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2" r:id="rId1"/>
  </p:sldMasterIdLst>
  <p:sldIdLst>
    <p:sldId id="256" r:id="rId2"/>
    <p:sldId id="257" r:id="rId3"/>
    <p:sldId id="262" r:id="rId4"/>
    <p:sldId id="258" r:id="rId5"/>
    <p:sldId id="263" r:id="rId6"/>
    <p:sldId id="261" r:id="rId7"/>
    <p:sldId id="260"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23314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smtClean="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31596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編輯母片文字樣式</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smtClean="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81172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smtClean="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214886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smtClean="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659051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smtClean="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31322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686171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26170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3309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smtClean="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1172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9570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2922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85521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59921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zh-TW" altLang="en-US"/>
              <a:t>按一下以編輯母片標題樣式</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zh-TW" altLang="en-US"/>
              <a:t>編輯母片文字樣式</a:t>
            </a:r>
          </a:p>
        </p:txBody>
      </p:sp>
      <p:sp>
        <p:nvSpPr>
          <p:cNvPr id="5" name="Date Placeholder 4"/>
          <p:cNvSpPr>
            <a:spLocks noGrp="1"/>
          </p:cNvSpPr>
          <p:nvPr>
            <p:ph type="dt" sz="half" idx="10"/>
          </p:nvPr>
        </p:nvSpPr>
        <p:spPr/>
        <p:txBody>
          <a:bodyPr/>
          <a:lstStyle/>
          <a:p>
            <a:fld id="{B61BEF0D-F0BB-DE4B-95CE-6DB70DBA9567}" type="datetimeFigureOut">
              <a:rPr lang="en-US" smtClean="0"/>
              <a:pPr/>
              <a:t>3/24/2020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35561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a:t>按一下圖示以新增圖片</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p:txBody>
          <a:bodyPr/>
          <a:lstStyle/>
          <a:p>
            <a:fld id="{B61BEF0D-F0BB-DE4B-95CE-6DB70DBA9567}" type="datetimeFigureOut">
              <a:rPr lang="en-US" smtClean="0"/>
              <a:pPr/>
              <a:t>3/24/2020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50568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3/24/2020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45452868"/>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39636;&#28331;&#27298;&#28204;&#32000;&#37636;&#34920;.pdf" TargetMode="External"/><Relationship Id="rId2" Type="http://schemas.openxmlformats.org/officeDocument/2006/relationships/hyperlink" Target="&#21443;&#33287;&#25945;&#23416;&#21450;&#27963;&#21205;&#30123;&#35519;&#34920;.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38450;&#30123;&#25033;&#35722;&#25514;&#26045;&#36774;&#29702;&#24773;&#24418;&#35519;&#26597;&#34920;.pdf" TargetMode="External"/><Relationship Id="rId2" Type="http://schemas.openxmlformats.org/officeDocument/2006/relationships/hyperlink" Target="https://forms.gle/SomXRWXXKjnoZPvU8" TargetMode="External"/><Relationship Id="rId1" Type="http://schemas.openxmlformats.org/officeDocument/2006/relationships/slideLayout" Target="../slideLayouts/slideLayout2.xml"/><Relationship Id="rId4" Type="http://schemas.openxmlformats.org/officeDocument/2006/relationships/hyperlink" Target="mailto:pc060312@mail.npust.edu.tw"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B0D5330-08FF-463B-8A4F-BC59AAB682FC}"/>
              </a:ext>
            </a:extLst>
          </p:cNvPr>
          <p:cNvSpPr>
            <a:spLocks noGrp="1"/>
          </p:cNvSpPr>
          <p:nvPr>
            <p:ph type="ctrTitle"/>
          </p:nvPr>
        </p:nvSpPr>
        <p:spPr/>
        <p:txBody>
          <a:bodyPr/>
          <a:lstStyle/>
          <a:p>
            <a:r>
              <a:rPr lang="zh-TW" altLang="en-US" sz="4400" dirty="0"/>
              <a:t>各處室防疫宣導說明</a:t>
            </a:r>
            <a:br>
              <a:rPr lang="en-US" altLang="zh-TW" sz="4400" dirty="0"/>
            </a:br>
            <a:r>
              <a:rPr lang="zh-TW" altLang="en-US" sz="4400" dirty="0"/>
              <a:t>及協請各系</a:t>
            </a:r>
            <a:r>
              <a:rPr lang="en-US" altLang="zh-TW" sz="4400" dirty="0"/>
              <a:t>(</a:t>
            </a:r>
            <a:r>
              <a:rPr lang="zh-TW" altLang="en-US" sz="4400" dirty="0"/>
              <a:t>所</a:t>
            </a:r>
            <a:r>
              <a:rPr lang="en-US" altLang="zh-TW" sz="4400" dirty="0"/>
              <a:t>)</a:t>
            </a:r>
            <a:r>
              <a:rPr lang="zh-TW" altLang="en-US" sz="4400" dirty="0"/>
              <a:t>辦應辦理事項</a:t>
            </a:r>
          </a:p>
        </p:txBody>
      </p:sp>
      <p:sp>
        <p:nvSpPr>
          <p:cNvPr id="3" name="副標題 2">
            <a:extLst>
              <a:ext uri="{FF2B5EF4-FFF2-40B4-BE49-F238E27FC236}">
                <a16:creationId xmlns:a16="http://schemas.microsoft.com/office/drawing/2014/main" id="{8BF27278-C882-49C7-9A17-A7519499A737}"/>
              </a:ext>
            </a:extLst>
          </p:cNvPr>
          <p:cNvSpPr>
            <a:spLocks noGrp="1"/>
          </p:cNvSpPr>
          <p:nvPr>
            <p:ph type="subTitle" idx="1"/>
          </p:nvPr>
        </p:nvSpPr>
        <p:spPr/>
        <p:txBody>
          <a:bodyPr/>
          <a:lstStyle/>
          <a:p>
            <a:r>
              <a:rPr lang="en-US" altLang="zh-TW" dirty="0"/>
              <a:t>109.03.24</a:t>
            </a:r>
            <a:endParaRPr lang="zh-TW" altLang="en-US" dirty="0"/>
          </a:p>
        </p:txBody>
      </p:sp>
    </p:spTree>
    <p:extLst>
      <p:ext uri="{BB962C8B-B14F-4D97-AF65-F5344CB8AC3E}">
        <p14:creationId xmlns:p14="http://schemas.microsoft.com/office/powerpoint/2010/main" val="3770017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72E25EE-2618-4B38-94B3-90B93FA317F7}"/>
              </a:ext>
            </a:extLst>
          </p:cNvPr>
          <p:cNvSpPr>
            <a:spLocks noGrp="1"/>
          </p:cNvSpPr>
          <p:nvPr>
            <p:ph type="title"/>
          </p:nvPr>
        </p:nvSpPr>
        <p:spPr/>
        <p:txBody>
          <a:bodyPr/>
          <a:lstStyle/>
          <a:p>
            <a:r>
              <a:rPr lang="zh-TW" altLang="en-US" dirty="0"/>
              <a:t>學務處宣導事項</a:t>
            </a:r>
          </a:p>
        </p:txBody>
      </p:sp>
      <p:sp>
        <p:nvSpPr>
          <p:cNvPr id="3" name="內容版面配置區 2">
            <a:extLst>
              <a:ext uri="{FF2B5EF4-FFF2-40B4-BE49-F238E27FC236}">
                <a16:creationId xmlns:a16="http://schemas.microsoft.com/office/drawing/2014/main" id="{21DC1FB4-0F96-4B28-BCF9-391FABEF8603}"/>
              </a:ext>
            </a:extLst>
          </p:cNvPr>
          <p:cNvSpPr>
            <a:spLocks noGrp="1"/>
          </p:cNvSpPr>
          <p:nvPr>
            <p:ph idx="1"/>
          </p:nvPr>
        </p:nvSpPr>
        <p:spPr>
          <a:xfrm>
            <a:off x="677334" y="1402673"/>
            <a:ext cx="8596668" cy="4638690"/>
          </a:xfrm>
        </p:spPr>
        <p:txBody>
          <a:bodyPr>
            <a:normAutofit/>
          </a:bodyPr>
          <a:lstStyle/>
          <a:p>
            <a:r>
              <a:rPr lang="zh-TW" altLang="en-US" sz="2400" dirty="0"/>
              <a:t>提高個人防護措施，戴口罩、勤洗手、減少共同用餐及盡量避免出入公共場所</a:t>
            </a:r>
            <a:endParaRPr lang="en-US" altLang="zh-TW" sz="2400" dirty="0"/>
          </a:p>
          <a:p>
            <a:r>
              <a:rPr lang="zh-TW" altLang="en-US" sz="2400" dirty="0"/>
              <a:t>提醒有上呼吸道、感冒或發燒同學勿到校上課並聯絡健康中心薛護理師</a:t>
            </a:r>
            <a:endParaRPr lang="en-US" altLang="zh-TW" sz="2400" dirty="0"/>
          </a:p>
          <a:p>
            <a:r>
              <a:rPr lang="zh-TW" altLang="en-US" sz="2400" dirty="0"/>
              <a:t>各系所辦若發現有學生因疫情影響導致家中經濟困窘，本處將視情形啟動「家庭遭遇變故助學金」、「安定就學助學金」等助學措施</a:t>
            </a:r>
            <a:endParaRPr lang="en-US" altLang="zh-TW" sz="2400" dirty="0"/>
          </a:p>
          <a:p>
            <a:r>
              <a:rPr lang="zh-TW" altLang="en-US" sz="2400" dirty="0"/>
              <a:t>敬請維持教室內空氣流通，打開窗戶及氣窗，並檢查通風設備有無問題</a:t>
            </a:r>
            <a:endParaRPr lang="en-US" altLang="zh-TW" sz="2400" dirty="0"/>
          </a:p>
          <a:p>
            <a:r>
              <a:rPr lang="zh-TW" altLang="en-US" sz="2400" dirty="0"/>
              <a:t>協助鼓勵學生盡量利用口罩</a:t>
            </a:r>
            <a:r>
              <a:rPr lang="en-US" altLang="zh-TW" sz="2400" dirty="0"/>
              <a:t>2.0『</a:t>
            </a:r>
            <a:r>
              <a:rPr lang="zh-TW" altLang="en-US" sz="2400" dirty="0"/>
              <a:t>健康快易通</a:t>
            </a:r>
            <a:r>
              <a:rPr lang="en-US" altLang="zh-TW" sz="2400" dirty="0"/>
              <a:t>』</a:t>
            </a:r>
            <a:r>
              <a:rPr lang="zh-TW" altLang="en-US" sz="2400" dirty="0"/>
              <a:t>上網購置口罩</a:t>
            </a:r>
            <a:endParaRPr lang="en-US" altLang="zh-TW" sz="2400" dirty="0"/>
          </a:p>
        </p:txBody>
      </p:sp>
    </p:spTree>
    <p:extLst>
      <p:ext uri="{BB962C8B-B14F-4D97-AF65-F5344CB8AC3E}">
        <p14:creationId xmlns:p14="http://schemas.microsoft.com/office/powerpoint/2010/main" val="3225950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72E25EE-2618-4B38-94B3-90B93FA317F7}"/>
              </a:ext>
            </a:extLst>
          </p:cNvPr>
          <p:cNvSpPr>
            <a:spLocks noGrp="1"/>
          </p:cNvSpPr>
          <p:nvPr>
            <p:ph type="title"/>
          </p:nvPr>
        </p:nvSpPr>
        <p:spPr/>
        <p:txBody>
          <a:bodyPr/>
          <a:lstStyle/>
          <a:p>
            <a:r>
              <a:rPr lang="zh-TW" altLang="en-US" dirty="0"/>
              <a:t>學務處協請各系</a:t>
            </a:r>
            <a:r>
              <a:rPr lang="en-US" altLang="zh-TW" dirty="0"/>
              <a:t>(</a:t>
            </a:r>
            <a:r>
              <a:rPr lang="zh-TW" altLang="en-US" dirty="0"/>
              <a:t>所</a:t>
            </a:r>
            <a:r>
              <a:rPr lang="en-US" altLang="zh-TW" dirty="0"/>
              <a:t>)</a:t>
            </a:r>
            <a:r>
              <a:rPr lang="zh-TW" altLang="en-US" dirty="0"/>
              <a:t>辦及主管應行事項</a:t>
            </a:r>
          </a:p>
        </p:txBody>
      </p:sp>
      <p:sp>
        <p:nvSpPr>
          <p:cNvPr id="3" name="內容版面配置區 2">
            <a:extLst>
              <a:ext uri="{FF2B5EF4-FFF2-40B4-BE49-F238E27FC236}">
                <a16:creationId xmlns:a16="http://schemas.microsoft.com/office/drawing/2014/main" id="{21DC1FB4-0F96-4B28-BCF9-391FABEF8603}"/>
              </a:ext>
            </a:extLst>
          </p:cNvPr>
          <p:cNvSpPr>
            <a:spLocks noGrp="1"/>
          </p:cNvSpPr>
          <p:nvPr>
            <p:ph idx="1"/>
          </p:nvPr>
        </p:nvSpPr>
        <p:spPr>
          <a:xfrm>
            <a:off x="677334" y="1402673"/>
            <a:ext cx="8596668" cy="4638690"/>
          </a:xfrm>
        </p:spPr>
        <p:txBody>
          <a:bodyPr>
            <a:normAutofit/>
          </a:bodyPr>
          <a:lstStyle/>
          <a:p>
            <a:r>
              <a:rPr lang="zh-TW" altLang="en-US" sz="2400" dirty="0"/>
              <a:t>各體溫量測站敬請確實量測體溫並紀錄出入場域資料，以為未來疫調做準備，並請</a:t>
            </a:r>
            <a:r>
              <a:rPr lang="zh-TW" altLang="zh-TW" sz="2400" dirty="0"/>
              <a:t>量體溫人員確實戴上口罩勤洗手</a:t>
            </a:r>
            <a:endParaRPr lang="en-US" altLang="zh-TW" sz="2400" dirty="0"/>
          </a:p>
          <a:p>
            <a:r>
              <a:rPr lang="zh-TW" altLang="en-US" sz="2400" dirty="0"/>
              <a:t>請系所辦或導師主動關懷請假未到校學生之原因</a:t>
            </a:r>
            <a:endParaRPr lang="en-US" altLang="zh-TW" sz="2400" dirty="0"/>
          </a:p>
          <a:p>
            <a:r>
              <a:rPr lang="zh-TW" altLang="en-US" sz="2400" dirty="0"/>
              <a:t>自</a:t>
            </a:r>
            <a:r>
              <a:rPr lang="en-US" altLang="zh-TW" sz="2400" dirty="0"/>
              <a:t>109</a:t>
            </a:r>
            <a:r>
              <a:rPr lang="zh-TW" altLang="en-US" sz="2400" dirty="0"/>
              <a:t>年</a:t>
            </a:r>
            <a:r>
              <a:rPr lang="en-US" altLang="zh-TW" sz="2400" dirty="0"/>
              <a:t>3</a:t>
            </a:r>
            <a:r>
              <a:rPr lang="zh-TW" altLang="en-US" sz="2400" dirty="0"/>
              <a:t>月</a:t>
            </a:r>
            <a:r>
              <a:rPr lang="en-US" altLang="zh-TW" sz="2400" dirty="0"/>
              <a:t>19</a:t>
            </a:r>
            <a:r>
              <a:rPr lang="zh-TW" altLang="en-US" sz="2400" dirty="0"/>
              <a:t>日起所有社團及學會活動均暫緩辦理，系所若有邀請專家學者</a:t>
            </a:r>
            <a:r>
              <a:rPr lang="en-US" altLang="zh-TW" sz="2400" dirty="0"/>
              <a:t>(</a:t>
            </a:r>
            <a:r>
              <a:rPr lang="zh-TW" altLang="en-US" sz="2400" dirty="0"/>
              <a:t>業師</a:t>
            </a:r>
            <a:r>
              <a:rPr lang="en-US" altLang="zh-TW" sz="2400" dirty="0"/>
              <a:t>)</a:t>
            </a:r>
            <a:r>
              <a:rPr lang="zh-TW" altLang="en-US" sz="2400" dirty="0"/>
              <a:t>或到校洽公人員，敬請填寫「</a:t>
            </a:r>
            <a:r>
              <a:rPr lang="zh-TW" altLang="en-US" sz="2400" dirty="0">
                <a:hlinkClick r:id="rId2" action="ppaction://hlinkfile"/>
              </a:rPr>
              <a:t>參與教學及活動疫調表</a:t>
            </a:r>
            <a:r>
              <a:rPr lang="zh-TW" altLang="en-US" sz="2400" dirty="0"/>
              <a:t>」</a:t>
            </a:r>
            <a:endParaRPr lang="en-US" altLang="zh-TW" sz="2400" dirty="0"/>
          </a:p>
          <a:p>
            <a:r>
              <a:rPr lang="zh-TW" altLang="en-US" sz="2400" dirty="0"/>
              <a:t>若學生有呼吸道、感冒及發燒症狀，請系所單位協助填寫「</a:t>
            </a:r>
            <a:r>
              <a:rPr lang="zh-TW" altLang="en-US" sz="2400" dirty="0">
                <a:hlinkClick r:id="rId3" action="ppaction://hlinkfile"/>
              </a:rPr>
              <a:t>體溫量測紀錄表</a:t>
            </a:r>
            <a:r>
              <a:rPr lang="zh-TW" altLang="en-US" sz="2400" dirty="0"/>
              <a:t>」傳至健諮中心並請同學到健康中心找護理人員協助</a:t>
            </a:r>
            <a:endParaRPr lang="en-US" altLang="zh-TW" sz="2400" dirty="0"/>
          </a:p>
        </p:txBody>
      </p:sp>
    </p:spTree>
    <p:extLst>
      <p:ext uri="{BB962C8B-B14F-4D97-AF65-F5344CB8AC3E}">
        <p14:creationId xmlns:p14="http://schemas.microsoft.com/office/powerpoint/2010/main" val="914998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72E25EE-2618-4B38-94B3-90B93FA317F7}"/>
              </a:ext>
            </a:extLst>
          </p:cNvPr>
          <p:cNvSpPr>
            <a:spLocks noGrp="1"/>
          </p:cNvSpPr>
          <p:nvPr>
            <p:ph type="title"/>
          </p:nvPr>
        </p:nvSpPr>
        <p:spPr/>
        <p:txBody>
          <a:bodyPr/>
          <a:lstStyle/>
          <a:p>
            <a:r>
              <a:rPr lang="zh-TW" altLang="en-US" dirty="0"/>
              <a:t>人事室宣導事項</a:t>
            </a:r>
          </a:p>
        </p:txBody>
      </p:sp>
      <p:sp>
        <p:nvSpPr>
          <p:cNvPr id="3" name="內容版面配置區 2">
            <a:extLst>
              <a:ext uri="{FF2B5EF4-FFF2-40B4-BE49-F238E27FC236}">
                <a16:creationId xmlns:a16="http://schemas.microsoft.com/office/drawing/2014/main" id="{21DC1FB4-0F96-4B28-BCF9-391FABEF8603}"/>
              </a:ext>
            </a:extLst>
          </p:cNvPr>
          <p:cNvSpPr>
            <a:spLocks noGrp="1"/>
          </p:cNvSpPr>
          <p:nvPr>
            <p:ph idx="1"/>
          </p:nvPr>
        </p:nvSpPr>
        <p:spPr>
          <a:xfrm>
            <a:off x="677334" y="1402673"/>
            <a:ext cx="8596668" cy="4638690"/>
          </a:xfrm>
        </p:spPr>
        <p:txBody>
          <a:bodyPr>
            <a:normAutofit/>
          </a:bodyPr>
          <a:lstStyle/>
          <a:p>
            <a:r>
              <a:rPr lang="zh-TW" altLang="en-US" sz="2400" dirty="0"/>
              <a:t>自</a:t>
            </a:r>
            <a:r>
              <a:rPr lang="en-US" altLang="zh-TW" sz="2400" dirty="0"/>
              <a:t>109</a:t>
            </a:r>
            <a:r>
              <a:rPr lang="zh-TW" altLang="en-US" sz="2400" dirty="0"/>
              <a:t>年</a:t>
            </a:r>
            <a:r>
              <a:rPr lang="en-US" altLang="zh-TW" sz="2400" dirty="0"/>
              <a:t>3</a:t>
            </a:r>
            <a:r>
              <a:rPr lang="zh-TW" altLang="en-US" sz="2400" dirty="0"/>
              <a:t>月</a:t>
            </a:r>
            <a:r>
              <a:rPr lang="en-US" altLang="zh-TW" sz="2400" dirty="0"/>
              <a:t>21</a:t>
            </a:r>
            <a:r>
              <a:rPr lang="zh-TW" altLang="en-US" sz="2400" dirty="0"/>
              <a:t>日零時起，</a:t>
            </a:r>
            <a:r>
              <a:rPr lang="zh-TW" altLang="zh-TW" sz="2400" dirty="0"/>
              <a:t>從境外返臺</a:t>
            </a:r>
            <a:r>
              <a:rPr lang="zh-TW" altLang="en-US" sz="2400" dirty="0"/>
              <a:t>所有人員均應進行居家檢疫</a:t>
            </a:r>
            <a:r>
              <a:rPr lang="en-US" altLang="zh-TW" sz="2400" dirty="0"/>
              <a:t>14</a:t>
            </a:r>
            <a:r>
              <a:rPr lang="zh-TW" altLang="en-US" sz="2400" dirty="0"/>
              <a:t>天</a:t>
            </a:r>
            <a:endParaRPr lang="en-US" altLang="zh-TW" sz="2400" dirty="0"/>
          </a:p>
          <a:p>
            <a:r>
              <a:rPr lang="zh-TW" altLang="en-US" sz="2400" dirty="0"/>
              <a:t>請各類人員，不論平日或假日出國應明確填報或使機關知悉，出國假單需事前經首長或其授權者核准，如未確實填報、使機關知悉或有隱匿、虛偽不實之情事，應視情節輕重予以議處。如為寒暑假期間，未兼任行政職務教師亦應比照前揭規定完成辦理請假程序後始得出國</a:t>
            </a:r>
            <a:endParaRPr lang="en-US" altLang="zh-TW" sz="2400" dirty="0"/>
          </a:p>
          <a:p>
            <a:r>
              <a:rPr lang="zh-TW" altLang="en-US" sz="2400" dirty="0"/>
              <a:t>同居家屬（如子女、配偶或父母）因疫情關係返國，而有居家檢疫之情形，敬請務必落實居家環境消毒並執行自主健康管理至同居家屬解除居家檢疫止</a:t>
            </a:r>
            <a:endParaRPr lang="en-US" altLang="zh-TW" sz="2400" dirty="0"/>
          </a:p>
          <a:p>
            <a:pPr marL="0" indent="0">
              <a:buNone/>
            </a:pPr>
            <a:endParaRPr lang="en-US" altLang="zh-TW" sz="2400" dirty="0"/>
          </a:p>
        </p:txBody>
      </p:sp>
    </p:spTree>
    <p:extLst>
      <p:ext uri="{BB962C8B-B14F-4D97-AF65-F5344CB8AC3E}">
        <p14:creationId xmlns:p14="http://schemas.microsoft.com/office/powerpoint/2010/main" val="354809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72E25EE-2618-4B38-94B3-90B93FA317F7}"/>
              </a:ext>
            </a:extLst>
          </p:cNvPr>
          <p:cNvSpPr>
            <a:spLocks noGrp="1"/>
          </p:cNvSpPr>
          <p:nvPr>
            <p:ph type="title"/>
          </p:nvPr>
        </p:nvSpPr>
        <p:spPr/>
        <p:txBody>
          <a:bodyPr/>
          <a:lstStyle/>
          <a:p>
            <a:r>
              <a:rPr lang="zh-TW" altLang="en-US" dirty="0"/>
              <a:t>人事室宣導事項</a:t>
            </a:r>
          </a:p>
        </p:txBody>
      </p:sp>
      <p:sp>
        <p:nvSpPr>
          <p:cNvPr id="3" name="內容版面配置區 2">
            <a:extLst>
              <a:ext uri="{FF2B5EF4-FFF2-40B4-BE49-F238E27FC236}">
                <a16:creationId xmlns:a16="http://schemas.microsoft.com/office/drawing/2014/main" id="{21DC1FB4-0F96-4B28-BCF9-391FABEF8603}"/>
              </a:ext>
            </a:extLst>
          </p:cNvPr>
          <p:cNvSpPr>
            <a:spLocks noGrp="1"/>
          </p:cNvSpPr>
          <p:nvPr>
            <p:ph idx="1"/>
          </p:nvPr>
        </p:nvSpPr>
        <p:spPr>
          <a:xfrm>
            <a:off x="677334" y="1402673"/>
            <a:ext cx="8596668" cy="4638690"/>
          </a:xfrm>
        </p:spPr>
        <p:txBody>
          <a:bodyPr>
            <a:normAutofit fontScale="92500"/>
          </a:bodyPr>
          <a:lstStyle/>
          <a:p>
            <a:r>
              <a:rPr lang="zh-TW" altLang="en-US" sz="2400" dirty="0"/>
              <a:t>若有配偶</a:t>
            </a:r>
            <a:r>
              <a:rPr lang="en-US" altLang="zh-TW" sz="2400" dirty="0"/>
              <a:t>(</a:t>
            </a:r>
            <a:r>
              <a:rPr lang="zh-TW" altLang="en-US" sz="2400" dirty="0"/>
              <a:t>或家屬</a:t>
            </a:r>
            <a:r>
              <a:rPr lang="en-US" altLang="zh-TW" sz="2400" dirty="0"/>
              <a:t>)</a:t>
            </a:r>
            <a:r>
              <a:rPr lang="zh-TW" altLang="en-US" sz="2400" dirty="0"/>
              <a:t>自國外返臺並進行居家檢疫之本校專</a:t>
            </a:r>
            <a:r>
              <a:rPr lang="en-US" altLang="zh-TW" sz="2400" dirty="0"/>
              <a:t>(</a:t>
            </a:r>
            <a:r>
              <a:rPr lang="zh-TW" altLang="en-US" sz="2400" dirty="0"/>
              <a:t>兼</a:t>
            </a:r>
            <a:r>
              <a:rPr lang="en-US" altLang="zh-TW" sz="2400" dirty="0"/>
              <a:t>)</a:t>
            </a:r>
            <a:r>
              <a:rPr lang="zh-TW" altLang="en-US" sz="2400" dirty="0"/>
              <a:t>任教師</a:t>
            </a:r>
            <a:r>
              <a:rPr lang="en-US" altLang="zh-TW" sz="2400" dirty="0"/>
              <a:t>(</a:t>
            </a:r>
            <a:r>
              <a:rPr lang="zh-TW" altLang="en-US" sz="2400" dirty="0"/>
              <a:t>含業師</a:t>
            </a:r>
            <a:r>
              <a:rPr lang="en-US" altLang="zh-TW" sz="2400" dirty="0"/>
              <a:t>)</a:t>
            </a:r>
            <a:r>
              <a:rPr lang="zh-TW" altLang="en-US" sz="2400" dirty="0"/>
              <a:t>，欲申請在家自主健康管理，其應注意事項如下：</a:t>
            </a:r>
            <a:endParaRPr lang="en-US" altLang="zh-TW" sz="2400" dirty="0"/>
          </a:p>
          <a:p>
            <a:pPr lvl="1"/>
            <a:r>
              <a:rPr lang="zh-TW" altLang="en-US" sz="2000" dirty="0"/>
              <a:t>課程部分應考量採線上教學或看網路影片或錄影教學</a:t>
            </a:r>
            <a:endParaRPr lang="en-US" altLang="zh-TW" sz="2000" dirty="0"/>
          </a:p>
          <a:p>
            <a:pPr lvl="2"/>
            <a:r>
              <a:rPr lang="zh-TW" altLang="en-US" sz="1800" dirty="0"/>
              <a:t>課務、教務、技術部分，分別洽請系所主管、教務處、教資中心、電算中心協助</a:t>
            </a:r>
            <a:endParaRPr lang="en-US" altLang="zh-TW" sz="1800" dirty="0"/>
          </a:p>
          <a:p>
            <a:pPr lvl="1"/>
            <a:r>
              <a:rPr lang="zh-TW" altLang="en-US" sz="2000" dirty="0"/>
              <a:t>本校專任教師如有與家屬分住需要之協助</a:t>
            </a:r>
            <a:endParaRPr lang="en-US" altLang="zh-TW" sz="2000" dirty="0"/>
          </a:p>
          <a:p>
            <a:pPr lvl="2"/>
            <a:r>
              <a:rPr lang="zh-TW" altLang="en-US" sz="1800" dirty="0"/>
              <a:t>洽請總務處協助</a:t>
            </a:r>
            <a:endParaRPr lang="en-US" altLang="zh-TW" sz="1800" dirty="0"/>
          </a:p>
          <a:p>
            <a:pPr lvl="1"/>
            <a:r>
              <a:rPr lang="zh-TW" altLang="en-US" sz="2000" dirty="0"/>
              <a:t>專</a:t>
            </a:r>
            <a:r>
              <a:rPr lang="en-US" altLang="zh-TW" sz="2000" dirty="0"/>
              <a:t>(</a:t>
            </a:r>
            <a:r>
              <a:rPr lang="zh-TW" altLang="en-US" sz="2000" dirty="0"/>
              <a:t>兼</a:t>
            </a:r>
            <a:r>
              <a:rPr lang="en-US" altLang="zh-TW" sz="2000" dirty="0"/>
              <a:t>)</a:t>
            </a:r>
            <a:r>
              <a:rPr lang="zh-TW" altLang="en-US" sz="2000" dirty="0"/>
              <a:t>任教師自主健康管理期間健康關懷</a:t>
            </a:r>
            <a:endParaRPr lang="en-US" altLang="zh-TW" sz="2000" dirty="0"/>
          </a:p>
          <a:p>
            <a:pPr lvl="2"/>
            <a:r>
              <a:rPr lang="zh-TW" altLang="en-US" sz="1800" dirty="0"/>
              <a:t>請各系所主任主動關心聯繫</a:t>
            </a:r>
            <a:endParaRPr lang="en-US" altLang="zh-TW" sz="1800" dirty="0"/>
          </a:p>
          <a:p>
            <a:pPr lvl="1"/>
            <a:r>
              <a:rPr lang="zh-TW" altLang="en-US" sz="2000" dirty="0"/>
              <a:t>專</a:t>
            </a:r>
            <a:r>
              <a:rPr lang="en-US" altLang="zh-TW" sz="2000" dirty="0"/>
              <a:t>(</a:t>
            </a:r>
            <a:r>
              <a:rPr lang="zh-TW" altLang="en-US" sz="2000" dirty="0"/>
              <a:t>兼</a:t>
            </a:r>
            <a:r>
              <a:rPr lang="en-US" altLang="zh-TW" sz="2000" dirty="0"/>
              <a:t>)</a:t>
            </a:r>
            <a:r>
              <a:rPr lang="zh-TW" altLang="en-US" sz="2000" dirty="0"/>
              <a:t>任教師</a:t>
            </a:r>
            <a:r>
              <a:rPr lang="zh-TW" altLang="zh-TW" sz="2000" dirty="0"/>
              <a:t>自主健康管理期間仍須依規定於線上完成請假作業</a:t>
            </a:r>
            <a:endParaRPr lang="en-US" altLang="zh-TW" sz="2000" dirty="0"/>
          </a:p>
          <a:p>
            <a:pPr lvl="2"/>
            <a:r>
              <a:rPr lang="zh-TW" altLang="en-US" sz="1800" dirty="0"/>
              <a:t>假別為「其他」並請敘明原因為自主健康管理防疫假</a:t>
            </a:r>
            <a:endParaRPr lang="en-US" altLang="zh-TW" sz="1800" dirty="0"/>
          </a:p>
          <a:p>
            <a:pPr lvl="2"/>
            <a:r>
              <a:rPr lang="zh-TW" altLang="en-US" sz="1800" dirty="0"/>
              <a:t>洽請人事室、教務處協助</a:t>
            </a:r>
          </a:p>
          <a:p>
            <a:endParaRPr lang="en-US" altLang="zh-TW" sz="2400" dirty="0"/>
          </a:p>
          <a:p>
            <a:pPr marL="0" indent="0">
              <a:buNone/>
            </a:pPr>
            <a:endParaRPr lang="en-US" altLang="zh-TW" sz="2400" dirty="0"/>
          </a:p>
        </p:txBody>
      </p:sp>
    </p:spTree>
    <p:extLst>
      <p:ext uri="{BB962C8B-B14F-4D97-AF65-F5344CB8AC3E}">
        <p14:creationId xmlns:p14="http://schemas.microsoft.com/office/powerpoint/2010/main" val="726779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72E25EE-2618-4B38-94B3-90B93FA317F7}"/>
              </a:ext>
            </a:extLst>
          </p:cNvPr>
          <p:cNvSpPr>
            <a:spLocks noGrp="1"/>
          </p:cNvSpPr>
          <p:nvPr>
            <p:ph type="title"/>
          </p:nvPr>
        </p:nvSpPr>
        <p:spPr/>
        <p:txBody>
          <a:bodyPr/>
          <a:lstStyle/>
          <a:p>
            <a:r>
              <a:rPr lang="zh-TW" altLang="en-US" dirty="0"/>
              <a:t>人事室協請各系</a:t>
            </a:r>
            <a:r>
              <a:rPr lang="en-US" altLang="zh-TW" dirty="0"/>
              <a:t>(</a:t>
            </a:r>
            <a:r>
              <a:rPr lang="zh-TW" altLang="en-US" dirty="0"/>
              <a:t>所</a:t>
            </a:r>
            <a:r>
              <a:rPr lang="en-US" altLang="zh-TW" dirty="0"/>
              <a:t>)</a:t>
            </a:r>
            <a:r>
              <a:rPr lang="zh-TW" altLang="en-US" dirty="0"/>
              <a:t>辦及主管應行事項</a:t>
            </a:r>
          </a:p>
        </p:txBody>
      </p:sp>
      <p:sp>
        <p:nvSpPr>
          <p:cNvPr id="3" name="內容版面配置區 2">
            <a:extLst>
              <a:ext uri="{FF2B5EF4-FFF2-40B4-BE49-F238E27FC236}">
                <a16:creationId xmlns:a16="http://schemas.microsoft.com/office/drawing/2014/main" id="{21DC1FB4-0F96-4B28-BCF9-391FABEF8603}"/>
              </a:ext>
            </a:extLst>
          </p:cNvPr>
          <p:cNvSpPr>
            <a:spLocks noGrp="1"/>
          </p:cNvSpPr>
          <p:nvPr>
            <p:ph idx="1"/>
          </p:nvPr>
        </p:nvSpPr>
        <p:spPr>
          <a:xfrm>
            <a:off x="677334" y="1402673"/>
            <a:ext cx="8596668" cy="4638690"/>
          </a:xfrm>
        </p:spPr>
        <p:txBody>
          <a:bodyPr>
            <a:normAutofit/>
          </a:bodyPr>
          <a:lstStyle/>
          <a:p>
            <a:r>
              <a:rPr lang="zh-TW" altLang="en-US" sz="2400" dirty="0"/>
              <a:t>請各系</a:t>
            </a:r>
            <a:r>
              <a:rPr lang="en-US" altLang="zh-TW" sz="2400" dirty="0"/>
              <a:t>(</a:t>
            </a:r>
            <a:r>
              <a:rPr lang="zh-TW" altLang="en-US" sz="2400" dirty="0"/>
              <a:t>所</a:t>
            </a:r>
            <a:r>
              <a:rPr lang="en-US" altLang="zh-TW" sz="2400" dirty="0"/>
              <a:t>)</a:t>
            </a:r>
            <a:r>
              <a:rPr lang="zh-TW" altLang="en-US" sz="2400" dirty="0"/>
              <a:t>辦務必淸查自</a:t>
            </a:r>
            <a:r>
              <a:rPr lang="en-US" altLang="zh-TW" sz="2400" dirty="0"/>
              <a:t>3/1</a:t>
            </a:r>
            <a:r>
              <a:rPr lang="zh-TW" altLang="en-US" sz="2400" dirty="0"/>
              <a:t>起迄今所屬兼任老師</a:t>
            </a:r>
            <a:r>
              <a:rPr lang="en-US" altLang="zh-TW" sz="2400" dirty="0"/>
              <a:t>(</a:t>
            </a:r>
            <a:r>
              <a:rPr lang="zh-TW" altLang="en-US" sz="2400" dirty="0"/>
              <a:t>包含業師</a:t>
            </a:r>
            <a:r>
              <a:rPr lang="en-US" altLang="zh-TW" sz="2400" dirty="0"/>
              <a:t>)</a:t>
            </a:r>
            <a:r>
              <a:rPr lang="zh-TW" altLang="en-US" sz="2400" dirty="0"/>
              <a:t>是否有國外旅遊史，如有，則應依中央疫情指揮中心規定，辦妥相關請假程序並進行居家檢疫、隔離或自主健康管理。亦請系</a:t>
            </a:r>
            <a:r>
              <a:rPr lang="en-US" altLang="zh-TW" sz="2400" dirty="0"/>
              <a:t>(</a:t>
            </a:r>
            <a:r>
              <a:rPr lang="zh-TW" altLang="en-US" sz="2400" dirty="0"/>
              <a:t>所</a:t>
            </a:r>
            <a:r>
              <a:rPr lang="en-US" altLang="zh-TW" sz="2400" dirty="0"/>
              <a:t>)</a:t>
            </a:r>
            <a:r>
              <a:rPr lang="zh-TW" altLang="en-US" sz="2400" dirty="0"/>
              <a:t>辦於知悉日起隨時網路填報兼任教師及其同居家屬國外旅遊史檢核表</a:t>
            </a:r>
            <a:r>
              <a:rPr lang="zh-TW" altLang="en-US" sz="900" dirty="0"/>
              <a:t>（</a:t>
            </a:r>
            <a:r>
              <a:rPr lang="en-US" altLang="zh-TW" sz="900" dirty="0">
                <a:hlinkClick r:id="rId2"/>
              </a:rPr>
              <a:t>https://forms.gle/SomXRWXXKjnoZPvU8</a:t>
            </a:r>
            <a:r>
              <a:rPr lang="zh-TW" altLang="en-US" sz="900" dirty="0"/>
              <a:t>）</a:t>
            </a:r>
            <a:endParaRPr lang="en-US" altLang="zh-TW" sz="900" dirty="0"/>
          </a:p>
          <a:p>
            <a:r>
              <a:rPr lang="zh-TW" altLang="en-US" sz="2400" dirty="0"/>
              <a:t>請系所主管務必掌握返臺人員居家檢疫期程及情形，並留意教職員工</a:t>
            </a:r>
            <a:r>
              <a:rPr lang="en-US" altLang="zh-TW" sz="2400" dirty="0"/>
              <a:t>(</a:t>
            </a:r>
            <a:r>
              <a:rPr lang="zh-TW" altLang="en-US" sz="2400" dirty="0"/>
              <a:t>含計畫助理</a:t>
            </a:r>
            <a:r>
              <a:rPr lang="en-US" altLang="zh-TW" sz="2400" dirty="0"/>
              <a:t>)</a:t>
            </a:r>
            <a:r>
              <a:rPr lang="zh-TW" altLang="en-US" sz="2400" dirty="0"/>
              <a:t>是否有未經核准私自出國之情形</a:t>
            </a:r>
            <a:endParaRPr lang="en-US" altLang="zh-TW" sz="2400" dirty="0"/>
          </a:p>
          <a:p>
            <a:r>
              <a:rPr lang="zh-TW" altLang="en-US" sz="2400" dirty="0"/>
              <a:t>請各單位填寫</a:t>
            </a:r>
            <a:r>
              <a:rPr lang="zh-TW" altLang="en-US" sz="2400" dirty="0">
                <a:hlinkClick r:id="rId3" action="ppaction://hlinkfile"/>
              </a:rPr>
              <a:t>疫情人力運用及辦公場所應變措施辦理情形</a:t>
            </a:r>
            <a:r>
              <a:rPr lang="zh-TW" altLang="en-US" sz="2400" dirty="0"/>
              <a:t>，並於</a:t>
            </a:r>
            <a:r>
              <a:rPr lang="en-US" altLang="zh-TW" sz="2400" dirty="0"/>
              <a:t>109</a:t>
            </a:r>
            <a:r>
              <a:rPr lang="zh-TW" altLang="en-US" sz="2400" dirty="0"/>
              <a:t>年</a:t>
            </a:r>
            <a:r>
              <a:rPr lang="en-US" altLang="zh-TW" sz="2400" dirty="0"/>
              <a:t>3</a:t>
            </a:r>
            <a:r>
              <a:rPr lang="zh-TW" altLang="en-US" sz="2400" dirty="0"/>
              <a:t>月</a:t>
            </a:r>
            <a:r>
              <a:rPr lang="en-US" altLang="zh-TW" sz="2400" dirty="0"/>
              <a:t>27</a:t>
            </a:r>
            <a:r>
              <a:rPr lang="zh-TW" altLang="en-US" sz="2400" dirty="0"/>
              <a:t>日</a:t>
            </a:r>
            <a:r>
              <a:rPr lang="en-US" altLang="zh-TW" sz="2400" dirty="0"/>
              <a:t>(</a:t>
            </a:r>
            <a:r>
              <a:rPr lang="zh-TW" altLang="en-US" sz="2400" dirty="0"/>
              <a:t>星期五</a:t>
            </a:r>
            <a:r>
              <a:rPr lang="en-US" altLang="zh-TW" sz="2400" dirty="0"/>
              <a:t>)</a:t>
            </a:r>
            <a:r>
              <a:rPr lang="zh-TW" altLang="en-US" sz="2400" dirty="0"/>
              <a:t>回傳人事室匯整</a:t>
            </a:r>
            <a:r>
              <a:rPr lang="zh-TW" altLang="en-US" sz="900" dirty="0"/>
              <a:t>（</a:t>
            </a:r>
            <a:r>
              <a:rPr lang="en-US" altLang="zh-TW" sz="900" dirty="0">
                <a:hlinkClick r:id="rId4"/>
              </a:rPr>
              <a:t>pc060312@mail.npust.edu.tw</a:t>
            </a:r>
            <a:r>
              <a:rPr lang="zh-TW" altLang="en-US" sz="900" dirty="0"/>
              <a:t>）</a:t>
            </a:r>
          </a:p>
        </p:txBody>
      </p:sp>
    </p:spTree>
    <p:extLst>
      <p:ext uri="{BB962C8B-B14F-4D97-AF65-F5344CB8AC3E}">
        <p14:creationId xmlns:p14="http://schemas.microsoft.com/office/powerpoint/2010/main" val="1329920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72E25EE-2618-4B38-94B3-90B93FA317F7}"/>
              </a:ext>
            </a:extLst>
          </p:cNvPr>
          <p:cNvSpPr>
            <a:spLocks noGrp="1"/>
          </p:cNvSpPr>
          <p:nvPr>
            <p:ph type="title"/>
          </p:nvPr>
        </p:nvSpPr>
        <p:spPr/>
        <p:txBody>
          <a:bodyPr/>
          <a:lstStyle/>
          <a:p>
            <a:r>
              <a:rPr lang="zh-TW" altLang="en-US" dirty="0"/>
              <a:t>總務處宣導事項</a:t>
            </a:r>
          </a:p>
        </p:txBody>
      </p:sp>
      <p:sp>
        <p:nvSpPr>
          <p:cNvPr id="3" name="內容版面配置區 2">
            <a:extLst>
              <a:ext uri="{FF2B5EF4-FFF2-40B4-BE49-F238E27FC236}">
                <a16:creationId xmlns:a16="http://schemas.microsoft.com/office/drawing/2014/main" id="{21DC1FB4-0F96-4B28-BCF9-391FABEF8603}"/>
              </a:ext>
            </a:extLst>
          </p:cNvPr>
          <p:cNvSpPr>
            <a:spLocks noGrp="1"/>
          </p:cNvSpPr>
          <p:nvPr>
            <p:ph idx="1"/>
          </p:nvPr>
        </p:nvSpPr>
        <p:spPr>
          <a:xfrm>
            <a:off x="677334" y="1402673"/>
            <a:ext cx="8596668" cy="4638690"/>
          </a:xfrm>
        </p:spPr>
        <p:txBody>
          <a:bodyPr>
            <a:normAutofit/>
          </a:bodyPr>
          <a:lstStyle/>
          <a:p>
            <a:r>
              <a:rPr lang="zh-TW" altLang="en-US" sz="2400" dirty="0"/>
              <a:t>於行政大樓二樓中庭會議室內備有次氯酸水</a:t>
            </a:r>
            <a:r>
              <a:rPr lang="en-US" altLang="zh-TW" sz="2400" dirty="0"/>
              <a:t>400</a:t>
            </a:r>
            <a:r>
              <a:rPr lang="zh-TW" altLang="en-US" sz="2400" dirty="0"/>
              <a:t>公升，供各系所領取以做為辦公桌椅或環境等消毒用。</a:t>
            </a:r>
          </a:p>
          <a:p>
            <a:r>
              <a:rPr lang="zh-TW" altLang="en-US" sz="2400" dirty="0"/>
              <a:t>請各系所老師非必要勿借用本校大中巴士以安排校外參訪，若校外參訪勢在必行，請師生務必配合司機量測體溫並帶上口罩始可上車。</a:t>
            </a:r>
          </a:p>
          <a:p>
            <a:r>
              <a:rPr lang="zh-TW" altLang="en-US" sz="2400" dirty="0"/>
              <a:t>疫情為減緩前，暫緩本校各會議場地暨專題演講室供校外單位租借</a:t>
            </a:r>
          </a:p>
        </p:txBody>
      </p:sp>
    </p:spTree>
    <p:extLst>
      <p:ext uri="{BB962C8B-B14F-4D97-AF65-F5344CB8AC3E}">
        <p14:creationId xmlns:p14="http://schemas.microsoft.com/office/powerpoint/2010/main" val="2349671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72E25EE-2618-4B38-94B3-90B93FA317F7}"/>
              </a:ext>
            </a:extLst>
          </p:cNvPr>
          <p:cNvSpPr>
            <a:spLocks noGrp="1"/>
          </p:cNvSpPr>
          <p:nvPr>
            <p:ph type="title"/>
          </p:nvPr>
        </p:nvSpPr>
        <p:spPr/>
        <p:txBody>
          <a:bodyPr/>
          <a:lstStyle/>
          <a:p>
            <a:r>
              <a:rPr lang="zh-TW" altLang="en-US" dirty="0"/>
              <a:t>國事處宣導事項</a:t>
            </a:r>
          </a:p>
        </p:txBody>
      </p:sp>
      <p:sp>
        <p:nvSpPr>
          <p:cNvPr id="3" name="內容版面配置區 2">
            <a:extLst>
              <a:ext uri="{FF2B5EF4-FFF2-40B4-BE49-F238E27FC236}">
                <a16:creationId xmlns:a16="http://schemas.microsoft.com/office/drawing/2014/main" id="{21DC1FB4-0F96-4B28-BCF9-391FABEF8603}"/>
              </a:ext>
            </a:extLst>
          </p:cNvPr>
          <p:cNvSpPr>
            <a:spLocks noGrp="1"/>
          </p:cNvSpPr>
          <p:nvPr>
            <p:ph idx="1"/>
          </p:nvPr>
        </p:nvSpPr>
        <p:spPr>
          <a:xfrm>
            <a:off x="677334" y="1402673"/>
            <a:ext cx="8596668" cy="4638690"/>
          </a:xfrm>
        </p:spPr>
        <p:txBody>
          <a:bodyPr>
            <a:normAutofit/>
          </a:bodyPr>
          <a:lstStyle/>
          <a:p>
            <a:r>
              <a:rPr lang="zh-TW" altLang="en-US" sz="2400" dirty="0"/>
              <a:t>自</a:t>
            </a:r>
            <a:r>
              <a:rPr lang="en-US" altLang="zh-TW" sz="2400" dirty="0"/>
              <a:t>3</a:t>
            </a:r>
            <a:r>
              <a:rPr lang="zh-TW" altLang="en-US" sz="2400" dirty="0"/>
              <a:t>月</a:t>
            </a:r>
            <a:r>
              <a:rPr lang="en-US" altLang="zh-TW" sz="2400" dirty="0"/>
              <a:t>16</a:t>
            </a:r>
            <a:r>
              <a:rPr lang="zh-TW" altLang="en-US" sz="2400" dirty="0"/>
              <a:t>日起建議境外生避免出入境臺灣</a:t>
            </a:r>
            <a:endParaRPr lang="en-US" altLang="zh-TW" sz="2400" dirty="0"/>
          </a:p>
          <a:p>
            <a:pPr lvl="1"/>
            <a:r>
              <a:rPr lang="zh-TW" altLang="en-US" sz="2200" dirty="0"/>
              <a:t>如有國際學生需出境，則建議本學期勿返校上課</a:t>
            </a:r>
            <a:endParaRPr lang="en-US" altLang="zh-TW" sz="2200" dirty="0"/>
          </a:p>
          <a:p>
            <a:pPr lvl="1"/>
            <a:r>
              <a:rPr lang="zh-TW" altLang="en-US" sz="2200" dirty="0"/>
              <a:t>如有國際學生需入境，住校內宿舍者需自行申請檢疫旅館並前往檢疫</a:t>
            </a:r>
            <a:r>
              <a:rPr lang="en-US" altLang="zh-TW" sz="2200" dirty="0"/>
              <a:t>14</a:t>
            </a:r>
            <a:r>
              <a:rPr lang="zh-TW" altLang="en-US" sz="2200" dirty="0"/>
              <a:t>天</a:t>
            </a:r>
            <a:r>
              <a:rPr lang="en-US" altLang="zh-TW" sz="2200" dirty="0"/>
              <a:t>; </a:t>
            </a:r>
            <a:r>
              <a:rPr lang="zh-TW" altLang="en-US" sz="2200" dirty="0"/>
              <a:t>校外租屋者，需於租屋處完成</a:t>
            </a:r>
            <a:r>
              <a:rPr lang="en-US" altLang="zh-TW" sz="2200" dirty="0"/>
              <a:t>14</a:t>
            </a:r>
            <a:r>
              <a:rPr lang="zh-TW" altLang="en-US" sz="2200" dirty="0"/>
              <a:t>天檢疫（自行請友人協助購買三餐）</a:t>
            </a:r>
            <a:endParaRPr lang="en-US" altLang="zh-TW" sz="2200" dirty="0"/>
          </a:p>
        </p:txBody>
      </p:sp>
    </p:spTree>
    <p:extLst>
      <p:ext uri="{BB962C8B-B14F-4D97-AF65-F5344CB8AC3E}">
        <p14:creationId xmlns:p14="http://schemas.microsoft.com/office/powerpoint/2010/main" val="1537532208"/>
      </p:ext>
    </p:extLst>
  </p:cSld>
  <p:clrMapOvr>
    <a:masterClrMapping/>
  </p:clrMapOvr>
</p:sld>
</file>

<file path=ppt/theme/theme1.xml><?xml version="1.0" encoding="utf-8"?>
<a:theme xmlns:a="http://schemas.openxmlformats.org/drawingml/2006/main" name="多面向">
  <a:themeElements>
    <a:clrScheme name="多面向">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多面向">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多面向">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144</TotalTime>
  <Words>936</Words>
  <Application>Microsoft Office PowerPoint</Application>
  <PresentationFormat>寬螢幕</PresentationFormat>
  <Paragraphs>40</Paragraphs>
  <Slides>8</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8</vt:i4>
      </vt:variant>
    </vt:vector>
  </HeadingPairs>
  <TitlesOfParts>
    <vt:vector size="13" baseType="lpstr">
      <vt:lpstr>微軟正黑體</vt:lpstr>
      <vt:lpstr>Arial</vt:lpstr>
      <vt:lpstr>Trebuchet MS</vt:lpstr>
      <vt:lpstr>Wingdings 3</vt:lpstr>
      <vt:lpstr>多面向</vt:lpstr>
      <vt:lpstr>各處室防疫宣導說明 及協請各系(所)辦應辦理事項</vt:lpstr>
      <vt:lpstr>學務處宣導事項</vt:lpstr>
      <vt:lpstr>學務處協請各系(所)辦及主管應行事項</vt:lpstr>
      <vt:lpstr>人事室宣導事項</vt:lpstr>
      <vt:lpstr>人事室宣導事項</vt:lpstr>
      <vt:lpstr>人事室協請各系(所)辦及主管應行事項</vt:lpstr>
      <vt:lpstr>總務處宣導事項</vt:lpstr>
      <vt:lpstr>國事處宣導事項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人事室防疫工作報告</dc:title>
  <dc:creator>劉珈瑋</dc:creator>
  <cp:lastModifiedBy>劉珈瑋</cp:lastModifiedBy>
  <cp:revision>17</cp:revision>
  <dcterms:created xsi:type="dcterms:W3CDTF">2020-03-23T13:19:51Z</dcterms:created>
  <dcterms:modified xsi:type="dcterms:W3CDTF">2020-03-24T00:59:55Z</dcterms:modified>
</cp:coreProperties>
</file>