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11" r:id="rId3"/>
  </p:sldMasterIdLst>
  <p:notesMasterIdLst>
    <p:notesMasterId r:id="rId103"/>
  </p:notesMasterIdLst>
  <p:handoutMasterIdLst>
    <p:handoutMasterId r:id="rId104"/>
  </p:handoutMasterIdLst>
  <p:sldIdLst>
    <p:sldId id="267" r:id="rId4"/>
    <p:sldId id="268" r:id="rId5"/>
    <p:sldId id="279" r:id="rId6"/>
    <p:sldId id="301" r:id="rId7"/>
    <p:sldId id="302" r:id="rId8"/>
    <p:sldId id="312" r:id="rId9"/>
    <p:sldId id="313" r:id="rId10"/>
    <p:sldId id="303" r:id="rId11"/>
    <p:sldId id="304" r:id="rId12"/>
    <p:sldId id="433" r:id="rId13"/>
    <p:sldId id="373" r:id="rId14"/>
    <p:sldId id="305" r:id="rId15"/>
    <p:sldId id="434" r:id="rId16"/>
    <p:sldId id="375" r:id="rId17"/>
    <p:sldId id="558" r:id="rId18"/>
    <p:sldId id="292" r:id="rId19"/>
    <p:sldId id="294" r:id="rId20"/>
    <p:sldId id="314" r:id="rId21"/>
    <p:sldId id="320" r:id="rId22"/>
    <p:sldId id="321" r:id="rId23"/>
    <p:sldId id="318" r:id="rId24"/>
    <p:sldId id="477" r:id="rId25"/>
    <p:sldId id="566" r:id="rId26"/>
    <p:sldId id="319" r:id="rId27"/>
    <p:sldId id="296" r:id="rId28"/>
    <p:sldId id="562" r:id="rId29"/>
    <p:sldId id="563" r:id="rId30"/>
    <p:sldId id="315" r:id="rId31"/>
    <p:sldId id="316" r:id="rId32"/>
    <p:sldId id="569" r:id="rId33"/>
    <p:sldId id="322" r:id="rId34"/>
    <p:sldId id="297" r:id="rId35"/>
    <p:sldId id="326" r:id="rId36"/>
    <p:sldId id="452" r:id="rId37"/>
    <p:sldId id="453" r:id="rId38"/>
    <p:sldId id="455" r:id="rId39"/>
    <p:sldId id="456" r:id="rId40"/>
    <p:sldId id="457" r:id="rId41"/>
    <p:sldId id="492" r:id="rId42"/>
    <p:sldId id="493" r:id="rId43"/>
    <p:sldId id="494" r:id="rId44"/>
    <p:sldId id="495" r:id="rId45"/>
    <p:sldId id="496" r:id="rId46"/>
    <p:sldId id="497" r:id="rId47"/>
    <p:sldId id="498" r:id="rId48"/>
    <p:sldId id="499" r:id="rId49"/>
    <p:sldId id="500" r:id="rId50"/>
    <p:sldId id="501" r:id="rId51"/>
    <p:sldId id="502" r:id="rId52"/>
    <p:sldId id="503" r:id="rId53"/>
    <p:sldId id="335" r:id="rId54"/>
    <p:sldId id="337" r:id="rId55"/>
    <p:sldId id="465" r:id="rId56"/>
    <p:sldId id="466" r:id="rId57"/>
    <p:sldId id="425" r:id="rId58"/>
    <p:sldId id="553" r:id="rId59"/>
    <p:sldId id="504" r:id="rId60"/>
    <p:sldId id="505" r:id="rId61"/>
    <p:sldId id="506" r:id="rId62"/>
    <p:sldId id="570" r:id="rId63"/>
    <p:sldId id="507" r:id="rId64"/>
    <p:sldId id="384" r:id="rId65"/>
    <p:sldId id="508" r:id="rId66"/>
    <p:sldId id="509" r:id="rId67"/>
    <p:sldId id="510" r:id="rId68"/>
    <p:sldId id="511" r:id="rId69"/>
    <p:sldId id="571" r:id="rId70"/>
    <p:sldId id="516" r:id="rId71"/>
    <p:sldId id="339" r:id="rId72"/>
    <p:sldId id="340" r:id="rId73"/>
    <p:sldId id="537" r:id="rId74"/>
    <p:sldId id="459" r:id="rId75"/>
    <p:sldId id="538" r:id="rId76"/>
    <p:sldId id="471" r:id="rId77"/>
    <p:sldId id="542" r:id="rId78"/>
    <p:sldId id="543" r:id="rId79"/>
    <p:sldId id="573" r:id="rId80"/>
    <p:sldId id="512" r:id="rId81"/>
    <p:sldId id="513" r:id="rId82"/>
    <p:sldId id="575" r:id="rId83"/>
    <p:sldId id="514" r:id="rId84"/>
    <p:sldId id="576" r:id="rId85"/>
    <p:sldId id="341" r:id="rId86"/>
    <p:sldId id="473" r:id="rId87"/>
    <p:sldId id="342" r:id="rId88"/>
    <p:sldId id="551" r:id="rId89"/>
    <p:sldId id="577" r:id="rId90"/>
    <p:sldId id="552" r:id="rId91"/>
    <p:sldId id="554" r:id="rId92"/>
    <p:sldId id="331" r:id="rId93"/>
    <p:sldId id="482" r:id="rId94"/>
    <p:sldId id="483" r:id="rId95"/>
    <p:sldId id="484" r:id="rId96"/>
    <p:sldId id="485" r:id="rId97"/>
    <p:sldId id="486" r:id="rId98"/>
    <p:sldId id="556" r:id="rId99"/>
    <p:sldId id="491" r:id="rId100"/>
    <p:sldId id="557" r:id="rId101"/>
    <p:sldId id="416" r:id="rId102"/>
  </p:sldIdLst>
  <p:sldSz cx="9144000" cy="6858000" type="screen4x3"/>
  <p:notesSz cx="9939338" cy="68072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42AE86A1-2E14-4300-86BB-9ADE87088BB0}">
          <p14:sldIdLst>
            <p14:sldId id="267"/>
            <p14:sldId id="268"/>
            <p14:sldId id="279"/>
            <p14:sldId id="301"/>
            <p14:sldId id="302"/>
            <p14:sldId id="312"/>
            <p14:sldId id="313"/>
            <p14:sldId id="303"/>
            <p14:sldId id="304"/>
            <p14:sldId id="433"/>
            <p14:sldId id="373"/>
            <p14:sldId id="305"/>
            <p14:sldId id="434"/>
            <p14:sldId id="375"/>
            <p14:sldId id="558"/>
            <p14:sldId id="292"/>
            <p14:sldId id="294"/>
            <p14:sldId id="314"/>
            <p14:sldId id="320"/>
            <p14:sldId id="321"/>
            <p14:sldId id="318"/>
            <p14:sldId id="477"/>
            <p14:sldId id="566"/>
            <p14:sldId id="319"/>
            <p14:sldId id="296"/>
            <p14:sldId id="562"/>
            <p14:sldId id="563"/>
            <p14:sldId id="315"/>
            <p14:sldId id="316"/>
            <p14:sldId id="569"/>
            <p14:sldId id="322"/>
            <p14:sldId id="297"/>
            <p14:sldId id="326"/>
            <p14:sldId id="452"/>
            <p14:sldId id="453"/>
            <p14:sldId id="455"/>
            <p14:sldId id="456"/>
            <p14:sldId id="457"/>
            <p14:sldId id="492"/>
            <p14:sldId id="493"/>
            <p14:sldId id="494"/>
            <p14:sldId id="495"/>
            <p14:sldId id="496"/>
            <p14:sldId id="497"/>
            <p14:sldId id="498"/>
            <p14:sldId id="499"/>
            <p14:sldId id="500"/>
            <p14:sldId id="501"/>
            <p14:sldId id="502"/>
            <p14:sldId id="503"/>
            <p14:sldId id="335"/>
            <p14:sldId id="337"/>
            <p14:sldId id="465"/>
            <p14:sldId id="466"/>
            <p14:sldId id="425"/>
            <p14:sldId id="553"/>
            <p14:sldId id="504"/>
            <p14:sldId id="505"/>
            <p14:sldId id="506"/>
            <p14:sldId id="570"/>
            <p14:sldId id="507"/>
            <p14:sldId id="384"/>
            <p14:sldId id="508"/>
            <p14:sldId id="509"/>
            <p14:sldId id="510"/>
            <p14:sldId id="511"/>
            <p14:sldId id="571"/>
            <p14:sldId id="516"/>
            <p14:sldId id="339"/>
            <p14:sldId id="340"/>
            <p14:sldId id="537"/>
            <p14:sldId id="459"/>
            <p14:sldId id="538"/>
            <p14:sldId id="471"/>
            <p14:sldId id="542"/>
            <p14:sldId id="543"/>
            <p14:sldId id="573"/>
            <p14:sldId id="512"/>
            <p14:sldId id="513"/>
            <p14:sldId id="575"/>
            <p14:sldId id="514"/>
            <p14:sldId id="576"/>
            <p14:sldId id="341"/>
            <p14:sldId id="473"/>
            <p14:sldId id="342"/>
            <p14:sldId id="551"/>
            <p14:sldId id="577"/>
            <p14:sldId id="552"/>
            <p14:sldId id="554"/>
            <p14:sldId id="331"/>
            <p14:sldId id="482"/>
            <p14:sldId id="483"/>
            <p14:sldId id="484"/>
            <p14:sldId id="485"/>
            <p14:sldId id="486"/>
            <p14:sldId id="556"/>
            <p14:sldId id="491"/>
            <p14:sldId id="557"/>
            <p14:sldId id="41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中等深淺樣式 3 - 輔色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32" autoAdjust="0"/>
    <p:restoredTop sz="94362" autoAdjust="0"/>
  </p:normalViewPr>
  <p:slideViewPr>
    <p:cSldViewPr>
      <p:cViewPr varScale="1">
        <p:scale>
          <a:sx n="76" d="100"/>
          <a:sy n="76" d="100"/>
        </p:scale>
        <p:origin x="1099"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07" Type="http://schemas.openxmlformats.org/officeDocument/2006/relationships/theme" Target="theme/theme1.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4307045" cy="34036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5629993" y="0"/>
            <a:ext cx="4307045" cy="340360"/>
          </a:xfrm>
          <a:prstGeom prst="rect">
            <a:avLst/>
          </a:prstGeom>
        </p:spPr>
        <p:txBody>
          <a:bodyPr vert="horz" lIns="91440" tIns="45720" rIns="91440" bIns="45720" rtlCol="0"/>
          <a:lstStyle>
            <a:lvl1pPr algn="r">
              <a:defRPr sz="1200"/>
            </a:lvl1pPr>
          </a:lstStyle>
          <a:p>
            <a:fld id="{6A80C107-A4F2-4704-8EE8-45B5304E53C3}" type="datetimeFigureOut">
              <a:rPr lang="zh-TW" altLang="en-US" smtClean="0"/>
              <a:t>2024/12/3</a:t>
            </a:fld>
            <a:endParaRPr lang="zh-TW" altLang="en-US"/>
          </a:p>
        </p:txBody>
      </p:sp>
      <p:sp>
        <p:nvSpPr>
          <p:cNvPr id="4" name="頁尾版面配置區 3"/>
          <p:cNvSpPr>
            <a:spLocks noGrp="1"/>
          </p:cNvSpPr>
          <p:nvPr>
            <p:ph type="ftr" sz="quarter" idx="2"/>
          </p:nvPr>
        </p:nvSpPr>
        <p:spPr>
          <a:xfrm>
            <a:off x="0" y="6465660"/>
            <a:ext cx="4307045" cy="34036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5629993" y="6465660"/>
            <a:ext cx="4307045" cy="340360"/>
          </a:xfrm>
          <a:prstGeom prst="rect">
            <a:avLst/>
          </a:prstGeom>
        </p:spPr>
        <p:txBody>
          <a:bodyPr vert="horz" lIns="91440" tIns="45720" rIns="91440" bIns="45720" rtlCol="0" anchor="b"/>
          <a:lstStyle>
            <a:lvl1pPr algn="r">
              <a:defRPr sz="1200"/>
            </a:lvl1pPr>
          </a:lstStyle>
          <a:p>
            <a:fld id="{8B7886E7-04BC-46F8-AB8A-2757127770C6}" type="slidenum">
              <a:rPr lang="zh-TW" altLang="en-US" smtClean="0"/>
              <a:t>‹#›</a:t>
            </a:fld>
            <a:endParaRPr lang="zh-TW" altLang="en-US"/>
          </a:p>
        </p:txBody>
      </p:sp>
    </p:spTree>
    <p:extLst>
      <p:ext uri="{BB962C8B-B14F-4D97-AF65-F5344CB8AC3E}">
        <p14:creationId xmlns:p14="http://schemas.microsoft.com/office/powerpoint/2010/main" val="2480399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4307045" cy="34036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5629993" y="0"/>
            <a:ext cx="4307045" cy="340360"/>
          </a:xfrm>
          <a:prstGeom prst="rect">
            <a:avLst/>
          </a:prstGeom>
        </p:spPr>
        <p:txBody>
          <a:bodyPr vert="horz" lIns="91440" tIns="45720" rIns="91440" bIns="45720" rtlCol="0"/>
          <a:lstStyle>
            <a:lvl1pPr algn="r">
              <a:defRPr sz="1200"/>
            </a:lvl1pPr>
          </a:lstStyle>
          <a:p>
            <a:fld id="{6457489F-847E-4234-9385-6BC195E527BE}" type="datetimeFigureOut">
              <a:rPr lang="zh-TW" altLang="en-US" smtClean="0"/>
              <a:t>2024/12/3</a:t>
            </a:fld>
            <a:endParaRPr lang="zh-TW" altLang="en-US"/>
          </a:p>
        </p:txBody>
      </p:sp>
      <p:sp>
        <p:nvSpPr>
          <p:cNvPr id="4" name="投影片圖像版面配置區 3"/>
          <p:cNvSpPr>
            <a:spLocks noGrp="1" noRot="1" noChangeAspect="1"/>
          </p:cNvSpPr>
          <p:nvPr>
            <p:ph type="sldImg" idx="2"/>
          </p:nvPr>
        </p:nvSpPr>
        <p:spPr>
          <a:xfrm>
            <a:off x="3267075" y="511175"/>
            <a:ext cx="3405188" cy="25527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993934" y="3233420"/>
            <a:ext cx="7951470" cy="306324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6465660"/>
            <a:ext cx="4307045" cy="34036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5629993" y="6465660"/>
            <a:ext cx="4307045" cy="340360"/>
          </a:xfrm>
          <a:prstGeom prst="rect">
            <a:avLst/>
          </a:prstGeom>
        </p:spPr>
        <p:txBody>
          <a:bodyPr vert="horz" lIns="91440" tIns="45720" rIns="91440" bIns="45720" rtlCol="0" anchor="b"/>
          <a:lstStyle>
            <a:lvl1pPr algn="r">
              <a:defRPr sz="1200"/>
            </a:lvl1pPr>
          </a:lstStyle>
          <a:p>
            <a:fld id="{3BD57B00-2924-41D8-9472-FACFD7634DE3}" type="slidenum">
              <a:rPr lang="zh-TW" altLang="en-US" smtClean="0"/>
              <a:t>‹#›</a:t>
            </a:fld>
            <a:endParaRPr lang="zh-TW" altLang="en-US"/>
          </a:p>
        </p:txBody>
      </p:sp>
    </p:spTree>
    <p:extLst>
      <p:ext uri="{BB962C8B-B14F-4D97-AF65-F5344CB8AC3E}">
        <p14:creationId xmlns:p14="http://schemas.microsoft.com/office/powerpoint/2010/main" val="1125638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BD57B00-2924-41D8-9472-FACFD7634DE3}" type="slidenum">
              <a:rPr lang="zh-TW" altLang="en-US" smtClean="0"/>
              <a:t>1</a:t>
            </a:fld>
            <a:endParaRPr lang="zh-TW" altLang="en-US"/>
          </a:p>
        </p:txBody>
      </p:sp>
    </p:spTree>
    <p:extLst>
      <p:ext uri="{BB962C8B-B14F-4D97-AF65-F5344CB8AC3E}">
        <p14:creationId xmlns:p14="http://schemas.microsoft.com/office/powerpoint/2010/main" val="1097252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3BD57B00-2924-41D8-9472-FACFD7634DE3}" type="slidenum">
              <a:rPr lang="zh-TW" altLang="en-US" smtClean="0"/>
              <a:t>18</a:t>
            </a:fld>
            <a:endParaRPr lang="zh-TW" altLang="en-US"/>
          </a:p>
        </p:txBody>
      </p:sp>
    </p:spTree>
    <p:extLst>
      <p:ext uri="{BB962C8B-B14F-4D97-AF65-F5344CB8AC3E}">
        <p14:creationId xmlns:p14="http://schemas.microsoft.com/office/powerpoint/2010/main" val="345817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67075" y="511175"/>
            <a:ext cx="3405188" cy="25527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BD57B00-2924-41D8-9472-FACFD7634DE3}" type="slidenum">
              <a:rPr lang="zh-TW" altLang="en-US" smtClean="0"/>
              <a:t>29</a:t>
            </a:fld>
            <a:endParaRPr lang="zh-TW" altLang="en-US"/>
          </a:p>
        </p:txBody>
      </p:sp>
    </p:spTree>
    <p:extLst>
      <p:ext uri="{BB962C8B-B14F-4D97-AF65-F5344CB8AC3E}">
        <p14:creationId xmlns:p14="http://schemas.microsoft.com/office/powerpoint/2010/main" val="635862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57B00-2924-41D8-9472-FACFD7634DE3}" type="slidenum">
              <a:rPr kumimoji="0" lang="zh-TW"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011832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3BD57B00-2924-41D8-9472-FACFD7634DE3}" type="slidenum">
              <a:rPr lang="zh-TW" altLang="en-US" smtClean="0"/>
              <a:t>50</a:t>
            </a:fld>
            <a:endParaRPr lang="zh-TW" altLang="en-US"/>
          </a:p>
        </p:txBody>
      </p:sp>
    </p:spTree>
    <p:extLst>
      <p:ext uri="{BB962C8B-B14F-4D97-AF65-F5344CB8AC3E}">
        <p14:creationId xmlns:p14="http://schemas.microsoft.com/office/powerpoint/2010/main" val="131699872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ADDB6EFF-C2B6-4911-9266-3B64FF9A1931}" type="datetime1">
              <a:rPr lang="zh-TW" altLang="en-US" smtClean="0">
                <a:solidFill>
                  <a:prstClr val="black">
                    <a:tint val="75000"/>
                  </a:prstClr>
                </a:solidFill>
              </a:rPr>
              <a:pPr/>
              <a:t>2024/12/3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a:t>
            </a:fld>
            <a:endParaRPr lang="zh-TW" altLang="en-US">
              <a:solidFill>
                <a:prstClr val="black">
                  <a:tint val="75000"/>
                </a:prstClr>
              </a:solidFill>
            </a:endParaRPr>
          </a:p>
        </p:txBody>
      </p:sp>
      <p:sp>
        <p:nvSpPr>
          <p:cNvPr id="8" name="直角三角形 7"/>
          <p:cNvSpPr/>
          <p:nvPr userDrawn="1"/>
        </p:nvSpPr>
        <p:spPr>
          <a:xfrm flipH="1" flipV="1">
            <a:off x="6451652" y="0"/>
            <a:ext cx="2692399" cy="2200472"/>
          </a:xfrm>
          <a:prstGeom prst="rtTriangle">
            <a:avLst/>
          </a:prstGeom>
          <a:solidFill>
            <a:srgbClr val="43536A"/>
          </a:solidFill>
          <a:ln>
            <a:solidFill>
              <a:srgbClr val="43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rgbClr val="E7E6E6">
                  <a:lumMod val="25000"/>
                </a:srgbClr>
              </a:solidFill>
            </a:endParaRPr>
          </a:p>
        </p:txBody>
      </p:sp>
      <p:grpSp>
        <p:nvGrpSpPr>
          <p:cNvPr id="13" name="群組 12"/>
          <p:cNvGrpSpPr/>
          <p:nvPr userDrawn="1"/>
        </p:nvGrpSpPr>
        <p:grpSpPr>
          <a:xfrm>
            <a:off x="-1235560" y="732803"/>
            <a:ext cx="10379563" cy="6660781"/>
            <a:chOff x="-1235562" y="732796"/>
            <a:chExt cx="10379563" cy="6660781"/>
          </a:xfrm>
        </p:grpSpPr>
        <p:sp>
          <p:nvSpPr>
            <p:cNvPr id="14" name="任意多边形 9"/>
            <p:cNvSpPr/>
            <p:nvPr/>
          </p:nvSpPr>
          <p:spPr>
            <a:xfrm rot="16200000">
              <a:off x="5551012" y="3265010"/>
              <a:ext cx="3840162" cy="3345816"/>
            </a:xfrm>
            <a:custGeom>
              <a:avLst/>
              <a:gdLst>
                <a:gd name="connsiteX0" fmla="*/ 0 w 4343400"/>
                <a:gd name="connsiteY0" fmla="*/ 0 h 4343400"/>
                <a:gd name="connsiteX1" fmla="*/ 4343400 w 4343400"/>
                <a:gd name="connsiteY1" fmla="*/ 4343400 h 4343400"/>
                <a:gd name="connsiteX2" fmla="*/ 3486149 w 4343400"/>
                <a:gd name="connsiteY2" fmla="*/ 4343400 h 4343400"/>
                <a:gd name="connsiteX3" fmla="*/ 0 w 4343400"/>
                <a:gd name="connsiteY3" fmla="*/ 857251 h 4343400"/>
                <a:gd name="connsiteX4" fmla="*/ 0 w 4343400"/>
                <a:gd name="connsiteY4" fmla="*/ 0 h 434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4343400">
                  <a:moveTo>
                    <a:pt x="0" y="0"/>
                  </a:moveTo>
                  <a:lnTo>
                    <a:pt x="4343400" y="4343400"/>
                  </a:lnTo>
                  <a:lnTo>
                    <a:pt x="3486149" y="4343400"/>
                  </a:lnTo>
                  <a:lnTo>
                    <a:pt x="0" y="857251"/>
                  </a:lnTo>
                  <a:lnTo>
                    <a:pt x="0" y="0"/>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微软雅黑" panose="020B0503020204020204" pitchFamily="34" charset="-122"/>
                <a:ea typeface="微软雅黑" panose="020B0503020204020204" pitchFamily="34" charset="-122"/>
                <a:cs typeface="Yuanti SC" charset="-122"/>
              </a:endParaRPr>
            </a:p>
          </p:txBody>
        </p:sp>
        <p:sp>
          <p:nvSpPr>
            <p:cNvPr id="15" name="文本框 17"/>
            <p:cNvSpPr txBox="1"/>
            <p:nvPr/>
          </p:nvSpPr>
          <p:spPr>
            <a:xfrm rot="2563648">
              <a:off x="-1235562" y="4279995"/>
              <a:ext cx="9245731" cy="384721"/>
            </a:xfrm>
            <a:prstGeom prst="rect">
              <a:avLst/>
            </a:prstGeom>
            <a:noFill/>
          </p:spPr>
          <p:txBody>
            <a:bodyPr wrap="square" rtlCol="0">
              <a:spAutoFit/>
            </a:bodyPr>
            <a:lstStyle/>
            <a:p>
              <a:r>
                <a:rPr kumimoji="1" lang="en-US" altLang="zh-CN" sz="1900" b="1" dirty="0">
                  <a:solidFill>
                    <a:srgbClr val="43536A"/>
                  </a:solidFill>
                  <a:latin typeface="微軟正黑體" panose="020B0604030504040204" pitchFamily="34" charset="-120"/>
                  <a:ea typeface="微軟正黑體" panose="020B0604030504040204" pitchFamily="34" charset="-120"/>
                  <a:cs typeface="Yuanti SC" charset="-122"/>
                </a:rPr>
                <a:t>NATIONAL PINGTUNG UNIVERSITY OF SCIENCE AND TECHNOLOGY</a:t>
              </a:r>
            </a:p>
          </p:txBody>
        </p:sp>
        <p:cxnSp>
          <p:nvCxnSpPr>
            <p:cNvPr id="16" name="直線接點 15"/>
            <p:cNvCxnSpPr/>
            <p:nvPr/>
          </p:nvCxnSpPr>
          <p:spPr>
            <a:xfrm>
              <a:off x="-297625" y="732796"/>
              <a:ext cx="7219823" cy="6660781"/>
            </a:xfrm>
            <a:prstGeom prst="line">
              <a:avLst/>
            </a:prstGeom>
            <a:ln w="2063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17" name="直角三角形 16"/>
          <p:cNvSpPr/>
          <p:nvPr userDrawn="1"/>
        </p:nvSpPr>
        <p:spPr>
          <a:xfrm>
            <a:off x="-4861" y="1553073"/>
            <a:ext cx="5746189" cy="5309973"/>
          </a:xfrm>
          <a:prstGeom prst="rtTriangle">
            <a:avLst/>
          </a:prstGeom>
          <a: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微软雅黑" panose="020B0503020204020204" pitchFamily="34" charset="-122"/>
              <a:ea typeface="微软雅黑" panose="020B0503020204020204" pitchFamily="34" charset="-122"/>
              <a:cs typeface="Yuanti SC" charset="-122"/>
            </a:endParaRPr>
          </a:p>
        </p:txBody>
      </p:sp>
      <p:sp>
        <p:nvSpPr>
          <p:cNvPr id="2" name="標題 1"/>
          <p:cNvSpPr>
            <a:spLocks noGrp="1"/>
          </p:cNvSpPr>
          <p:nvPr>
            <p:ph type="ctrTitle"/>
          </p:nvPr>
        </p:nvSpPr>
        <p:spPr>
          <a:xfrm>
            <a:off x="1143000" y="1122363"/>
            <a:ext cx="6858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pic>
        <p:nvPicPr>
          <p:cNvPr id="18" name="圖片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150" y="249716"/>
            <a:ext cx="847594" cy="465235"/>
          </a:xfrm>
          <a:prstGeom prst="rect">
            <a:avLst/>
          </a:prstGeom>
        </p:spPr>
      </p:pic>
    </p:spTree>
    <p:extLst>
      <p:ext uri="{BB962C8B-B14F-4D97-AF65-F5344CB8AC3E}">
        <p14:creationId xmlns:p14="http://schemas.microsoft.com/office/powerpoint/2010/main" val="1601981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B2E9F03-BC70-4BB5-9370-16C21A7C9BD3}" type="datetime1">
              <a:rPr lang="zh-TW" altLang="en-US" smtClean="0">
                <a:solidFill>
                  <a:prstClr val="black">
                    <a:tint val="75000"/>
                  </a:prstClr>
                </a:solidFill>
              </a:rPr>
              <a:pPr/>
              <a:t>2024/12/3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231184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6" y="365125"/>
            <a:ext cx="1971675"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28652" y="365125"/>
            <a:ext cx="5800725"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7E11A1C8-ADCF-4F93-B50E-EC5A92F914B8}" type="datetime1">
              <a:rPr lang="zh-TW" altLang="en-US" smtClean="0">
                <a:solidFill>
                  <a:prstClr val="black">
                    <a:tint val="75000"/>
                  </a:prstClr>
                </a:solidFill>
              </a:rPr>
              <a:pPr/>
              <a:t>2024/12/3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456855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ADDB6EFF-C2B6-4911-9266-3B64FF9A1931}" type="datetime1">
              <a:rPr lang="zh-TW" altLang="en-US" smtClean="0">
                <a:solidFill>
                  <a:prstClr val="black">
                    <a:tint val="75000"/>
                  </a:prstClr>
                </a:solidFill>
              </a:rPr>
              <a:pPr/>
              <a:t>2024/12/3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a:t>
            </a:fld>
            <a:endParaRPr lang="zh-TW" altLang="en-US">
              <a:solidFill>
                <a:prstClr val="black">
                  <a:tint val="75000"/>
                </a:prstClr>
              </a:solidFill>
            </a:endParaRPr>
          </a:p>
        </p:txBody>
      </p:sp>
      <p:sp>
        <p:nvSpPr>
          <p:cNvPr id="8" name="直角三角形 7"/>
          <p:cNvSpPr/>
          <p:nvPr userDrawn="1"/>
        </p:nvSpPr>
        <p:spPr>
          <a:xfrm flipH="1" flipV="1">
            <a:off x="6451622" y="0"/>
            <a:ext cx="2692399" cy="2200472"/>
          </a:xfrm>
          <a:prstGeom prst="rtTriangle">
            <a:avLst/>
          </a:prstGeom>
          <a:solidFill>
            <a:srgbClr val="43536A"/>
          </a:solidFill>
          <a:ln>
            <a:solidFill>
              <a:srgbClr val="43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rgbClr val="E7E6E6">
                  <a:lumMod val="25000"/>
                </a:srgbClr>
              </a:solidFill>
            </a:endParaRPr>
          </a:p>
        </p:txBody>
      </p:sp>
      <p:grpSp>
        <p:nvGrpSpPr>
          <p:cNvPr id="13" name="群組 12"/>
          <p:cNvGrpSpPr/>
          <p:nvPr userDrawn="1"/>
        </p:nvGrpSpPr>
        <p:grpSpPr>
          <a:xfrm>
            <a:off x="-1235560" y="732803"/>
            <a:ext cx="10379563" cy="6660781"/>
            <a:chOff x="-1235562" y="732796"/>
            <a:chExt cx="10379563" cy="6660781"/>
          </a:xfrm>
        </p:grpSpPr>
        <p:sp>
          <p:nvSpPr>
            <p:cNvPr id="14" name="任意多边形 9"/>
            <p:cNvSpPr/>
            <p:nvPr/>
          </p:nvSpPr>
          <p:spPr>
            <a:xfrm rot="16200000">
              <a:off x="5551012" y="3265010"/>
              <a:ext cx="3840162" cy="3345816"/>
            </a:xfrm>
            <a:custGeom>
              <a:avLst/>
              <a:gdLst>
                <a:gd name="connsiteX0" fmla="*/ 0 w 4343400"/>
                <a:gd name="connsiteY0" fmla="*/ 0 h 4343400"/>
                <a:gd name="connsiteX1" fmla="*/ 4343400 w 4343400"/>
                <a:gd name="connsiteY1" fmla="*/ 4343400 h 4343400"/>
                <a:gd name="connsiteX2" fmla="*/ 3486149 w 4343400"/>
                <a:gd name="connsiteY2" fmla="*/ 4343400 h 4343400"/>
                <a:gd name="connsiteX3" fmla="*/ 0 w 4343400"/>
                <a:gd name="connsiteY3" fmla="*/ 857251 h 4343400"/>
                <a:gd name="connsiteX4" fmla="*/ 0 w 4343400"/>
                <a:gd name="connsiteY4" fmla="*/ 0 h 434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4343400">
                  <a:moveTo>
                    <a:pt x="0" y="0"/>
                  </a:moveTo>
                  <a:lnTo>
                    <a:pt x="4343400" y="4343400"/>
                  </a:lnTo>
                  <a:lnTo>
                    <a:pt x="3486149" y="4343400"/>
                  </a:lnTo>
                  <a:lnTo>
                    <a:pt x="0" y="857251"/>
                  </a:lnTo>
                  <a:lnTo>
                    <a:pt x="0" y="0"/>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微软雅黑" panose="020B0503020204020204" pitchFamily="34" charset="-122"/>
                <a:ea typeface="微软雅黑" panose="020B0503020204020204" pitchFamily="34" charset="-122"/>
                <a:cs typeface="Yuanti SC" charset="-122"/>
              </a:endParaRPr>
            </a:p>
          </p:txBody>
        </p:sp>
        <p:sp>
          <p:nvSpPr>
            <p:cNvPr id="15" name="文本框 17"/>
            <p:cNvSpPr txBox="1"/>
            <p:nvPr/>
          </p:nvSpPr>
          <p:spPr>
            <a:xfrm rot="2563648">
              <a:off x="-1235562" y="4279995"/>
              <a:ext cx="9245731" cy="384721"/>
            </a:xfrm>
            <a:prstGeom prst="rect">
              <a:avLst/>
            </a:prstGeom>
            <a:noFill/>
          </p:spPr>
          <p:txBody>
            <a:bodyPr wrap="square" rtlCol="0">
              <a:spAutoFit/>
            </a:bodyPr>
            <a:lstStyle/>
            <a:p>
              <a:r>
                <a:rPr kumimoji="1" lang="en-US" altLang="zh-CN" sz="1900" b="1" dirty="0">
                  <a:solidFill>
                    <a:srgbClr val="43536A"/>
                  </a:solidFill>
                  <a:latin typeface="微軟正黑體" panose="020B0604030504040204" pitchFamily="34" charset="-120"/>
                  <a:ea typeface="微軟正黑體" panose="020B0604030504040204" pitchFamily="34" charset="-120"/>
                  <a:cs typeface="Yuanti SC" charset="-122"/>
                </a:rPr>
                <a:t>NATIONAL PINGTUNG UNIVERSITY OF SCIENCE AND TECHNOLOGY</a:t>
              </a:r>
            </a:p>
          </p:txBody>
        </p:sp>
        <p:cxnSp>
          <p:nvCxnSpPr>
            <p:cNvPr id="16" name="直線接點 15"/>
            <p:cNvCxnSpPr/>
            <p:nvPr/>
          </p:nvCxnSpPr>
          <p:spPr>
            <a:xfrm>
              <a:off x="-297625" y="732796"/>
              <a:ext cx="7219823" cy="6660781"/>
            </a:xfrm>
            <a:prstGeom prst="line">
              <a:avLst/>
            </a:prstGeom>
            <a:ln w="2063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17" name="直角三角形 16"/>
          <p:cNvSpPr/>
          <p:nvPr userDrawn="1"/>
        </p:nvSpPr>
        <p:spPr>
          <a:xfrm>
            <a:off x="-4861" y="1553013"/>
            <a:ext cx="5746189" cy="5309973"/>
          </a:xfrm>
          <a:prstGeom prst="rtTriangle">
            <a:avLst/>
          </a:prstGeom>
          <a: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微软雅黑" panose="020B0503020204020204" pitchFamily="34" charset="-122"/>
              <a:ea typeface="微软雅黑" panose="020B0503020204020204" pitchFamily="34" charset="-122"/>
              <a:cs typeface="Yuanti SC" charset="-122"/>
            </a:endParaRPr>
          </a:p>
        </p:txBody>
      </p:sp>
      <p:sp>
        <p:nvSpPr>
          <p:cNvPr id="2" name="標題 1"/>
          <p:cNvSpPr>
            <a:spLocks noGrp="1"/>
          </p:cNvSpPr>
          <p:nvPr>
            <p:ph type="ctrTitle"/>
          </p:nvPr>
        </p:nvSpPr>
        <p:spPr>
          <a:xfrm>
            <a:off x="1143000" y="1122363"/>
            <a:ext cx="6858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pic>
        <p:nvPicPr>
          <p:cNvPr id="18" name="圖片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150" y="249716"/>
            <a:ext cx="847594" cy="465235"/>
          </a:xfrm>
          <a:prstGeom prst="rect">
            <a:avLst/>
          </a:prstGeom>
        </p:spPr>
      </p:pic>
    </p:spTree>
    <p:extLst>
      <p:ext uri="{BB962C8B-B14F-4D97-AF65-F5344CB8AC3E}">
        <p14:creationId xmlns:p14="http://schemas.microsoft.com/office/powerpoint/2010/main" val="2586401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628650" y="267615"/>
            <a:ext cx="7886700" cy="855745"/>
          </a:xfrm>
        </p:spPr>
        <p:txBody>
          <a:bodyPr/>
          <a:lstStyle>
            <a:lvl1pPr>
              <a:defRPr>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BE6FFAC-AF40-41D4-91A9-8920E11809D6}" type="datetime1">
              <a:rPr lang="zh-TW" altLang="en-US" smtClean="0">
                <a:solidFill>
                  <a:prstClr val="black">
                    <a:tint val="75000"/>
                  </a:prstClr>
                </a:solidFill>
              </a:rPr>
              <a:pPr/>
              <a:t>2024/12/3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a:t>
            </a:fld>
            <a:endParaRPr lang="zh-TW" altLang="en-US">
              <a:solidFill>
                <a:prstClr val="black">
                  <a:tint val="75000"/>
                </a:prstClr>
              </a:solidFill>
            </a:endParaRPr>
          </a:p>
        </p:txBody>
      </p:sp>
      <p:sp>
        <p:nvSpPr>
          <p:cNvPr id="13" name="灯片编号占位符 5"/>
          <p:cNvSpPr txBox="1">
            <a:spLocks/>
          </p:cNvSpPr>
          <p:nvPr userDrawn="1"/>
        </p:nvSpPr>
        <p:spPr>
          <a:xfrm>
            <a:off x="6457950" y="6356393"/>
            <a:ext cx="20574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36A40C-E0C0-4BB8-81B1-5E7F83E9E5D2}" type="slidenum">
              <a:rPr lang="zh-CN" altLang="en-US" smtClean="0">
                <a:solidFill>
                  <a:prstClr val="black">
                    <a:tint val="75000"/>
                  </a:prstClr>
                </a:solidFill>
              </a:rPr>
              <a:pPr/>
              <a:t>‹#›</a:t>
            </a:fld>
            <a:endParaRPr lang="zh-CN" altLang="en-US">
              <a:solidFill>
                <a:prstClr val="black">
                  <a:tint val="75000"/>
                </a:prstClr>
              </a:solidFill>
            </a:endParaRPr>
          </a:p>
        </p:txBody>
      </p:sp>
      <p:grpSp>
        <p:nvGrpSpPr>
          <p:cNvPr id="14" name="组合 6"/>
          <p:cNvGrpSpPr/>
          <p:nvPr userDrawn="1"/>
        </p:nvGrpSpPr>
        <p:grpSpPr>
          <a:xfrm>
            <a:off x="-34" y="198986"/>
            <a:ext cx="495334" cy="798770"/>
            <a:chOff x="-45" y="198986"/>
            <a:chExt cx="660445" cy="798770"/>
          </a:xfrm>
        </p:grpSpPr>
        <p:sp>
          <p:nvSpPr>
            <p:cNvPr id="15" name="矩形 14"/>
            <p:cNvSpPr/>
            <p:nvPr userDrawn="1"/>
          </p:nvSpPr>
          <p:spPr>
            <a:xfrm>
              <a:off x="0" y="198986"/>
              <a:ext cx="660400" cy="79877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6" name="矩形 15"/>
            <p:cNvSpPr/>
            <p:nvPr userDrawn="1"/>
          </p:nvSpPr>
          <p:spPr>
            <a:xfrm>
              <a:off x="-45" y="205433"/>
              <a:ext cx="508046" cy="6606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cxnSp>
        <p:nvCxnSpPr>
          <p:cNvPr id="17" name="直線接點 16"/>
          <p:cNvCxnSpPr/>
          <p:nvPr userDrawn="1"/>
        </p:nvCxnSpPr>
        <p:spPr>
          <a:xfrm>
            <a:off x="0" y="966649"/>
            <a:ext cx="91440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329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7" y="1709767"/>
            <a:ext cx="78867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623887" y="458951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p>
            <a:fld id="{238A567E-B344-4682-9CE3-44452A04DD44}" type="datetime1">
              <a:rPr lang="zh-TW" altLang="en-US" smtClean="0">
                <a:solidFill>
                  <a:prstClr val="black">
                    <a:tint val="75000"/>
                  </a:prstClr>
                </a:solidFill>
              </a:rPr>
              <a:pPr/>
              <a:t>2024/12/3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260590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286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291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E32FCCB4-8B79-4E15-B561-2C1CF5E266BB}" type="datetime1">
              <a:rPr lang="zh-TW" altLang="en-US" smtClean="0">
                <a:solidFill>
                  <a:prstClr val="black">
                    <a:tint val="75000"/>
                  </a:prstClr>
                </a:solidFill>
              </a:rPr>
              <a:pPr/>
              <a:t>2024/12/3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679487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29841" y="365129"/>
            <a:ext cx="78867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629842" y="2505075"/>
            <a:ext cx="3868340"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4629152" y="2505075"/>
            <a:ext cx="3887391"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BFFF07B8-0F1A-4D54-A26E-FDD6D440A1BF}" type="datetime1">
              <a:rPr lang="zh-TW" altLang="en-US" smtClean="0">
                <a:solidFill>
                  <a:prstClr val="black">
                    <a:tint val="75000"/>
                  </a:prstClr>
                </a:solidFill>
              </a:rPr>
              <a:pPr/>
              <a:t>2024/12/3</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862645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5C68FD72-3485-4526-A244-71FBF540D2ED}" type="datetime1">
              <a:rPr lang="zh-TW" altLang="en-US" smtClean="0">
                <a:solidFill>
                  <a:prstClr val="black">
                    <a:tint val="75000"/>
                  </a:prstClr>
                </a:solidFill>
              </a:rPr>
              <a:pPr/>
              <a:t>2024/12/3</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a:t>
            </a:fld>
            <a:endParaRPr lang="zh-TW" altLang="en-US">
              <a:solidFill>
                <a:prstClr val="black">
                  <a:tint val="75000"/>
                </a:prstClr>
              </a:solidFill>
            </a:endParaRPr>
          </a:p>
        </p:txBody>
      </p:sp>
      <p:sp>
        <p:nvSpPr>
          <p:cNvPr id="6" name="直角三角形 5"/>
          <p:cNvSpPr/>
          <p:nvPr userDrawn="1"/>
        </p:nvSpPr>
        <p:spPr>
          <a:xfrm>
            <a:off x="-4861" y="1553013"/>
            <a:ext cx="5746189" cy="5309973"/>
          </a:xfrm>
          <a:prstGeom prst="rtTriangle">
            <a:avLst/>
          </a:prstGeom>
          <a: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微软雅黑" panose="020B0503020204020204" pitchFamily="34" charset="-122"/>
              <a:ea typeface="微软雅黑" panose="020B0503020204020204" pitchFamily="34" charset="-122"/>
              <a:cs typeface="Yuanti SC" charset="-122"/>
            </a:endParaRPr>
          </a:p>
        </p:txBody>
      </p:sp>
      <p:cxnSp>
        <p:nvCxnSpPr>
          <p:cNvPr id="7" name="直線接點 6"/>
          <p:cNvCxnSpPr/>
          <p:nvPr userDrawn="1"/>
        </p:nvCxnSpPr>
        <p:spPr>
          <a:xfrm>
            <a:off x="-390753" y="877608"/>
            <a:ext cx="7219823" cy="6660781"/>
          </a:xfrm>
          <a:prstGeom prst="line">
            <a:avLst/>
          </a:prstGeom>
          <a:ln w="2063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1689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67B21CB4-5B33-456A-983F-B88E70CA0C04}" type="datetime1">
              <a:rPr lang="zh-TW" altLang="en-US" smtClean="0">
                <a:solidFill>
                  <a:prstClr val="black">
                    <a:tint val="75000"/>
                  </a:prstClr>
                </a:solidFill>
              </a:rPr>
              <a:pPr/>
              <a:t>2024/12/3</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026902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3887391" y="987451"/>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F1F52577-A235-4375-9994-68E8F7CC8D5D}" type="datetime1">
              <a:rPr lang="zh-TW" altLang="en-US" smtClean="0">
                <a:solidFill>
                  <a:prstClr val="black">
                    <a:tint val="75000"/>
                  </a:prstClr>
                </a:solidFill>
              </a:rPr>
              <a:pPr/>
              <a:t>2024/12/3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18563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628650" y="267674"/>
            <a:ext cx="7886700" cy="855745"/>
          </a:xfrm>
        </p:spPr>
        <p:txBody>
          <a:bodyPr/>
          <a:lstStyle>
            <a:lvl1pPr>
              <a:defRPr>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BE6FFAC-AF40-41D4-91A9-8920E11809D6}" type="datetime1">
              <a:rPr lang="zh-TW" altLang="en-US" smtClean="0">
                <a:solidFill>
                  <a:prstClr val="black">
                    <a:tint val="75000"/>
                  </a:prstClr>
                </a:solidFill>
              </a:rPr>
              <a:pPr/>
              <a:t>2024/12/3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a:t>
            </a:fld>
            <a:endParaRPr lang="zh-TW" altLang="en-US">
              <a:solidFill>
                <a:prstClr val="black">
                  <a:tint val="75000"/>
                </a:prstClr>
              </a:solidFill>
            </a:endParaRPr>
          </a:p>
        </p:txBody>
      </p:sp>
      <p:sp>
        <p:nvSpPr>
          <p:cNvPr id="13" name="灯片编号占位符 5"/>
          <p:cNvSpPr txBox="1">
            <a:spLocks/>
          </p:cNvSpPr>
          <p:nvPr userDrawn="1"/>
        </p:nvSpPr>
        <p:spPr>
          <a:xfrm>
            <a:off x="6457950" y="6356453"/>
            <a:ext cx="20574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36A40C-E0C0-4BB8-81B1-5E7F83E9E5D2}" type="slidenum">
              <a:rPr lang="zh-CN" altLang="en-US" smtClean="0">
                <a:solidFill>
                  <a:prstClr val="black">
                    <a:tint val="75000"/>
                  </a:prstClr>
                </a:solidFill>
              </a:rPr>
              <a:pPr/>
              <a:t>‹#›</a:t>
            </a:fld>
            <a:endParaRPr lang="zh-CN" altLang="en-US">
              <a:solidFill>
                <a:prstClr val="black">
                  <a:tint val="75000"/>
                </a:prstClr>
              </a:solidFill>
            </a:endParaRPr>
          </a:p>
        </p:txBody>
      </p:sp>
      <p:grpSp>
        <p:nvGrpSpPr>
          <p:cNvPr id="14" name="组合 6"/>
          <p:cNvGrpSpPr/>
          <p:nvPr userDrawn="1"/>
        </p:nvGrpSpPr>
        <p:grpSpPr>
          <a:xfrm>
            <a:off x="-34" y="198986"/>
            <a:ext cx="495334" cy="798770"/>
            <a:chOff x="-45" y="198986"/>
            <a:chExt cx="660445" cy="798770"/>
          </a:xfrm>
        </p:grpSpPr>
        <p:sp>
          <p:nvSpPr>
            <p:cNvPr id="15" name="矩形 14"/>
            <p:cNvSpPr/>
            <p:nvPr userDrawn="1"/>
          </p:nvSpPr>
          <p:spPr>
            <a:xfrm>
              <a:off x="0" y="198986"/>
              <a:ext cx="660400" cy="79877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6" name="矩形 15"/>
            <p:cNvSpPr/>
            <p:nvPr userDrawn="1"/>
          </p:nvSpPr>
          <p:spPr>
            <a:xfrm>
              <a:off x="-45" y="205433"/>
              <a:ext cx="508046" cy="6606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cxnSp>
        <p:nvCxnSpPr>
          <p:cNvPr id="17" name="直線接點 16"/>
          <p:cNvCxnSpPr/>
          <p:nvPr userDrawn="1"/>
        </p:nvCxnSpPr>
        <p:spPr>
          <a:xfrm>
            <a:off x="0" y="966649"/>
            <a:ext cx="91440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7516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3887391" y="987451"/>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BA79E21B-E404-4675-9BF4-8FCEAA3EBF04}" type="datetime1">
              <a:rPr lang="zh-TW" altLang="en-US" smtClean="0">
                <a:solidFill>
                  <a:prstClr val="black">
                    <a:tint val="75000"/>
                  </a:prstClr>
                </a:solidFill>
              </a:rPr>
              <a:pPr/>
              <a:t>2024/12/3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47693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B2E9F03-BC70-4BB5-9370-16C21A7C9BD3}" type="datetime1">
              <a:rPr lang="zh-TW" altLang="en-US" smtClean="0">
                <a:solidFill>
                  <a:prstClr val="black">
                    <a:tint val="75000"/>
                  </a:prstClr>
                </a:solidFill>
              </a:rPr>
              <a:pPr/>
              <a:t>2024/12/3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946894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6" y="365125"/>
            <a:ext cx="1971675"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28652" y="365125"/>
            <a:ext cx="5800725"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7E11A1C8-ADCF-4F93-B50E-EC5A92F914B8}" type="datetime1">
              <a:rPr lang="zh-TW" altLang="en-US" smtClean="0">
                <a:solidFill>
                  <a:prstClr val="black">
                    <a:tint val="75000"/>
                  </a:prstClr>
                </a:solidFill>
              </a:rPr>
              <a:pPr/>
              <a:t>2024/12/3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81262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ADDB6EFF-C2B6-4911-9266-3B64FF9A1931}" type="datetime1">
              <a:rPr lang="zh-TW" altLang="en-US" smtClean="0">
                <a:solidFill>
                  <a:prstClr val="black">
                    <a:tint val="75000"/>
                  </a:prstClr>
                </a:solidFill>
              </a:rPr>
              <a:pPr/>
              <a:t>2024/12/3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5148356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BE6FFAC-AF40-41D4-91A9-8920E11809D6}" type="datetime1">
              <a:rPr lang="zh-TW" altLang="en-US" smtClean="0">
                <a:solidFill>
                  <a:prstClr val="black">
                    <a:tint val="75000"/>
                  </a:prstClr>
                </a:solidFill>
              </a:rPr>
              <a:pPr/>
              <a:t>2024/12/3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9658329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7" y="1709738"/>
            <a:ext cx="78867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623887" y="458947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p>
            <a:fld id="{238A567E-B344-4682-9CE3-44452A04DD44}" type="datetime1">
              <a:rPr lang="zh-TW" altLang="en-US" smtClean="0">
                <a:solidFill>
                  <a:prstClr val="black">
                    <a:tint val="75000"/>
                  </a:prstClr>
                </a:solidFill>
              </a:rPr>
              <a:pPr/>
              <a:t>2024/12/3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093201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286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291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E32FCCB4-8B79-4E15-B561-2C1CF5E266BB}" type="datetime1">
              <a:rPr lang="zh-TW" altLang="en-US" smtClean="0">
                <a:solidFill>
                  <a:prstClr val="black">
                    <a:tint val="75000"/>
                  </a:prstClr>
                </a:solidFill>
              </a:rPr>
              <a:pPr/>
              <a:t>2024/12/3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1957584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29841" y="365126"/>
            <a:ext cx="78867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629842" y="2505075"/>
            <a:ext cx="3868340"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4629152" y="2505075"/>
            <a:ext cx="3887391"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BFFF07B8-0F1A-4D54-A26E-FDD6D440A1BF}" type="datetime1">
              <a:rPr lang="zh-TW" altLang="en-US" smtClean="0">
                <a:solidFill>
                  <a:prstClr val="black">
                    <a:tint val="75000"/>
                  </a:prstClr>
                </a:solidFill>
              </a:rPr>
              <a:pPr/>
              <a:t>2024/12/3</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2614445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5C68FD72-3485-4526-A244-71FBF540D2ED}" type="datetime1">
              <a:rPr lang="zh-TW" altLang="en-US" smtClean="0">
                <a:solidFill>
                  <a:prstClr val="black">
                    <a:tint val="75000"/>
                  </a:prstClr>
                </a:solidFill>
              </a:rPr>
              <a:pPr/>
              <a:t>2024/12/3</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4103461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67B21CB4-5B33-456A-983F-B88E70CA0C04}" type="datetime1">
              <a:rPr lang="zh-TW" altLang="en-US" smtClean="0">
                <a:solidFill>
                  <a:prstClr val="black">
                    <a:tint val="75000"/>
                  </a:prstClr>
                </a:solidFill>
              </a:rPr>
              <a:pPr/>
              <a:t>2024/12/3</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00351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7" y="1709822"/>
            <a:ext cx="78867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623887" y="458957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p>
            <a:fld id="{238A567E-B344-4682-9CE3-44452A04DD44}" type="datetime1">
              <a:rPr lang="zh-TW" altLang="en-US" smtClean="0">
                <a:solidFill>
                  <a:prstClr val="black">
                    <a:tint val="75000"/>
                  </a:prstClr>
                </a:solidFill>
              </a:rPr>
              <a:pPr/>
              <a:t>2024/12/3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7808307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F1F52577-A235-4375-9994-68E8F7CC8D5D}" type="datetime1">
              <a:rPr lang="zh-TW" altLang="en-US" smtClean="0">
                <a:solidFill>
                  <a:prstClr val="black">
                    <a:tint val="75000"/>
                  </a:prstClr>
                </a:solidFill>
              </a:rPr>
              <a:pPr/>
              <a:t>2024/12/3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0214972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BA79E21B-E404-4675-9BF4-8FCEAA3EBF04}" type="datetime1">
              <a:rPr lang="zh-TW" altLang="en-US" smtClean="0">
                <a:solidFill>
                  <a:prstClr val="black">
                    <a:tint val="75000"/>
                  </a:prstClr>
                </a:solidFill>
              </a:rPr>
              <a:pPr/>
              <a:t>2024/12/3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0036344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B2E9F03-BC70-4BB5-9370-16C21A7C9BD3}" type="datetime1">
              <a:rPr lang="zh-TW" altLang="en-US" smtClean="0">
                <a:solidFill>
                  <a:prstClr val="black">
                    <a:tint val="75000"/>
                  </a:prstClr>
                </a:solidFill>
              </a:rPr>
              <a:pPr/>
              <a:t>2024/12/3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5460502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6" y="365125"/>
            <a:ext cx="1971675"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28652" y="365125"/>
            <a:ext cx="5800725"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7E11A1C8-ADCF-4F93-B50E-EC5A92F914B8}" type="datetime1">
              <a:rPr lang="zh-TW" altLang="en-US" smtClean="0">
                <a:solidFill>
                  <a:prstClr val="black">
                    <a:tint val="75000"/>
                  </a:prstClr>
                </a:solidFill>
              </a:rPr>
              <a:pPr/>
              <a:t>2024/12/3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810333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286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291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E32FCCB4-8B79-4E15-B561-2C1CF5E266BB}" type="datetime1">
              <a:rPr lang="zh-TW" altLang="en-US" smtClean="0">
                <a:solidFill>
                  <a:prstClr val="black">
                    <a:tint val="75000"/>
                  </a:prstClr>
                </a:solidFill>
              </a:rPr>
              <a:pPr/>
              <a:t>2024/12/3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000630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29841" y="365129"/>
            <a:ext cx="78867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629842" y="2505075"/>
            <a:ext cx="3868340"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4629152" y="2505075"/>
            <a:ext cx="3887391"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BFFF07B8-0F1A-4D54-A26E-FDD6D440A1BF}" type="datetime1">
              <a:rPr lang="zh-TW" altLang="en-US" smtClean="0">
                <a:solidFill>
                  <a:prstClr val="black">
                    <a:tint val="75000"/>
                  </a:prstClr>
                </a:solidFill>
              </a:rPr>
              <a:pPr/>
              <a:t>2024/12/3</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242187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5C68FD72-3485-4526-A244-71FBF540D2ED}" type="datetime1">
              <a:rPr lang="zh-TW" altLang="en-US" smtClean="0">
                <a:solidFill>
                  <a:prstClr val="black">
                    <a:tint val="75000"/>
                  </a:prstClr>
                </a:solidFill>
              </a:rPr>
              <a:pPr/>
              <a:t>2024/12/3</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a:t>
            </a:fld>
            <a:endParaRPr lang="zh-TW" altLang="en-US">
              <a:solidFill>
                <a:prstClr val="black">
                  <a:tint val="75000"/>
                </a:prstClr>
              </a:solidFill>
            </a:endParaRPr>
          </a:p>
        </p:txBody>
      </p:sp>
      <p:sp>
        <p:nvSpPr>
          <p:cNvPr id="6" name="直角三角形 5"/>
          <p:cNvSpPr/>
          <p:nvPr userDrawn="1"/>
        </p:nvSpPr>
        <p:spPr>
          <a:xfrm>
            <a:off x="-4861" y="1553073"/>
            <a:ext cx="5746189" cy="5309973"/>
          </a:xfrm>
          <a:prstGeom prst="rtTriangle">
            <a:avLst/>
          </a:prstGeom>
          <a: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微软雅黑" panose="020B0503020204020204" pitchFamily="34" charset="-122"/>
              <a:ea typeface="微软雅黑" panose="020B0503020204020204" pitchFamily="34" charset="-122"/>
              <a:cs typeface="Yuanti SC" charset="-122"/>
            </a:endParaRPr>
          </a:p>
        </p:txBody>
      </p:sp>
      <p:cxnSp>
        <p:nvCxnSpPr>
          <p:cNvPr id="7" name="直線接點 6"/>
          <p:cNvCxnSpPr/>
          <p:nvPr userDrawn="1"/>
        </p:nvCxnSpPr>
        <p:spPr>
          <a:xfrm>
            <a:off x="-390753" y="877668"/>
            <a:ext cx="7219823" cy="6660781"/>
          </a:xfrm>
          <a:prstGeom prst="line">
            <a:avLst/>
          </a:prstGeom>
          <a:ln w="2063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2675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67B21CB4-5B33-456A-983F-B88E70CA0C04}" type="datetime1">
              <a:rPr lang="zh-TW" altLang="en-US" smtClean="0">
                <a:solidFill>
                  <a:prstClr val="black">
                    <a:tint val="75000"/>
                  </a:prstClr>
                </a:solidFill>
              </a:rPr>
              <a:pPr/>
              <a:t>2024/12/3</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679630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3887391" y="98751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F1F52577-A235-4375-9994-68E8F7CC8D5D}" type="datetime1">
              <a:rPr lang="zh-TW" altLang="en-US" smtClean="0">
                <a:solidFill>
                  <a:prstClr val="black">
                    <a:tint val="75000"/>
                  </a:prstClr>
                </a:solidFill>
              </a:rPr>
              <a:pPr/>
              <a:t>2024/12/3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48809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3887391" y="98751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BA79E21B-E404-4675-9BF4-8FCEAA3EBF04}" type="datetime1">
              <a:rPr lang="zh-TW" altLang="en-US" smtClean="0">
                <a:solidFill>
                  <a:prstClr val="black">
                    <a:tint val="75000"/>
                  </a:prstClr>
                </a:solidFill>
              </a:rPr>
              <a:pPr/>
              <a:t>2024/12/3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607206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otGrid">
          <a:fgClr>
            <a:schemeClr val="bg1">
              <a:lumMod val="75000"/>
            </a:schemeClr>
          </a:fgClr>
          <a:bgClr>
            <a:schemeClr val="bg1"/>
          </a:bgClr>
        </a:patt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28650" y="635646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1F54D0-D6EC-4B1A-B0C7-C7E24F7D68E1}" type="datetime1">
              <a:rPr lang="zh-TW" altLang="en-US" smtClean="0">
                <a:solidFill>
                  <a:prstClr val="black">
                    <a:tint val="75000"/>
                  </a:prstClr>
                </a:solidFill>
              </a:rPr>
              <a:pPr/>
              <a:t>2024/12/3</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028950" y="635646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457950" y="635646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C66928-75CA-4FDC-9A35-4CB9C676704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643795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dotGrid">
          <a:fgClr>
            <a:schemeClr val="bg1">
              <a:lumMod val="75000"/>
            </a:schemeClr>
          </a:fgClr>
          <a:bgClr>
            <a:schemeClr val="bg1"/>
          </a:bgClr>
        </a:patt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28650" y="635640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1F54D0-D6EC-4B1A-B0C7-C7E24F7D68E1}" type="datetime1">
              <a:rPr lang="zh-TW" altLang="en-US" smtClean="0">
                <a:solidFill>
                  <a:prstClr val="black">
                    <a:tint val="75000"/>
                  </a:prstClr>
                </a:solidFill>
              </a:rPr>
              <a:pPr/>
              <a:t>2024/12/3</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028950" y="635640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457950" y="635640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C66928-75CA-4FDC-9A35-4CB9C676704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6216016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28650" y="635635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1F54D0-D6EC-4B1A-B0C7-C7E24F7D68E1}" type="datetime1">
              <a:rPr lang="zh-TW" altLang="en-US" smtClean="0">
                <a:solidFill>
                  <a:prstClr val="black">
                    <a:tint val="75000"/>
                  </a:prstClr>
                </a:solidFill>
              </a:rPr>
              <a:pPr/>
              <a:t>2024/12/3</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028950" y="635635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457950" y="63563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C66928-75CA-4FDC-9A35-4CB9C676704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1381001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personnel.npust.edu.tw/link/teacher_evaluation/" TargetMode="External"/><Relationship Id="rId2" Type="http://schemas.openxmlformats.org/officeDocument/2006/relationships/hyperlink" Target="https://personnel.npust.edu.tw/regulations/law01/law0103/" TargetMode="External"/><Relationship Id="rId1" Type="http://schemas.openxmlformats.org/officeDocument/2006/relationships/slideLayout" Target="../slideLayouts/slideLayout13.xml"/><Relationship Id="rId4" Type="http://schemas.openxmlformats.org/officeDocument/2006/relationships/hyperlink" Target="https://fatms.npust.edu.tw/"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hyperlink" Target="http://personnel.npust.edu.tw/files/11-1001-362.php"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tmp"/></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13.xml"/><Relationship Id="rId4" Type="http://schemas.openxmlformats.org/officeDocument/2006/relationships/image" Target="../media/image14.tm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hyperlink" Target="mailto:danny0611@mail.npust.edu.tw" TargetMode="External"/><Relationship Id="rId2" Type="http://schemas.openxmlformats.org/officeDocument/2006/relationships/hyperlink" Target="mailto:ining@mail.npust.edu.tw" TargetMode="Externa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字方塊 18"/>
          <p:cNvSpPr txBox="1"/>
          <p:nvPr/>
        </p:nvSpPr>
        <p:spPr>
          <a:xfrm>
            <a:off x="971600" y="764704"/>
            <a:ext cx="7992888" cy="3293209"/>
          </a:xfrm>
          <a:prstGeom prst="rect">
            <a:avLst/>
          </a:prstGeom>
          <a:noFill/>
        </p:spPr>
        <p:txBody>
          <a:bodyPr wrap="square" rtlCol="0">
            <a:spAutoFit/>
          </a:bodyPr>
          <a:lstStyle/>
          <a:p>
            <a:pPr algn="ctr"/>
            <a:r>
              <a:rPr lang="zh-TW" altLang="en-US" sz="5200" b="1" dirty="0">
                <a:solidFill>
                  <a:prstClr val="black">
                    <a:lumMod val="85000"/>
                    <a:lumOff val="15000"/>
                  </a:prstClr>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5200" b="1" dirty="0">
                <a:solidFill>
                  <a:prstClr val="black">
                    <a:lumMod val="85000"/>
                    <a:lumOff val="15000"/>
                  </a:prstClr>
                </a:solidFill>
                <a:latin typeface="微軟正黑體" panose="020B0604030504040204" pitchFamily="34" charset="-120"/>
                <a:ea typeface="微軟正黑體" panose="020B0604030504040204" pitchFamily="34" charset="-120"/>
                <a:cs typeface="Times New Roman" panose="02020603050405020304" pitchFamily="18" charset="0"/>
              </a:rPr>
              <a:t>113</a:t>
            </a:r>
            <a:r>
              <a:rPr lang="zh-TW" altLang="en-US" sz="5200" b="1" dirty="0">
                <a:solidFill>
                  <a:prstClr val="black">
                    <a:lumMod val="85000"/>
                    <a:lumOff val="15000"/>
                  </a:prstClr>
                </a:solidFill>
                <a:latin typeface="微軟正黑體" panose="020B0604030504040204" pitchFamily="34" charset="-120"/>
                <a:ea typeface="微軟正黑體" panose="020B0604030504040204" pitchFamily="34" charset="-120"/>
              </a:rPr>
              <a:t>學年度</a:t>
            </a:r>
            <a:endParaRPr lang="en-US" altLang="zh-TW" sz="5200" b="1" dirty="0">
              <a:solidFill>
                <a:prstClr val="black">
                  <a:lumMod val="85000"/>
                  <a:lumOff val="15000"/>
                </a:prstClr>
              </a:solidFill>
              <a:latin typeface="微軟正黑體" panose="020B0604030504040204" pitchFamily="34" charset="-120"/>
              <a:ea typeface="微軟正黑體" panose="020B0604030504040204" pitchFamily="34" charset="-120"/>
            </a:endParaRPr>
          </a:p>
          <a:p>
            <a:pPr algn="ctr"/>
            <a:r>
              <a:rPr lang="zh-TW" altLang="en-US" sz="5200" b="1" dirty="0">
                <a:solidFill>
                  <a:prstClr val="black">
                    <a:lumMod val="85000"/>
                    <a:lumOff val="15000"/>
                  </a:prstClr>
                </a:solidFill>
                <a:latin typeface="微軟正黑體" panose="020B0604030504040204" pitchFamily="34" charset="-120"/>
                <a:ea typeface="微軟正黑體" panose="020B0604030504040204" pitchFamily="34" charset="-120"/>
              </a:rPr>
              <a:t>專任教師</a:t>
            </a:r>
            <a:r>
              <a:rPr lang="en-US" altLang="zh-TW" sz="5200" b="1" dirty="0">
                <a:solidFill>
                  <a:prstClr val="black">
                    <a:lumMod val="85000"/>
                    <a:lumOff val="15000"/>
                  </a:prstClr>
                </a:solidFill>
                <a:latin typeface="微軟正黑體" panose="020B0604030504040204" pitchFamily="34" charset="-120"/>
                <a:ea typeface="微軟正黑體" panose="020B0604030504040204" pitchFamily="34" charset="-120"/>
              </a:rPr>
              <a:t>/</a:t>
            </a:r>
            <a:r>
              <a:rPr lang="zh-TW" altLang="en-US" sz="5200" b="1" dirty="0">
                <a:solidFill>
                  <a:prstClr val="black">
                    <a:lumMod val="85000"/>
                    <a:lumOff val="15000"/>
                  </a:prstClr>
                </a:solidFill>
                <a:latin typeface="微軟正黑體" panose="020B0604030504040204" pitchFamily="34" charset="-120"/>
                <a:ea typeface="微軟正黑體" panose="020B0604030504040204" pitchFamily="34" charset="-120"/>
              </a:rPr>
              <a:t>專案教師</a:t>
            </a:r>
            <a:r>
              <a:rPr lang="en-US" altLang="zh-TW" sz="5200" b="1" dirty="0">
                <a:solidFill>
                  <a:prstClr val="black">
                    <a:lumMod val="85000"/>
                    <a:lumOff val="15000"/>
                  </a:prstClr>
                </a:solidFill>
                <a:latin typeface="微軟正黑體" panose="020B0604030504040204" pitchFamily="34" charset="-120"/>
                <a:ea typeface="微軟正黑體" panose="020B0604030504040204" pitchFamily="34" charset="-120"/>
              </a:rPr>
              <a:t>/</a:t>
            </a:r>
            <a:r>
              <a:rPr lang="zh-TW" altLang="en-US" sz="5200" b="1" dirty="0">
                <a:solidFill>
                  <a:prstClr val="black">
                    <a:lumMod val="85000"/>
                    <a:lumOff val="15000"/>
                  </a:prstClr>
                </a:solidFill>
                <a:latin typeface="微軟正黑體" panose="020B0604030504040204" pitchFamily="34" charset="-120"/>
                <a:ea typeface="微軟正黑體" panose="020B0604030504040204" pitchFamily="34" charset="-120"/>
              </a:rPr>
              <a:t>助教</a:t>
            </a:r>
            <a:endParaRPr lang="en-US" altLang="zh-TW" sz="5200" b="1" dirty="0">
              <a:solidFill>
                <a:prstClr val="black">
                  <a:lumMod val="85000"/>
                  <a:lumOff val="15000"/>
                </a:prstClr>
              </a:solidFill>
              <a:latin typeface="微軟正黑體" panose="020B0604030504040204" pitchFamily="34" charset="-120"/>
              <a:ea typeface="微軟正黑體" panose="020B0604030504040204" pitchFamily="34" charset="-120"/>
            </a:endParaRPr>
          </a:p>
          <a:p>
            <a:pPr algn="ctr"/>
            <a:r>
              <a:rPr lang="zh-TW" altLang="en-US" sz="5200" b="1" dirty="0">
                <a:solidFill>
                  <a:prstClr val="black">
                    <a:lumMod val="85000"/>
                    <a:lumOff val="15000"/>
                  </a:prstClr>
                </a:solidFill>
                <a:latin typeface="微軟正黑體" panose="020B0604030504040204" pitchFamily="34" charset="-120"/>
                <a:ea typeface="微軟正黑體" panose="020B0604030504040204" pitchFamily="34" charset="-120"/>
              </a:rPr>
              <a:t>評鑑實施作業 </a:t>
            </a:r>
            <a:endParaRPr lang="en-US" altLang="zh-TW" sz="5200" b="1" dirty="0">
              <a:solidFill>
                <a:prstClr val="black">
                  <a:lumMod val="85000"/>
                  <a:lumOff val="15000"/>
                </a:prstClr>
              </a:solidFill>
              <a:latin typeface="微軟正黑體" panose="020B0604030504040204" pitchFamily="34" charset="-120"/>
              <a:ea typeface="微軟正黑體" panose="020B0604030504040204" pitchFamily="34" charset="-120"/>
            </a:endParaRPr>
          </a:p>
          <a:p>
            <a:pPr algn="ctr"/>
            <a:r>
              <a:rPr lang="zh-TW" altLang="en-US" sz="5200" b="1" dirty="0">
                <a:solidFill>
                  <a:prstClr val="black">
                    <a:lumMod val="85000"/>
                    <a:lumOff val="15000"/>
                  </a:prstClr>
                </a:solidFill>
                <a:latin typeface="微軟正黑體" panose="020B0604030504040204" pitchFamily="34" charset="-120"/>
                <a:ea typeface="微軟正黑體" panose="020B0604030504040204" pitchFamily="34" charset="-120"/>
              </a:rPr>
              <a:t>             </a:t>
            </a:r>
            <a:r>
              <a:rPr lang="en-US" altLang="zh-TW" sz="5200" b="1" dirty="0">
                <a:solidFill>
                  <a:prstClr val="black">
                    <a:lumMod val="85000"/>
                    <a:lumOff val="15000"/>
                  </a:prstClr>
                </a:solidFill>
                <a:latin typeface="微軟正黑體" panose="020B0604030504040204" pitchFamily="34" charset="-120"/>
                <a:ea typeface="微軟正黑體" panose="020B0604030504040204" pitchFamily="34" charset="-120"/>
              </a:rPr>
              <a:t>(</a:t>
            </a:r>
            <a:r>
              <a:rPr lang="zh-TW" altLang="en-US" sz="5200" b="1" dirty="0">
                <a:solidFill>
                  <a:prstClr val="black">
                    <a:lumMod val="85000"/>
                    <a:lumOff val="15000"/>
                  </a:prstClr>
                </a:solidFill>
                <a:latin typeface="微軟正黑體" panose="020B0604030504040204" pitchFamily="34" charset="-120"/>
                <a:ea typeface="微軟正黑體" panose="020B0604030504040204" pitchFamily="34" charset="-120"/>
              </a:rPr>
              <a:t>網路操作</a:t>
            </a:r>
            <a:r>
              <a:rPr lang="en-US" altLang="zh-TW" sz="5200" b="1" dirty="0">
                <a:solidFill>
                  <a:prstClr val="black">
                    <a:lumMod val="85000"/>
                    <a:lumOff val="15000"/>
                  </a:prstClr>
                </a:solidFill>
                <a:latin typeface="微軟正黑體" panose="020B0604030504040204" pitchFamily="34" charset="-120"/>
                <a:ea typeface="微軟正黑體" panose="020B0604030504040204" pitchFamily="34" charset="-120"/>
              </a:rPr>
              <a:t>)</a:t>
            </a:r>
            <a:r>
              <a:rPr lang="zh-TW" altLang="en-US" sz="5200" b="1" dirty="0">
                <a:solidFill>
                  <a:prstClr val="black">
                    <a:lumMod val="85000"/>
                    <a:lumOff val="15000"/>
                  </a:prstClr>
                </a:solidFill>
                <a:latin typeface="微軟正黑體" panose="020B0604030504040204" pitchFamily="34" charset="-120"/>
                <a:ea typeface="微軟正黑體" panose="020B0604030504040204" pitchFamily="34" charset="-120"/>
              </a:rPr>
              <a:t>說明會</a:t>
            </a:r>
          </a:p>
        </p:txBody>
      </p:sp>
      <p:sp>
        <p:nvSpPr>
          <p:cNvPr id="25" name="文字方塊 24"/>
          <p:cNvSpPr txBox="1"/>
          <p:nvPr/>
        </p:nvSpPr>
        <p:spPr>
          <a:xfrm>
            <a:off x="3779912" y="4353753"/>
            <a:ext cx="5688632" cy="2492990"/>
          </a:xfrm>
          <a:prstGeom prst="rect">
            <a:avLst/>
          </a:prstGeom>
          <a:noFill/>
        </p:spPr>
        <p:txBody>
          <a:bodyPr wrap="square" rtlCol="0">
            <a:spAutoFit/>
          </a:bodyPr>
          <a:lstStyle/>
          <a:p>
            <a:r>
              <a:rPr lang="zh-TW" altLang="en-US" sz="2800" b="1" dirty="0">
                <a:solidFill>
                  <a:srgbClr val="700000"/>
                </a:solidFill>
                <a:latin typeface="微軟正黑體" panose="020B0604030504040204" pitchFamily="34" charset="-120"/>
                <a:ea typeface="微軟正黑體" panose="020B0604030504040204" pitchFamily="34" charset="-120"/>
              </a:rPr>
              <a:t>            人事室    吳宿寬</a:t>
            </a:r>
            <a:r>
              <a:rPr lang="en-US" altLang="zh-TW" sz="2800" b="1" dirty="0">
                <a:solidFill>
                  <a:srgbClr val="700000"/>
                </a:solidFill>
                <a:latin typeface="微軟正黑體" panose="020B0604030504040204" pitchFamily="34" charset="-120"/>
                <a:ea typeface="微軟正黑體" panose="020B0604030504040204" pitchFamily="34" charset="-120"/>
              </a:rPr>
              <a:t>(</a:t>
            </a:r>
            <a:r>
              <a:rPr lang="zh-TW" altLang="en-US" sz="2800" b="1" dirty="0">
                <a:solidFill>
                  <a:srgbClr val="700000"/>
                </a:solidFill>
                <a:latin typeface="微軟正黑體" panose="020B0604030504040204" pitchFamily="34" charset="-120"/>
                <a:ea typeface="微軟正黑體" panose="020B0604030504040204" pitchFamily="34" charset="-120"/>
              </a:rPr>
              <a:t>秘書</a:t>
            </a:r>
            <a:r>
              <a:rPr lang="en-US" altLang="zh-TW" sz="2800" b="1" dirty="0">
                <a:solidFill>
                  <a:srgbClr val="700000"/>
                </a:solidFill>
                <a:latin typeface="微軟正黑體" panose="020B0604030504040204" pitchFamily="34" charset="-120"/>
                <a:ea typeface="微軟正黑體" panose="020B0604030504040204" pitchFamily="34" charset="-120"/>
              </a:rPr>
              <a:t>)</a:t>
            </a:r>
          </a:p>
          <a:p>
            <a:pPr lvl="0"/>
            <a:r>
              <a:rPr lang="zh-TW" altLang="en-US" sz="2800" b="1" dirty="0">
                <a:solidFill>
                  <a:srgbClr val="700000"/>
                </a:solidFill>
                <a:latin typeface="微軟正黑體" panose="020B0604030504040204" pitchFamily="34" charset="-120"/>
                <a:ea typeface="微軟正黑體" panose="020B0604030504040204" pitchFamily="34" charset="-120"/>
              </a:rPr>
              <a:t>            電算中心系統組  </a:t>
            </a:r>
            <a:endParaRPr lang="en-US" altLang="zh-TW" sz="2800" b="1" dirty="0">
              <a:solidFill>
                <a:srgbClr val="700000"/>
              </a:solidFill>
              <a:latin typeface="微軟正黑體" panose="020B0604030504040204" pitchFamily="34" charset="-120"/>
              <a:ea typeface="微軟正黑體" panose="020B0604030504040204" pitchFamily="34" charset="-120"/>
            </a:endParaRPr>
          </a:p>
          <a:p>
            <a:pPr lvl="0"/>
            <a:r>
              <a:rPr lang="zh-TW" altLang="en-US" sz="2800" b="1" dirty="0">
                <a:solidFill>
                  <a:srgbClr val="700000"/>
                </a:solidFill>
                <a:latin typeface="微軟正黑體" panose="020B0604030504040204" pitchFamily="34" charset="-120"/>
                <a:ea typeface="微軟正黑體" panose="020B0604030504040204" pitchFamily="34" charset="-120"/>
              </a:rPr>
              <a:t>                            戴英鄰工程師</a:t>
            </a:r>
            <a:r>
              <a:rPr lang="en-US" altLang="zh-TW" sz="2000" b="1" dirty="0">
                <a:solidFill>
                  <a:srgbClr val="700000"/>
                </a:solidFill>
                <a:latin typeface="Arial" panose="020B0604020202020204" pitchFamily="34" charset="0"/>
                <a:ea typeface="標楷體" panose="03000509000000000000" pitchFamily="65" charset="-120"/>
                <a:cs typeface="Arial" panose="020B0604020202020204" pitchFamily="34" charset="0"/>
              </a:rPr>
              <a:t>               </a:t>
            </a:r>
            <a:r>
              <a:rPr lang="zh-TW" altLang="en-US" sz="2000" b="1" dirty="0">
                <a:solidFill>
                  <a:srgbClr val="700000"/>
                </a:solidFill>
                <a:latin typeface="Arial" panose="020B0604020202020204" pitchFamily="34" charset="0"/>
                <a:ea typeface="標楷體" panose="03000509000000000000" pitchFamily="65" charset="-120"/>
                <a:cs typeface="Arial" panose="020B0604020202020204" pitchFamily="34" charset="0"/>
              </a:rPr>
              <a:t>     </a:t>
            </a:r>
            <a:endParaRPr lang="en-US" altLang="zh-TW" sz="2000" b="1" dirty="0">
              <a:solidFill>
                <a:srgbClr val="700000"/>
              </a:solidFill>
              <a:latin typeface="Arial" panose="020B0604020202020204" pitchFamily="34" charset="0"/>
              <a:ea typeface="標楷體" panose="03000509000000000000" pitchFamily="65" charset="-120"/>
              <a:cs typeface="Arial" panose="020B0604020202020204" pitchFamily="34" charset="0"/>
            </a:endParaRPr>
          </a:p>
          <a:p>
            <a:pPr algn="ctr"/>
            <a:endParaRPr lang="en-US" altLang="zh-TW" sz="1200" b="1" dirty="0">
              <a:solidFill>
                <a:srgbClr val="700000"/>
              </a:solidFill>
              <a:latin typeface="Arial" panose="020B0604020202020204" pitchFamily="34" charset="0"/>
              <a:ea typeface="標楷體" panose="03000509000000000000" pitchFamily="65" charset="-120"/>
              <a:cs typeface="Arial" panose="020B0604020202020204" pitchFamily="34" charset="0"/>
            </a:endParaRPr>
          </a:p>
          <a:p>
            <a:pPr algn="ctr"/>
            <a:r>
              <a:rPr lang="zh-TW" altLang="en-US" sz="2000" b="1" dirty="0">
                <a:solidFill>
                  <a:srgbClr val="700000"/>
                </a:solidFill>
                <a:latin typeface="Arial" panose="020B0604020202020204" pitchFamily="34" charset="0"/>
                <a:ea typeface="標楷體" panose="03000509000000000000" pitchFamily="65" charset="-120"/>
                <a:cs typeface="Arial" panose="020B0604020202020204" pitchFamily="34" charset="0"/>
              </a:rPr>
              <a:t>                             </a:t>
            </a:r>
            <a:r>
              <a:rPr lang="en-US" altLang="zh-TW" sz="2000" b="1" dirty="0">
                <a:solidFill>
                  <a:srgbClr val="700000"/>
                </a:solidFill>
                <a:latin typeface="Arial" panose="020B0604020202020204" pitchFamily="34" charset="0"/>
                <a:ea typeface="標楷體" panose="03000509000000000000" pitchFamily="65" charset="-120"/>
                <a:cs typeface="Arial" panose="020B0604020202020204" pitchFamily="34" charset="0"/>
              </a:rPr>
              <a:t>2024/11/25</a:t>
            </a:r>
            <a:r>
              <a:rPr lang="zh-TW" altLang="en-US" sz="2000" b="1" dirty="0">
                <a:solidFill>
                  <a:srgbClr val="700000"/>
                </a:solidFill>
                <a:latin typeface="Arial" panose="020B0604020202020204" pitchFamily="34" charset="0"/>
                <a:ea typeface="標楷體" panose="03000509000000000000" pitchFamily="65" charset="-120"/>
                <a:cs typeface="Arial" panose="020B0604020202020204" pitchFamily="34" charset="0"/>
              </a:rPr>
              <a:t> 及 </a:t>
            </a:r>
            <a:r>
              <a:rPr lang="en-US" altLang="zh-TW" sz="2000" b="1" dirty="0">
                <a:solidFill>
                  <a:srgbClr val="700000"/>
                </a:solidFill>
                <a:latin typeface="Arial" panose="020B0604020202020204" pitchFamily="34" charset="0"/>
                <a:ea typeface="標楷體" panose="03000509000000000000" pitchFamily="65" charset="-120"/>
                <a:cs typeface="Arial" panose="020B0604020202020204" pitchFamily="34" charset="0"/>
              </a:rPr>
              <a:t>2024/12/02</a:t>
            </a:r>
          </a:p>
          <a:p>
            <a:pPr algn="ctr"/>
            <a:r>
              <a:rPr lang="zh-TW" altLang="en-US" sz="2000" b="1" dirty="0">
                <a:solidFill>
                  <a:srgbClr val="700000"/>
                </a:solidFill>
                <a:latin typeface="Arial" panose="020B0604020202020204" pitchFamily="34" charset="0"/>
                <a:ea typeface="標楷體" panose="03000509000000000000" pitchFamily="65" charset="-120"/>
                <a:cs typeface="Arial" panose="020B0604020202020204" pitchFamily="34" charset="0"/>
              </a:rPr>
              <a:t>                            </a:t>
            </a:r>
            <a:r>
              <a:rPr lang="en-US" altLang="zh-TW" sz="2000" b="1" dirty="0">
                <a:solidFill>
                  <a:srgbClr val="700000"/>
                </a:solidFill>
                <a:latin typeface="Arial" panose="020B0604020202020204" pitchFamily="34" charset="0"/>
                <a:ea typeface="標楷體" panose="03000509000000000000" pitchFamily="65" charset="-120"/>
                <a:cs typeface="Arial" panose="020B0604020202020204" pitchFamily="34" charset="0"/>
              </a:rPr>
              <a:t>(</a:t>
            </a:r>
            <a:r>
              <a:rPr lang="zh-TW" altLang="en-US" sz="2000" b="1" dirty="0">
                <a:solidFill>
                  <a:srgbClr val="700000"/>
                </a:solidFill>
                <a:latin typeface="Arial" panose="020B0604020202020204" pitchFamily="34" charset="0"/>
                <a:ea typeface="標楷體" panose="03000509000000000000" pitchFamily="65" charset="-120"/>
                <a:cs typeface="Arial" panose="020B0604020202020204" pitchFamily="34" charset="0"/>
              </a:rPr>
              <a:t>星期一</a:t>
            </a:r>
            <a:r>
              <a:rPr lang="en-US" altLang="zh-TW" sz="2000" b="1" dirty="0">
                <a:solidFill>
                  <a:srgbClr val="700000"/>
                </a:solidFill>
                <a:latin typeface="Arial" panose="020B0604020202020204" pitchFamily="34" charset="0"/>
                <a:ea typeface="標楷體" panose="03000509000000000000" pitchFamily="65" charset="-120"/>
                <a:cs typeface="Arial" panose="020B0604020202020204" pitchFamily="34" charset="0"/>
              </a:rPr>
              <a:t>)    </a:t>
            </a:r>
            <a:r>
              <a:rPr lang="zh-TW" altLang="en-US" sz="2000" b="1" dirty="0">
                <a:solidFill>
                  <a:srgbClr val="700000"/>
                </a:solidFill>
                <a:latin typeface="Arial" panose="020B0604020202020204" pitchFamily="34" charset="0"/>
                <a:ea typeface="標楷體" panose="03000509000000000000" pitchFamily="65" charset="-120"/>
                <a:cs typeface="Arial" panose="020B0604020202020204" pitchFamily="34" charset="0"/>
              </a:rPr>
              <a:t>  </a:t>
            </a:r>
            <a:r>
              <a:rPr lang="en-US" altLang="zh-TW" sz="2000" b="1" dirty="0">
                <a:solidFill>
                  <a:srgbClr val="700000"/>
                </a:solidFill>
                <a:latin typeface="Arial" panose="020B0604020202020204" pitchFamily="34" charset="0"/>
                <a:ea typeface="標楷體" panose="03000509000000000000" pitchFamily="65" charset="-120"/>
                <a:cs typeface="Arial" panose="020B0604020202020204" pitchFamily="34" charset="0"/>
              </a:rPr>
              <a:t>  </a:t>
            </a:r>
            <a:r>
              <a:rPr lang="zh-TW" altLang="en-US" sz="2000" b="1" dirty="0">
                <a:solidFill>
                  <a:srgbClr val="700000"/>
                </a:solidFill>
                <a:latin typeface="Arial" panose="020B0604020202020204" pitchFamily="34" charset="0"/>
                <a:ea typeface="標楷體" panose="03000509000000000000" pitchFamily="65" charset="-120"/>
                <a:cs typeface="Arial" panose="020B0604020202020204" pitchFamily="34" charset="0"/>
              </a:rPr>
              <a:t> </a:t>
            </a:r>
            <a:r>
              <a:rPr lang="en-US" altLang="zh-TW" sz="2000" b="1" dirty="0">
                <a:solidFill>
                  <a:srgbClr val="700000"/>
                </a:solidFill>
                <a:latin typeface="Arial" panose="020B0604020202020204" pitchFamily="34" charset="0"/>
                <a:ea typeface="標楷體" panose="03000509000000000000" pitchFamily="65" charset="-120"/>
                <a:cs typeface="Arial" panose="020B0604020202020204" pitchFamily="34" charset="0"/>
              </a:rPr>
              <a:t>(</a:t>
            </a:r>
            <a:r>
              <a:rPr lang="zh-TW" altLang="en-US" sz="2000" b="1" dirty="0">
                <a:solidFill>
                  <a:srgbClr val="700000"/>
                </a:solidFill>
                <a:latin typeface="Arial" panose="020B0604020202020204" pitchFamily="34" charset="0"/>
                <a:ea typeface="標楷體" panose="03000509000000000000" pitchFamily="65" charset="-120"/>
                <a:cs typeface="Arial" panose="020B0604020202020204" pitchFamily="34" charset="0"/>
              </a:rPr>
              <a:t>星期一</a:t>
            </a:r>
            <a:r>
              <a:rPr lang="en-US" altLang="zh-TW" sz="2000" b="1" dirty="0">
                <a:solidFill>
                  <a:srgbClr val="700000"/>
                </a:solidFill>
                <a:latin typeface="Arial" panose="020B0604020202020204" pitchFamily="34" charset="0"/>
                <a:ea typeface="標楷體" panose="03000509000000000000" pitchFamily="65" charset="-120"/>
                <a:cs typeface="Arial" panose="020B0604020202020204" pitchFamily="34" charset="0"/>
              </a:rPr>
              <a:t>)</a:t>
            </a:r>
          </a:p>
          <a:p>
            <a:pPr algn="ctr"/>
            <a:r>
              <a:rPr lang="zh-TW" altLang="en-US" sz="2000" b="1" dirty="0">
                <a:solidFill>
                  <a:srgbClr val="700000"/>
                </a:solidFill>
                <a:latin typeface="Arial" panose="020B0604020202020204" pitchFamily="34" charset="0"/>
                <a:ea typeface="標楷體" panose="03000509000000000000" pitchFamily="65" charset="-120"/>
                <a:cs typeface="Arial" panose="020B0604020202020204" pitchFamily="34" charset="0"/>
              </a:rPr>
              <a:t>                              </a:t>
            </a:r>
            <a:r>
              <a:rPr lang="en-US" altLang="zh-TW" sz="2000" b="1" dirty="0">
                <a:solidFill>
                  <a:srgbClr val="700000"/>
                </a:solidFill>
                <a:latin typeface="Arial" panose="020B0604020202020204" pitchFamily="34" charset="0"/>
                <a:ea typeface="標楷體" panose="03000509000000000000" pitchFamily="65" charset="-120"/>
                <a:cs typeface="Arial" panose="020B0604020202020204" pitchFamily="34" charset="0"/>
              </a:rPr>
              <a:t>IB103</a:t>
            </a:r>
            <a:r>
              <a:rPr lang="zh-TW" altLang="en-US" sz="2000" b="1" dirty="0">
                <a:solidFill>
                  <a:srgbClr val="700000"/>
                </a:solidFill>
                <a:latin typeface="Arial" panose="020B0604020202020204" pitchFamily="34" charset="0"/>
                <a:ea typeface="標楷體" panose="03000509000000000000" pitchFamily="65" charset="-120"/>
                <a:cs typeface="Arial" panose="020B0604020202020204" pitchFamily="34" charset="0"/>
              </a:rPr>
              <a:t>教室     </a:t>
            </a:r>
            <a:r>
              <a:rPr lang="en-US" altLang="zh-TW" sz="2000" b="1" dirty="0">
                <a:solidFill>
                  <a:srgbClr val="700000"/>
                </a:solidFill>
                <a:latin typeface="Arial" panose="020B0604020202020204" pitchFamily="34" charset="0"/>
                <a:ea typeface="標楷體" panose="03000509000000000000" pitchFamily="65" charset="-120"/>
                <a:cs typeface="Arial" panose="020B0604020202020204" pitchFamily="34" charset="0"/>
              </a:rPr>
              <a:t>IB107</a:t>
            </a:r>
            <a:r>
              <a:rPr lang="zh-TW" altLang="en-US" sz="2000" b="1" dirty="0">
                <a:solidFill>
                  <a:srgbClr val="700000"/>
                </a:solidFill>
                <a:latin typeface="Arial" panose="020B0604020202020204" pitchFamily="34" charset="0"/>
                <a:ea typeface="標楷體" panose="03000509000000000000" pitchFamily="65" charset="-120"/>
                <a:cs typeface="Arial" panose="020B0604020202020204" pitchFamily="34" charset="0"/>
              </a:rPr>
              <a:t>教室</a:t>
            </a:r>
            <a:endParaRPr lang="en-US" altLang="zh-TW" sz="2000" b="1" dirty="0">
              <a:solidFill>
                <a:srgbClr val="700000"/>
              </a:solidFill>
              <a:latin typeface="Arial" panose="020B0604020202020204" pitchFamily="34" charset="0"/>
              <a:ea typeface="標楷體" panose="03000509000000000000" pitchFamily="65" charset="-120"/>
              <a:cs typeface="Arial" panose="020B0604020202020204" pitchFamily="34" charset="0"/>
            </a:endParaRPr>
          </a:p>
        </p:txBody>
      </p:sp>
      <p:sp>
        <p:nvSpPr>
          <p:cNvPr id="2" name="投影片編號版面配置區 1"/>
          <p:cNvSpPr>
            <a:spLocks noGrp="1"/>
          </p:cNvSpPr>
          <p:nvPr>
            <p:ph type="sldNum" sz="quarter" idx="12"/>
          </p:nvPr>
        </p:nvSpPr>
        <p:spPr/>
        <p:txBody>
          <a:bodyPr/>
          <a:lstStyle/>
          <a:p>
            <a:fld id="{17C66928-75CA-4FDC-9A35-4CB9C6767049}" type="slidenum">
              <a:rPr lang="zh-TW" altLang="en-US" sz="2000" smtClean="0">
                <a:solidFill>
                  <a:prstClr val="black">
                    <a:tint val="75000"/>
                  </a:prstClr>
                </a:solidFill>
              </a:rPr>
              <a:pPr/>
              <a:t>1</a:t>
            </a:fld>
            <a:endParaRPr lang="zh-TW" altLang="en-US" sz="2000" dirty="0">
              <a:solidFill>
                <a:prstClr val="black">
                  <a:tint val="75000"/>
                </a:prstClr>
              </a:solidFill>
            </a:endParaRPr>
          </a:p>
        </p:txBody>
      </p:sp>
    </p:spTree>
    <p:extLst>
      <p:ext uri="{BB962C8B-B14F-4D97-AF65-F5344CB8AC3E}">
        <p14:creationId xmlns:p14="http://schemas.microsoft.com/office/powerpoint/2010/main" val="3958124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10</a:t>
            </a:fld>
            <a:endParaRPr lang="zh-TW" altLang="en-US">
              <a:solidFill>
                <a:prstClr val="black">
                  <a:tint val="75000"/>
                </a:prstClr>
              </a:solidFill>
            </a:endParaRPr>
          </a:p>
        </p:txBody>
      </p:sp>
      <p:graphicFrame>
        <p:nvGraphicFramePr>
          <p:cNvPr id="5" name="表格 4"/>
          <p:cNvGraphicFramePr>
            <a:graphicFrameLocks noGrp="1"/>
          </p:cNvGraphicFramePr>
          <p:nvPr>
            <p:extLst>
              <p:ext uri="{D42A27DB-BD31-4B8C-83A1-F6EECF244321}">
                <p14:modId xmlns:p14="http://schemas.microsoft.com/office/powerpoint/2010/main" val="2403130750"/>
              </p:ext>
            </p:extLst>
          </p:nvPr>
        </p:nvGraphicFramePr>
        <p:xfrm>
          <a:off x="458543" y="1196023"/>
          <a:ext cx="8226914" cy="5186680"/>
        </p:xfrm>
        <a:graphic>
          <a:graphicData uri="http://schemas.openxmlformats.org/drawingml/2006/table">
            <a:tbl>
              <a:tblPr firstRow="1" firstCol="1" lastRow="1" lastCol="1" bandRow="1" bandCol="1"/>
              <a:tblGrid>
                <a:gridCol w="8226914">
                  <a:extLst>
                    <a:ext uri="{9D8B030D-6E8A-4147-A177-3AD203B41FA5}">
                      <a16:colId xmlns:a16="http://schemas.microsoft.com/office/drawing/2014/main" val="20000"/>
                    </a:ext>
                  </a:extLst>
                </a:gridCol>
              </a:tblGrid>
              <a:tr h="732216">
                <a:tc>
                  <a:txBody>
                    <a:bodyPr/>
                    <a:lstStyle/>
                    <a:p>
                      <a:pPr algn="ctr">
                        <a:lnSpc>
                          <a:spcPts val="1700"/>
                        </a:lnSpc>
                        <a:spcAft>
                          <a:spcPts val="0"/>
                        </a:spcAft>
                      </a:pPr>
                      <a:endParaRPr lang="en-US" altLang="zh-TW" sz="2000" b="1" kern="100" dirty="0">
                        <a:effectLst/>
                        <a:latin typeface="Times New Roman"/>
                        <a:ea typeface="標楷體"/>
                        <a:cs typeface="Times New Roman"/>
                      </a:endParaRPr>
                    </a:p>
                    <a:p>
                      <a:pPr algn="ctr">
                        <a:lnSpc>
                          <a:spcPts val="1700"/>
                        </a:lnSpc>
                        <a:spcAft>
                          <a:spcPts val="0"/>
                        </a:spcAft>
                      </a:pPr>
                      <a:r>
                        <a:rPr lang="en-US" altLang="zh-TW" sz="2400" b="1" kern="100" dirty="0">
                          <a:effectLst/>
                          <a:latin typeface="Times New Roman"/>
                          <a:ea typeface="標楷體"/>
                          <a:cs typeface="Times New Roman"/>
                        </a:rPr>
                        <a:t>113</a:t>
                      </a:r>
                      <a:r>
                        <a:rPr lang="zh-TW" altLang="en-US" sz="2400" b="1" kern="100" dirty="0">
                          <a:effectLst/>
                          <a:latin typeface="Times New Roman"/>
                          <a:ea typeface="標楷體"/>
                          <a:cs typeface="Times New Roman"/>
                        </a:rPr>
                        <a:t>學年度受評</a:t>
                      </a:r>
                      <a:r>
                        <a:rPr lang="zh-TW" sz="2400" b="1" kern="100" dirty="0">
                          <a:effectLst/>
                          <a:latin typeface="Times New Roman"/>
                          <a:ea typeface="標楷體"/>
                          <a:cs typeface="Times New Roman"/>
                        </a:rPr>
                        <a:t>專任教師</a:t>
                      </a:r>
                      <a:r>
                        <a:rPr lang="en-US" sz="2400" b="1" kern="100" dirty="0">
                          <a:effectLst/>
                          <a:latin typeface="Times New Roman"/>
                          <a:ea typeface="標楷體"/>
                          <a:cs typeface="Times New Roman"/>
                        </a:rPr>
                        <a:t>--</a:t>
                      </a:r>
                      <a:r>
                        <a:rPr lang="zh-TW" sz="2400" b="1" kern="100" dirty="0">
                          <a:effectLst/>
                          <a:latin typeface="Times New Roman"/>
                          <a:ea typeface="標楷體"/>
                          <a:cs typeface="Times New Roman"/>
                        </a:rPr>
                        <a:t>主聘單位</a:t>
                      </a:r>
                      <a:endParaRPr lang="zh-TW" sz="2400" kern="100" dirty="0">
                        <a:effectLst/>
                        <a:latin typeface="Calibri"/>
                        <a:ea typeface="新細明體"/>
                        <a:cs typeface="Times New Roman"/>
                      </a:endParaRPr>
                    </a:p>
                    <a:p>
                      <a:pPr algn="ctr">
                        <a:spcAft>
                          <a:spcPts val="0"/>
                        </a:spcAft>
                      </a:pPr>
                      <a:r>
                        <a:rPr lang="en-US" sz="2400" kern="100" dirty="0">
                          <a:effectLst/>
                          <a:latin typeface="Times New Roman"/>
                          <a:ea typeface="標楷體"/>
                          <a:cs typeface="Times New Roman"/>
                        </a:rPr>
                        <a:t>(</a:t>
                      </a:r>
                      <a:r>
                        <a:rPr lang="zh-TW" sz="2400" kern="100" dirty="0">
                          <a:effectLst/>
                          <a:latin typeface="Times New Roman"/>
                          <a:ea typeface="標楷體"/>
                          <a:cs typeface="Times New Roman"/>
                        </a:rPr>
                        <a:t>系</a:t>
                      </a:r>
                      <a:r>
                        <a:rPr lang="zh-TW" sz="2400" kern="100" dirty="0">
                          <a:effectLst/>
                          <a:latin typeface="Calibri"/>
                          <a:ea typeface="標楷體"/>
                          <a:cs typeface="Times New Roman"/>
                        </a:rPr>
                        <a:t>、</a:t>
                      </a:r>
                      <a:r>
                        <a:rPr lang="zh-TW" sz="2400" kern="100" dirty="0">
                          <a:effectLst/>
                          <a:latin typeface="Times New Roman"/>
                          <a:ea typeface="標楷體"/>
                          <a:cs typeface="Times New Roman"/>
                        </a:rPr>
                        <a:t>所</a:t>
                      </a:r>
                      <a:r>
                        <a:rPr lang="zh-TW" sz="2400" kern="100" dirty="0">
                          <a:effectLst/>
                          <a:latin typeface="Calibri"/>
                          <a:ea typeface="標楷體"/>
                          <a:cs typeface="Times New Roman"/>
                        </a:rPr>
                        <a:t>、</a:t>
                      </a:r>
                      <a:r>
                        <a:rPr lang="zh-TW" altLang="en-US" sz="2400" kern="100" dirty="0">
                          <a:effectLst/>
                          <a:latin typeface="Calibri"/>
                          <a:ea typeface="標楷體"/>
                          <a:cs typeface="Times New Roman"/>
                        </a:rPr>
                        <a:t>學位學程</a:t>
                      </a:r>
                      <a:r>
                        <a:rPr lang="zh-TW" altLang="en-US" sz="2400" kern="100" dirty="0">
                          <a:effectLst/>
                          <a:latin typeface="PMingLiU" panose="02020500000000000000" pitchFamily="18" charset="-120"/>
                          <a:ea typeface="PMingLiU" panose="02020500000000000000" pitchFamily="18" charset="-120"/>
                          <a:cs typeface="Times New Roman"/>
                        </a:rPr>
                        <a:t>、</a:t>
                      </a:r>
                      <a:r>
                        <a:rPr lang="zh-TW" altLang="en-US" sz="2400" kern="100" dirty="0">
                          <a:effectLst/>
                          <a:latin typeface="標楷體" panose="03000509000000000000" pitchFamily="65" charset="-120"/>
                          <a:ea typeface="標楷體" panose="03000509000000000000" pitchFamily="65" charset="-120"/>
                          <a:cs typeface="Times New Roman"/>
                        </a:rPr>
                        <a:t>專班</a:t>
                      </a:r>
                      <a:r>
                        <a:rPr lang="zh-TW" sz="2400" kern="100" dirty="0">
                          <a:effectLst/>
                          <a:latin typeface="Times New Roman"/>
                          <a:ea typeface="標楷體"/>
                          <a:cs typeface="Times New Roman"/>
                        </a:rPr>
                        <a:t>）</a:t>
                      </a:r>
                      <a:endParaRPr lang="zh-TW" sz="24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53550">
                <a:tc>
                  <a:txBody>
                    <a:bodyPr/>
                    <a:lstStyle/>
                    <a:p>
                      <a:r>
                        <a:rPr lang="zh-TW" altLang="zh-TW" sz="1800" b="1" kern="1200" dirty="0">
                          <a:solidFill>
                            <a:schemeClr val="tx1"/>
                          </a:solidFill>
                          <a:effectLst/>
                          <a:latin typeface="標楷體" panose="03000509000000000000" pitchFamily="65" charset="-120"/>
                          <a:ea typeface="標楷體" panose="03000509000000000000" pitchFamily="65" charset="-120"/>
                          <a:cs typeface="+mn-cs"/>
                        </a:rPr>
                        <a:t>農學院：</a:t>
                      </a:r>
                      <a:r>
                        <a:rPr lang="zh-TW" altLang="zh-TW" sz="1800" kern="1200" dirty="0">
                          <a:solidFill>
                            <a:schemeClr val="tx1"/>
                          </a:solidFill>
                          <a:effectLst/>
                          <a:latin typeface="標楷體" panose="03000509000000000000" pitchFamily="65" charset="-120"/>
                          <a:ea typeface="標楷體" panose="03000509000000000000" pitchFamily="65" charset="-120"/>
                          <a:cs typeface="+mn-cs"/>
                        </a:rPr>
                        <a:t>農園生產系、食品科學系、森林系、水產養殖系、植物醫學系、</a:t>
                      </a:r>
                      <a:endParaRPr lang="en-US" altLang="zh-TW" sz="1800" kern="1200" dirty="0">
                        <a:solidFill>
                          <a:schemeClr val="tx1"/>
                        </a:solidFill>
                        <a:effectLst/>
                        <a:latin typeface="標楷體" panose="03000509000000000000" pitchFamily="65" charset="-120"/>
                        <a:ea typeface="標楷體" panose="03000509000000000000" pitchFamily="65" charset="-120"/>
                        <a:cs typeface="+mn-cs"/>
                      </a:endParaRPr>
                    </a:p>
                    <a:p>
                      <a:r>
                        <a:rPr lang="zh-TW" altLang="en-US" sz="1800" kern="1200" dirty="0">
                          <a:solidFill>
                            <a:schemeClr val="tx1"/>
                          </a:solidFill>
                          <a:effectLst/>
                          <a:latin typeface="標楷體" panose="03000509000000000000" pitchFamily="65" charset="-120"/>
                          <a:ea typeface="標楷體" panose="03000509000000000000" pitchFamily="65" charset="-120"/>
                          <a:cs typeface="+mn-cs"/>
                        </a:rPr>
                        <a:t>        </a:t>
                      </a:r>
                      <a:r>
                        <a:rPr lang="zh-TW" altLang="zh-TW" sz="1800" kern="1200" dirty="0">
                          <a:solidFill>
                            <a:schemeClr val="tx1"/>
                          </a:solidFill>
                          <a:effectLst/>
                          <a:latin typeface="標楷體" panose="03000509000000000000" pitchFamily="65" charset="-120"/>
                          <a:ea typeface="標楷體" panose="03000509000000000000" pitchFamily="65" charset="-120"/>
                          <a:cs typeface="+mn-cs"/>
                        </a:rPr>
                        <a:t>木材科學與設計系、生物科技系、農學院生物資源博士班</a:t>
                      </a:r>
                    </a:p>
                    <a:p>
                      <a:endParaRPr lang="en-US" altLang="zh-TW" sz="1800" b="1" kern="1200" dirty="0">
                        <a:solidFill>
                          <a:schemeClr val="tx1"/>
                        </a:solidFill>
                        <a:effectLst/>
                        <a:latin typeface="標楷體" panose="03000509000000000000" pitchFamily="65" charset="-120"/>
                        <a:ea typeface="標楷體" panose="03000509000000000000" pitchFamily="65" charset="-120"/>
                        <a:cs typeface="+mn-cs"/>
                      </a:endParaRPr>
                    </a:p>
                    <a:p>
                      <a:r>
                        <a:rPr lang="zh-TW" altLang="zh-TW" sz="1800" b="1" kern="1200" dirty="0">
                          <a:solidFill>
                            <a:schemeClr val="tx1"/>
                          </a:solidFill>
                          <a:effectLst/>
                          <a:latin typeface="標楷體" panose="03000509000000000000" pitchFamily="65" charset="-120"/>
                          <a:ea typeface="標楷體" panose="03000509000000000000" pitchFamily="65" charset="-120"/>
                          <a:cs typeface="+mn-cs"/>
                        </a:rPr>
                        <a:t>工學院：</a:t>
                      </a:r>
                      <a:r>
                        <a:rPr lang="zh-TW" altLang="zh-TW" sz="1800" kern="1200" dirty="0">
                          <a:solidFill>
                            <a:schemeClr val="tx1"/>
                          </a:solidFill>
                          <a:effectLst/>
                          <a:latin typeface="標楷體" panose="03000509000000000000" pitchFamily="65" charset="-120"/>
                          <a:ea typeface="標楷體" panose="03000509000000000000" pitchFamily="65" charset="-120"/>
                          <a:cs typeface="+mn-cs"/>
                        </a:rPr>
                        <a:t>土木工程系、車輛工程系、生物機電工程系、材料工程系</a:t>
                      </a:r>
                    </a:p>
                    <a:p>
                      <a:endParaRPr lang="en-US" altLang="zh-TW" sz="1800" b="1" kern="1200" dirty="0">
                        <a:solidFill>
                          <a:schemeClr val="tx1"/>
                        </a:solidFill>
                        <a:effectLst/>
                        <a:latin typeface="標楷體" panose="03000509000000000000" pitchFamily="65" charset="-120"/>
                        <a:ea typeface="標楷體" panose="03000509000000000000" pitchFamily="65" charset="-120"/>
                        <a:cs typeface="+mn-cs"/>
                      </a:endParaRPr>
                    </a:p>
                    <a:p>
                      <a:r>
                        <a:rPr lang="zh-TW" altLang="zh-TW" sz="1800" b="1" kern="1200" dirty="0">
                          <a:solidFill>
                            <a:schemeClr val="tx1"/>
                          </a:solidFill>
                          <a:effectLst/>
                          <a:latin typeface="標楷體" panose="03000509000000000000" pitchFamily="65" charset="-120"/>
                          <a:ea typeface="標楷體" panose="03000509000000000000" pitchFamily="65" charset="-120"/>
                          <a:cs typeface="+mn-cs"/>
                        </a:rPr>
                        <a:t>管理學院：</a:t>
                      </a:r>
                      <a:r>
                        <a:rPr lang="zh-TW" altLang="zh-TW" sz="1800" kern="1200" dirty="0">
                          <a:solidFill>
                            <a:schemeClr val="tx1"/>
                          </a:solidFill>
                          <a:effectLst/>
                          <a:latin typeface="標楷體" panose="03000509000000000000" pitchFamily="65" charset="-120"/>
                          <a:ea typeface="標楷體" panose="03000509000000000000" pitchFamily="65" charset="-120"/>
                          <a:cs typeface="+mn-cs"/>
                        </a:rPr>
                        <a:t>農企業管理系、工業管理系、時尚設計與管理系、餐旅管理系、</a:t>
                      </a:r>
                      <a:endParaRPr lang="en-US" altLang="zh-TW" sz="1800" kern="1200" dirty="0">
                        <a:solidFill>
                          <a:schemeClr val="tx1"/>
                        </a:solidFill>
                        <a:effectLst/>
                        <a:latin typeface="標楷體" panose="03000509000000000000" pitchFamily="65" charset="-120"/>
                        <a:ea typeface="標楷體" panose="03000509000000000000" pitchFamily="65" charset="-120"/>
                        <a:cs typeface="+mn-cs"/>
                      </a:endParaRPr>
                    </a:p>
                    <a:p>
                      <a:r>
                        <a:rPr lang="zh-TW" altLang="en-US" sz="1800" kern="1200" dirty="0">
                          <a:solidFill>
                            <a:schemeClr val="tx1"/>
                          </a:solidFill>
                          <a:effectLst/>
                          <a:latin typeface="標楷體" panose="03000509000000000000" pitchFamily="65" charset="-120"/>
                          <a:ea typeface="標楷體" panose="03000509000000000000" pitchFamily="65" charset="-120"/>
                          <a:cs typeface="+mn-cs"/>
                        </a:rPr>
                        <a:t>          </a:t>
                      </a:r>
                      <a:r>
                        <a:rPr lang="zh-TW" altLang="zh-TW" sz="1800" kern="1200" dirty="0">
                          <a:solidFill>
                            <a:schemeClr val="tx1"/>
                          </a:solidFill>
                          <a:effectLst/>
                          <a:latin typeface="標楷體" panose="03000509000000000000" pitchFamily="65" charset="-120"/>
                          <a:ea typeface="標楷體" panose="03000509000000000000" pitchFamily="65" charset="-120"/>
                          <a:cs typeface="+mn-cs"/>
                        </a:rPr>
                        <a:t>景觀暨遊憩</a:t>
                      </a:r>
                      <a:r>
                        <a:rPr lang="zh-TW" altLang="en-US" sz="1800" kern="1200" dirty="0">
                          <a:solidFill>
                            <a:schemeClr val="tx1"/>
                          </a:solidFill>
                          <a:effectLst/>
                          <a:latin typeface="標楷體" panose="03000509000000000000" pitchFamily="65" charset="-120"/>
                          <a:ea typeface="標楷體" panose="03000509000000000000" pitchFamily="65" charset="-120"/>
                          <a:cs typeface="+mn-cs"/>
                        </a:rPr>
                        <a:t>管</a:t>
                      </a:r>
                      <a:r>
                        <a:rPr lang="zh-TW" altLang="zh-TW" sz="1800" kern="1200" dirty="0">
                          <a:solidFill>
                            <a:schemeClr val="tx1"/>
                          </a:solidFill>
                          <a:effectLst/>
                          <a:latin typeface="標楷體" panose="03000509000000000000" pitchFamily="65" charset="-120"/>
                          <a:ea typeface="標楷體" panose="03000509000000000000" pitchFamily="65" charset="-120"/>
                          <a:cs typeface="+mn-cs"/>
                        </a:rPr>
                        <a:t>理研究所</a:t>
                      </a:r>
                      <a:endParaRPr lang="en-US" altLang="zh-TW" sz="1800" kern="1200" dirty="0">
                        <a:solidFill>
                          <a:schemeClr val="tx1"/>
                        </a:solidFill>
                        <a:effectLst/>
                        <a:latin typeface="標楷體" panose="03000509000000000000" pitchFamily="65" charset="-120"/>
                        <a:ea typeface="標楷體" panose="03000509000000000000" pitchFamily="65" charset="-120"/>
                        <a:cs typeface="+mn-cs"/>
                      </a:endParaRPr>
                    </a:p>
                    <a:p>
                      <a:endParaRPr lang="zh-TW" altLang="zh-TW" sz="1800" kern="1200" dirty="0">
                        <a:solidFill>
                          <a:schemeClr val="tx1"/>
                        </a:solidFill>
                        <a:effectLst/>
                        <a:latin typeface="標楷體" panose="03000509000000000000" pitchFamily="65" charset="-120"/>
                        <a:ea typeface="標楷體" panose="03000509000000000000" pitchFamily="65" charset="-120"/>
                        <a:cs typeface="+mn-cs"/>
                      </a:endParaRPr>
                    </a:p>
                    <a:p>
                      <a:r>
                        <a:rPr lang="zh-TW" altLang="zh-TW" sz="1800" b="1" kern="1200" dirty="0">
                          <a:solidFill>
                            <a:schemeClr val="tx1"/>
                          </a:solidFill>
                          <a:effectLst/>
                          <a:latin typeface="標楷體" panose="03000509000000000000" pitchFamily="65" charset="-120"/>
                          <a:ea typeface="標楷體" panose="03000509000000000000" pitchFamily="65" charset="-120"/>
                          <a:cs typeface="+mn-cs"/>
                        </a:rPr>
                        <a:t>人文暨社會科學院：</a:t>
                      </a:r>
                      <a:r>
                        <a:rPr lang="zh-TW" altLang="zh-TW" sz="1800" kern="1200" dirty="0">
                          <a:solidFill>
                            <a:schemeClr val="tx1"/>
                          </a:solidFill>
                          <a:effectLst/>
                          <a:latin typeface="標楷體" panose="03000509000000000000" pitchFamily="65" charset="-120"/>
                          <a:ea typeface="標楷體" panose="03000509000000000000" pitchFamily="65" charset="-120"/>
                          <a:cs typeface="+mn-cs"/>
                        </a:rPr>
                        <a:t>社會工作系、應用外語系、幼兒保育系、通識教育中心、</a:t>
                      </a:r>
                      <a:endParaRPr lang="en-US" altLang="zh-TW" sz="1800" kern="1200" dirty="0">
                        <a:solidFill>
                          <a:schemeClr val="tx1"/>
                        </a:solidFill>
                        <a:effectLst/>
                        <a:latin typeface="標楷體" panose="03000509000000000000" pitchFamily="65" charset="-120"/>
                        <a:ea typeface="標楷體" panose="03000509000000000000" pitchFamily="65" charset="-120"/>
                        <a:cs typeface="+mn-cs"/>
                      </a:endParaRPr>
                    </a:p>
                    <a:p>
                      <a:r>
                        <a:rPr lang="zh-TW" altLang="en-US" sz="1800" kern="1200" dirty="0">
                          <a:solidFill>
                            <a:schemeClr val="tx1"/>
                          </a:solidFill>
                          <a:effectLst/>
                          <a:latin typeface="標楷體" panose="03000509000000000000" pitchFamily="65" charset="-120"/>
                          <a:ea typeface="標楷體" panose="03000509000000000000" pitchFamily="65" charset="-120"/>
                          <a:cs typeface="+mn-cs"/>
                        </a:rPr>
                        <a:t>                  </a:t>
                      </a:r>
                      <a:r>
                        <a:rPr lang="zh-TW" altLang="zh-TW" sz="1800" kern="1200" dirty="0">
                          <a:solidFill>
                            <a:schemeClr val="tx1"/>
                          </a:solidFill>
                          <a:effectLst/>
                          <a:latin typeface="標楷體" panose="03000509000000000000" pitchFamily="65" charset="-120"/>
                          <a:ea typeface="標楷體" panose="03000509000000000000" pitchFamily="65" charset="-120"/>
                          <a:cs typeface="+mn-cs"/>
                        </a:rPr>
                        <a:t>客家文化產業研究所</a:t>
                      </a:r>
                      <a:endParaRPr lang="en-US" altLang="zh-TW" sz="1800" kern="1200" dirty="0">
                        <a:solidFill>
                          <a:schemeClr val="tx1"/>
                        </a:solidFill>
                        <a:effectLst/>
                        <a:latin typeface="標楷體" panose="03000509000000000000" pitchFamily="65" charset="-120"/>
                        <a:ea typeface="標楷體" panose="03000509000000000000" pitchFamily="65" charset="-120"/>
                        <a:cs typeface="+mn-cs"/>
                      </a:endParaRPr>
                    </a:p>
                    <a:p>
                      <a:endParaRPr lang="zh-TW" altLang="zh-TW" sz="1800" kern="1200" dirty="0">
                        <a:solidFill>
                          <a:schemeClr val="tx1"/>
                        </a:solidFill>
                        <a:effectLst/>
                        <a:latin typeface="標楷體" panose="03000509000000000000" pitchFamily="65" charset="-120"/>
                        <a:ea typeface="標楷體" panose="03000509000000000000" pitchFamily="65" charset="-120"/>
                        <a:cs typeface="+mn-cs"/>
                      </a:endParaRPr>
                    </a:p>
                    <a:p>
                      <a:r>
                        <a:rPr lang="zh-TW" altLang="zh-TW" sz="1800" b="1" kern="1200" dirty="0">
                          <a:solidFill>
                            <a:schemeClr val="tx1"/>
                          </a:solidFill>
                          <a:effectLst/>
                          <a:latin typeface="標楷體" panose="03000509000000000000" pitchFamily="65" charset="-120"/>
                          <a:ea typeface="標楷體" panose="03000509000000000000" pitchFamily="65" charset="-120"/>
                          <a:cs typeface="+mn-cs"/>
                        </a:rPr>
                        <a:t>國際學院：</a:t>
                      </a:r>
                      <a:r>
                        <a:rPr lang="zh-TW" altLang="zh-TW" sz="1800" kern="1200" dirty="0">
                          <a:solidFill>
                            <a:schemeClr val="tx1"/>
                          </a:solidFill>
                          <a:effectLst/>
                          <a:latin typeface="標楷體" panose="03000509000000000000" pitchFamily="65" charset="-120"/>
                          <a:ea typeface="標楷體" panose="03000509000000000000" pitchFamily="65" charset="-120"/>
                          <a:cs typeface="+mn-cs"/>
                        </a:rPr>
                        <a:t>熱帶農業暨國際合作系、觀賞魚科技及水生動物健康專班</a:t>
                      </a:r>
                    </a:p>
                    <a:p>
                      <a:endParaRPr lang="en-US" altLang="zh-TW" sz="1800" b="1" kern="1200" dirty="0">
                        <a:solidFill>
                          <a:schemeClr val="tx1"/>
                        </a:solidFill>
                        <a:effectLst/>
                        <a:latin typeface="標楷體" panose="03000509000000000000" pitchFamily="65" charset="-120"/>
                        <a:ea typeface="標楷體" panose="03000509000000000000" pitchFamily="65" charset="-120"/>
                        <a:cs typeface="+mn-cs"/>
                      </a:endParaRPr>
                    </a:p>
                    <a:p>
                      <a:r>
                        <a:rPr lang="zh-TW" altLang="zh-TW" sz="1800" b="1" kern="1200" dirty="0">
                          <a:solidFill>
                            <a:schemeClr val="tx1"/>
                          </a:solidFill>
                          <a:effectLst/>
                          <a:latin typeface="標楷體" panose="03000509000000000000" pitchFamily="65" charset="-120"/>
                          <a:ea typeface="標楷體" panose="03000509000000000000" pitchFamily="65" charset="-120"/>
                          <a:cs typeface="+mn-cs"/>
                        </a:rPr>
                        <a:t>獸醫學院：</a:t>
                      </a:r>
                      <a:r>
                        <a:rPr lang="zh-TW" altLang="zh-TW" sz="1800" kern="1200" dirty="0">
                          <a:solidFill>
                            <a:schemeClr val="tx1"/>
                          </a:solidFill>
                          <a:effectLst/>
                          <a:latin typeface="標楷體" panose="03000509000000000000" pitchFamily="65" charset="-120"/>
                          <a:ea typeface="標楷體" panose="03000509000000000000" pitchFamily="65" charset="-120"/>
                          <a:cs typeface="+mn-cs"/>
                        </a:rPr>
                        <a:t>獸醫學系、動物疫苗科技研究所、野生動物保育研究所</a:t>
                      </a:r>
                    </a:p>
                    <a:p>
                      <a:endParaRPr lang="en-US" altLang="zh-TW" sz="1800" b="1" kern="1200" dirty="0">
                        <a:solidFill>
                          <a:schemeClr val="tx1"/>
                        </a:solidFill>
                        <a:effectLst/>
                        <a:latin typeface="標楷體" panose="03000509000000000000" pitchFamily="65" charset="-120"/>
                        <a:ea typeface="標楷體" panose="03000509000000000000" pitchFamily="65" charset="-120"/>
                        <a:cs typeface="+mn-cs"/>
                      </a:endParaRPr>
                    </a:p>
                    <a:p>
                      <a:r>
                        <a:rPr lang="zh-TW" altLang="zh-TW" sz="1800" b="1" kern="1200" dirty="0">
                          <a:solidFill>
                            <a:schemeClr val="tx1"/>
                          </a:solidFill>
                          <a:effectLst/>
                          <a:latin typeface="標楷體" panose="03000509000000000000" pitchFamily="65" charset="-120"/>
                          <a:ea typeface="標楷體" panose="03000509000000000000" pitchFamily="65" charset="-120"/>
                          <a:cs typeface="+mn-cs"/>
                        </a:rPr>
                        <a:t>達人學院：</a:t>
                      </a:r>
                      <a:r>
                        <a:rPr lang="zh-TW" altLang="zh-TW" sz="1800" kern="1200" dirty="0">
                          <a:solidFill>
                            <a:schemeClr val="tx1"/>
                          </a:solidFill>
                          <a:effectLst/>
                          <a:latin typeface="標楷體" panose="03000509000000000000" pitchFamily="65" charset="-120"/>
                          <a:ea typeface="標楷體" panose="03000509000000000000" pitchFamily="65" charset="-120"/>
                          <a:cs typeface="+mn-cs"/>
                        </a:rPr>
                        <a:t>智慧機電學士學位學程</a:t>
                      </a:r>
                      <a:endParaRPr lang="zh-TW" sz="800" kern="100" dirty="0">
                        <a:effectLst/>
                        <a:latin typeface="標楷體" panose="03000509000000000000" pitchFamily="65" charset="-120"/>
                        <a:ea typeface="標楷體" panose="03000509000000000000" pitchFamily="65" charset="-12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Rectangle 4"/>
          <p:cNvSpPr>
            <a:spLocks noChangeArrowheads="1"/>
          </p:cNvSpPr>
          <p:nvPr/>
        </p:nvSpPr>
        <p:spPr bwMode="auto">
          <a:xfrm>
            <a:off x="1084263" y="31035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7" name="Rectangle 6"/>
          <p:cNvSpPr>
            <a:spLocks noChangeArrowheads="1"/>
          </p:cNvSpPr>
          <p:nvPr/>
        </p:nvSpPr>
        <p:spPr bwMode="auto">
          <a:xfrm>
            <a:off x="1160463" y="3481587"/>
            <a:ext cx="184731"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1pPr>
            <a:lvl2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2pPr>
            <a:lvl3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3pPr>
            <a:lvl4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4pPr>
            <a:lvl5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5pPr>
            <a:lvl6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6pPr>
            <a:lvl7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7pPr>
            <a:lvl8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8pPr>
            <a:lvl9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600" b="1" i="0" u="none" strike="noStrike" cap="none" normalizeH="0" baseline="0" dirty="0">
              <a:ln>
                <a:noFill/>
              </a:ln>
              <a:solidFill>
                <a:srgbClr val="000000"/>
              </a:solidFill>
              <a:effectLst/>
              <a:latin typeface="標楷體" pitchFamily="65" charset="-120"/>
              <a:ea typeface="標楷體" pitchFamily="65"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zh-TW" altLang="en-US" sz="1800" b="0" i="0" u="none" strike="noStrike" cap="none" normalizeH="0" baseline="0" dirty="0">
              <a:ln>
                <a:noFill/>
              </a:ln>
              <a:solidFill>
                <a:schemeClr val="tx1"/>
              </a:solidFill>
              <a:effectLst/>
              <a:latin typeface="Arial" pitchFamily="34" charset="0"/>
              <a:ea typeface="新細明體" pitchFamily="18" charset="-120"/>
              <a:cs typeface="新細明體" pitchFamily="18" charset="-120"/>
            </a:endParaRPr>
          </a:p>
        </p:txBody>
      </p:sp>
    </p:spTree>
    <p:extLst>
      <p:ext uri="{BB962C8B-B14F-4D97-AF65-F5344CB8AC3E}">
        <p14:creationId xmlns:p14="http://schemas.microsoft.com/office/powerpoint/2010/main" val="808707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188640"/>
            <a:ext cx="7886700" cy="855745"/>
          </a:xfrm>
        </p:spPr>
        <p:txBody>
          <a:bodyPr/>
          <a:lstStyle/>
          <a:p>
            <a:pPr algn="ctr"/>
            <a:r>
              <a:rPr lang="zh-TW" altLang="en-US" sz="3600" b="1" u="sng" dirty="0">
                <a:solidFill>
                  <a:prstClr val="black"/>
                </a:solidFill>
              </a:rPr>
              <a:t>評鑑作業流程圖</a:t>
            </a:r>
            <a:r>
              <a:rPr lang="en-US" altLang="zh-TW" sz="3600" b="1" u="sng" dirty="0">
                <a:solidFill>
                  <a:prstClr val="black"/>
                </a:solidFill>
              </a:rPr>
              <a:t>(</a:t>
            </a:r>
            <a:r>
              <a:rPr lang="zh-TW" altLang="en-US" sz="3600" b="1" u="sng" dirty="0">
                <a:solidFill>
                  <a:prstClr val="black"/>
                </a:solidFill>
              </a:rPr>
              <a:t>專任教師</a:t>
            </a:r>
            <a:r>
              <a:rPr lang="en-US" altLang="zh-TW" sz="3600" b="1" u="sng" dirty="0">
                <a:solidFill>
                  <a:prstClr val="black"/>
                </a:solidFill>
              </a:rPr>
              <a:t>)</a:t>
            </a:r>
            <a:endParaRPr lang="zh-TW" altLang="en-US" u="sng" dirty="0"/>
          </a:p>
        </p:txBody>
      </p:sp>
      <p:sp>
        <p:nvSpPr>
          <p:cNvPr id="4" name="投影片編號版面配置區 3"/>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11</a:t>
            </a:fld>
            <a:endParaRPr lang="zh-TW" altLang="en-US">
              <a:solidFill>
                <a:prstClr val="black">
                  <a:tint val="75000"/>
                </a:prstClr>
              </a:solidFill>
            </a:endParaRPr>
          </a:p>
        </p:txBody>
      </p:sp>
      <p:grpSp>
        <p:nvGrpSpPr>
          <p:cNvPr id="7" name="群組 6"/>
          <p:cNvGrpSpPr/>
          <p:nvPr/>
        </p:nvGrpSpPr>
        <p:grpSpPr>
          <a:xfrm>
            <a:off x="259925" y="1052736"/>
            <a:ext cx="8628790" cy="5544615"/>
            <a:chOff x="251520" y="-5524"/>
            <a:chExt cx="8628790" cy="6942043"/>
          </a:xfrm>
        </p:grpSpPr>
        <p:grpSp>
          <p:nvGrpSpPr>
            <p:cNvPr id="8" name="群組 7"/>
            <p:cNvGrpSpPr/>
            <p:nvPr/>
          </p:nvGrpSpPr>
          <p:grpSpPr>
            <a:xfrm>
              <a:off x="251520" y="1870350"/>
              <a:ext cx="6540556" cy="5066169"/>
              <a:chOff x="251520" y="1870350"/>
              <a:chExt cx="6540556" cy="5066169"/>
            </a:xfrm>
          </p:grpSpPr>
          <p:grpSp>
            <p:nvGrpSpPr>
              <p:cNvPr id="16" name="íṣļíḍê">
                <a:extLst>
                  <a:ext uri="{FF2B5EF4-FFF2-40B4-BE49-F238E27FC236}">
                    <a16:creationId xmlns:a16="http://schemas.microsoft.com/office/drawing/2014/main" id="{7B58E0A2-4411-493C-B45F-3173C85DCAF5}"/>
                  </a:ext>
                </a:extLst>
              </p:cNvPr>
              <p:cNvGrpSpPr/>
              <p:nvPr/>
            </p:nvGrpSpPr>
            <p:grpSpPr>
              <a:xfrm>
                <a:off x="251520" y="2971325"/>
                <a:ext cx="2160240" cy="3965194"/>
                <a:chOff x="545992" y="3308293"/>
                <a:chExt cx="2287367" cy="3279529"/>
              </a:xfrm>
            </p:grpSpPr>
            <p:sp>
              <p:nvSpPr>
                <p:cNvPr id="24" name="íŝḻïďê">
                  <a:extLst>
                    <a:ext uri="{FF2B5EF4-FFF2-40B4-BE49-F238E27FC236}">
                      <a16:creationId xmlns:a16="http://schemas.microsoft.com/office/drawing/2014/main" id="{C751F412-7C77-40A6-9D1C-09BEF7C26672}"/>
                    </a:ext>
                  </a:extLst>
                </p:cNvPr>
                <p:cNvSpPr/>
                <p:nvPr/>
              </p:nvSpPr>
              <p:spPr bwMode="auto">
                <a:xfrm>
                  <a:off x="545992" y="3448201"/>
                  <a:ext cx="2287367" cy="3139621"/>
                </a:xfrm>
                <a:prstGeom prst="rect">
                  <a:avLst/>
                </a:prstGeom>
                <a:noFill/>
                <a:ln w="3175">
                  <a:solidFill>
                    <a:schemeClr val="bg1">
                      <a:lumMod val="65000"/>
                    </a:schemeClr>
                  </a:solidFill>
                </a:ln>
                <a:extLst/>
              </p:spPr>
              <p:style>
                <a:lnRef idx="2">
                  <a:schemeClr val="dk1"/>
                </a:lnRef>
                <a:fillRef idx="1">
                  <a:schemeClr val="lt1"/>
                </a:fillRef>
                <a:effectRef idx="0">
                  <a:schemeClr val="dk1"/>
                </a:effectRef>
                <a:fontRef idx="minor">
                  <a:schemeClr val="dk1"/>
                </a:fontRef>
              </p:style>
              <p:txBody>
                <a:bodyPr wrap="square" rtlCol="0" anchor="t"/>
                <a:lstStyle/>
                <a:p>
                  <a:pPr algn="just" fontAlgn="base"/>
                  <a:endParaRPr lang="en-US" altLang="zh-TW" sz="1600" dirty="0">
                    <a:solidFill>
                      <a:prstClr val="black"/>
                    </a:solidFill>
                    <a:latin typeface="微軟正黑體" panose="020B0604030504040204" pitchFamily="34" charset="-120"/>
                    <a:ea typeface="微軟正黑體" panose="020B0604030504040204" pitchFamily="34" charset="-120"/>
                  </a:endParaRPr>
                </a:p>
                <a:p>
                  <a:pPr algn="just" fontAlgn="base"/>
                  <a:r>
                    <a:rPr lang="zh-TW" altLang="en-US" dirty="0">
                      <a:solidFill>
                        <a:prstClr val="black"/>
                      </a:solidFill>
                      <a:latin typeface="微軟正黑體" panose="020B0604030504040204" pitchFamily="34" charset="-120"/>
                      <a:ea typeface="微軟正黑體" panose="020B0604030504040204" pitchFamily="34" charset="-120"/>
                    </a:rPr>
                    <a:t>教師依</a:t>
                  </a:r>
                  <a:r>
                    <a:rPr lang="zh-TW" altLang="en-US" b="1" dirty="0">
                      <a:solidFill>
                        <a:srgbClr val="FF0000"/>
                      </a:solidFill>
                      <a:latin typeface="微軟正黑體" panose="020B0604030504040204" pitchFamily="34" charset="-120"/>
                      <a:ea typeface="微軟正黑體" panose="020B0604030504040204" pitchFamily="34" charset="-120"/>
                    </a:rPr>
                    <a:t>評鑑基準表</a:t>
                  </a:r>
                  <a:r>
                    <a:rPr lang="zh-TW" altLang="en-US" dirty="0">
                      <a:solidFill>
                        <a:prstClr val="black"/>
                      </a:solidFill>
                      <a:latin typeface="微軟正黑體" panose="020B0604030504040204" pitchFamily="34" charset="-120"/>
                      <a:ea typeface="微軟正黑體" panose="020B0604030504040204" pitchFamily="34" charset="-120"/>
                    </a:rPr>
                    <a:t>所列事項逐項填寫，各評鑑基準表之項目由教育部技專校院</a:t>
                  </a:r>
                  <a:r>
                    <a:rPr lang="zh-TW" altLang="en-US" b="1" dirty="0">
                      <a:solidFill>
                        <a:srgbClr val="FF0000"/>
                      </a:solidFill>
                      <a:latin typeface="微軟正黑體" panose="020B0604030504040204" pitchFamily="34" charset="-120"/>
                      <a:ea typeface="微軟正黑體" panose="020B0604030504040204" pitchFamily="34" charset="-120"/>
                    </a:rPr>
                    <a:t>校務基本資料庫</a:t>
                  </a:r>
                  <a:r>
                    <a:rPr lang="zh-TW" altLang="en-US" dirty="0">
                      <a:solidFill>
                        <a:prstClr val="black"/>
                      </a:solidFill>
                      <a:latin typeface="微軟正黑體" panose="020B0604030504040204" pitchFamily="34" charset="-120"/>
                      <a:ea typeface="微軟正黑體" panose="020B0604030504040204" pitchFamily="34" charset="-120"/>
                    </a:rPr>
                    <a:t>登錄之資料進行認定，如有不足部份由受評教師</a:t>
                  </a:r>
                  <a:r>
                    <a:rPr lang="zh-TW" altLang="en-US" dirty="0">
                      <a:solidFill>
                        <a:schemeClr val="tx1"/>
                      </a:solidFill>
                      <a:latin typeface="微軟正黑體" panose="020B0604030504040204" pitchFamily="34" charset="-120"/>
                      <a:ea typeface="微軟正黑體" panose="020B0604030504040204" pitchFamily="34" charset="-120"/>
                    </a:rPr>
                    <a:t>另提供</a:t>
                  </a:r>
                  <a:r>
                    <a:rPr lang="zh-TW" altLang="en-US" b="1" dirty="0">
                      <a:solidFill>
                        <a:srgbClr val="FF0000"/>
                      </a:solidFill>
                      <a:latin typeface="微軟正黑體" panose="020B0604030504040204" pitchFamily="34" charset="-120"/>
                      <a:ea typeface="微軟正黑體" panose="020B0604030504040204" pitchFamily="34" charset="-120"/>
                    </a:rPr>
                    <a:t>可佐證之資料</a:t>
                  </a:r>
                  <a:r>
                    <a:rPr lang="zh-TW" altLang="en-US" dirty="0">
                      <a:solidFill>
                        <a:schemeClr val="tx1"/>
                      </a:solidFill>
                      <a:latin typeface="微軟正黑體" panose="020B0604030504040204" pitchFamily="34" charset="-120"/>
                      <a:ea typeface="微軟正黑體" panose="020B0604030504040204" pitchFamily="34" charset="-120"/>
                    </a:rPr>
                    <a:t>列表附卷</a:t>
                  </a:r>
                  <a:r>
                    <a:rPr lang="zh-TW" altLang="en-US" dirty="0">
                      <a:solidFill>
                        <a:prstClr val="black"/>
                      </a:solidFill>
                      <a:latin typeface="微軟正黑體" panose="020B0604030504040204" pitchFamily="34" charset="-120"/>
                      <a:ea typeface="微軟正黑體" panose="020B0604030504040204" pitchFamily="34" charset="-120"/>
                    </a:rPr>
                    <a:t>。</a:t>
                  </a:r>
                  <a:endParaRPr lang="zh-TW" altLang="zh-TW" dirty="0">
                    <a:solidFill>
                      <a:prstClr val="black"/>
                    </a:solidFill>
                    <a:latin typeface="微軟正黑體" panose="020B0604030504040204" pitchFamily="34" charset="-120"/>
                    <a:ea typeface="微軟正黑體" panose="020B0604030504040204" pitchFamily="34" charset="-120"/>
                  </a:endParaRPr>
                </a:p>
              </p:txBody>
            </p:sp>
            <p:sp>
              <p:nvSpPr>
                <p:cNvPr id="25" name="iŝľiḍè">
                  <a:extLst>
                    <a:ext uri="{FF2B5EF4-FFF2-40B4-BE49-F238E27FC236}">
                      <a16:creationId xmlns:a16="http://schemas.microsoft.com/office/drawing/2014/main" id="{81DEFE19-841A-4BD3-9AA6-00E35FD67E03}"/>
                    </a:ext>
                  </a:extLst>
                </p:cNvPr>
                <p:cNvSpPr/>
                <p:nvPr/>
              </p:nvSpPr>
              <p:spPr bwMode="auto">
                <a:xfrm>
                  <a:off x="764321" y="3308293"/>
                  <a:ext cx="1800000" cy="270000"/>
                </a:xfrm>
                <a:prstGeom prst="roundRect">
                  <a:avLst>
                    <a:gd name="adj" fmla="val 50000"/>
                  </a:avLst>
                </a:prstGeom>
                <a:solidFill>
                  <a:srgbClr val="700000"/>
                </a:solidFill>
                <a:ln w="38100">
                  <a:noFill/>
                </a:ln>
                <a:extLst/>
              </p:spPr>
              <p:style>
                <a:lnRef idx="2">
                  <a:schemeClr val="dk1"/>
                </a:lnRef>
                <a:fillRef idx="1">
                  <a:schemeClr val="lt1"/>
                </a:fillRef>
                <a:effectRef idx="0">
                  <a:schemeClr val="dk1"/>
                </a:effectRef>
                <a:fontRef idx="minor">
                  <a:schemeClr val="dk1"/>
                </a:fontRef>
              </p:style>
              <p:txBody>
                <a:bodyPr rtlCol="0" anchor="ctr"/>
                <a:lstStyle/>
                <a:p>
                  <a:pPr algn="ctr"/>
                  <a:r>
                    <a:rPr lang="zh-TW" altLang="en-US" sz="1600" b="1" dirty="0">
                      <a:solidFill>
                        <a:prstClr val="white"/>
                      </a:solidFill>
                      <a:latin typeface="微軟正黑體" panose="020B0604030504040204" pitchFamily="34" charset="-120"/>
                      <a:ea typeface="微軟正黑體" panose="020B0604030504040204" pitchFamily="34" charset="-120"/>
                    </a:rPr>
                    <a:t>自評階段</a:t>
                  </a:r>
                  <a:endParaRPr lang="en-US" altLang="zh-CN" sz="1600" b="1" dirty="0">
                    <a:solidFill>
                      <a:prstClr val="white"/>
                    </a:solidFill>
                    <a:latin typeface="微軟正黑體" panose="020B0604030504040204" pitchFamily="34" charset="-120"/>
                    <a:ea typeface="微軟正黑體" panose="020B0604030504040204" pitchFamily="34" charset="-120"/>
                  </a:endParaRPr>
                </a:p>
              </p:txBody>
            </p:sp>
          </p:grpSp>
          <p:grpSp>
            <p:nvGrpSpPr>
              <p:cNvPr id="17" name="îṡľíḓe">
                <a:extLst>
                  <a:ext uri="{FF2B5EF4-FFF2-40B4-BE49-F238E27FC236}">
                    <a16:creationId xmlns:a16="http://schemas.microsoft.com/office/drawing/2014/main" id="{047258F2-3427-46D5-9F84-B1AB15349F6E}"/>
                  </a:ext>
                </a:extLst>
              </p:cNvPr>
              <p:cNvGrpSpPr/>
              <p:nvPr/>
            </p:nvGrpSpPr>
            <p:grpSpPr>
              <a:xfrm>
                <a:off x="2558097" y="2333955"/>
                <a:ext cx="2016223" cy="3430530"/>
                <a:chOff x="5926344" y="3496516"/>
                <a:chExt cx="2134875" cy="2837320"/>
              </a:xfrm>
            </p:grpSpPr>
            <p:sp>
              <p:nvSpPr>
                <p:cNvPr id="22" name="íS1ide">
                  <a:extLst>
                    <a:ext uri="{FF2B5EF4-FFF2-40B4-BE49-F238E27FC236}">
                      <a16:creationId xmlns:a16="http://schemas.microsoft.com/office/drawing/2014/main" id="{D8D89590-4534-4149-B9A7-5922ACB651B9}"/>
                    </a:ext>
                  </a:extLst>
                </p:cNvPr>
                <p:cNvSpPr/>
                <p:nvPr/>
              </p:nvSpPr>
              <p:spPr bwMode="auto">
                <a:xfrm>
                  <a:off x="5926344" y="3595296"/>
                  <a:ext cx="2134875" cy="2738540"/>
                </a:xfrm>
                <a:prstGeom prst="rect">
                  <a:avLst/>
                </a:prstGeom>
                <a:noFill/>
                <a:ln w="3175">
                  <a:solidFill>
                    <a:schemeClr val="bg1">
                      <a:lumMod val="65000"/>
                    </a:schemeClr>
                  </a:solidFill>
                </a:ln>
                <a:extLst/>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144000" indent="-144000">
                    <a:lnSpc>
                      <a:spcPct val="150000"/>
                    </a:lnSpc>
                    <a:spcBef>
                      <a:spcPct val="0"/>
                    </a:spcBef>
                    <a:buFont typeface="Arial" panose="020B0604020202020204" pitchFamily="34" charset="0"/>
                    <a:buChar char="•"/>
                  </a:pPr>
                  <a:endParaRPr lang="en-US" altLang="zh-CN" sz="1400" dirty="0">
                    <a:solidFill>
                      <a:prstClr val="black"/>
                    </a:solidFill>
                    <a:latin typeface="微軟正黑體" panose="020B0604030504040204" pitchFamily="34" charset="-120"/>
                    <a:ea typeface="微軟正黑體" panose="020B0604030504040204" pitchFamily="34" charset="-120"/>
                  </a:endParaRPr>
                </a:p>
                <a:p>
                  <a:pPr fontAlgn="base"/>
                  <a:r>
                    <a:rPr lang="zh-TW" altLang="en-US" dirty="0">
                      <a:solidFill>
                        <a:prstClr val="black"/>
                      </a:solidFill>
                      <a:latin typeface="微軟正黑體" panose="020B0604030504040204" pitchFamily="34" charset="-120"/>
                      <a:ea typeface="微軟正黑體" panose="020B0604030504040204" pitchFamily="34" charset="-120"/>
                    </a:rPr>
                    <a:t>由系、所、學位學程、中心、室（體育室）</a:t>
                  </a:r>
                  <a:r>
                    <a:rPr lang="zh-TW" altLang="en-US" b="1" dirty="0">
                      <a:solidFill>
                        <a:srgbClr val="FF0000"/>
                      </a:solidFill>
                      <a:latin typeface="微軟正黑體" panose="020B0604030504040204" pitchFamily="34" charset="-120"/>
                      <a:ea typeface="微軟正黑體" panose="020B0604030504040204" pitchFamily="34" charset="-120"/>
                    </a:rPr>
                    <a:t>教師評審委員會</a:t>
                  </a:r>
                  <a:r>
                    <a:rPr lang="zh-TW" altLang="en-US" dirty="0">
                      <a:solidFill>
                        <a:prstClr val="black"/>
                      </a:solidFill>
                      <a:latin typeface="微軟正黑體" panose="020B0604030504040204" pitchFamily="34" charset="-120"/>
                      <a:ea typeface="微軟正黑體" panose="020B0604030504040204" pitchFamily="34" charset="-120"/>
                    </a:rPr>
                    <a:t>，就教師自評內容及提供資料初評，並簽註意見。並於</a:t>
                  </a:r>
                  <a:r>
                    <a:rPr lang="zh-TW" altLang="en-US" b="1" dirty="0">
                      <a:solidFill>
                        <a:srgbClr val="FF0000"/>
                      </a:solidFill>
                      <a:latin typeface="微軟正黑體" panose="020B0604030504040204" pitchFamily="34" charset="-120"/>
                      <a:ea typeface="微軟正黑體" panose="020B0604030504040204" pitchFamily="34" charset="-120"/>
                    </a:rPr>
                    <a:t>線上及書面</a:t>
                  </a:r>
                  <a:r>
                    <a:rPr lang="zh-TW" altLang="en-US" dirty="0">
                      <a:solidFill>
                        <a:prstClr val="black"/>
                      </a:solidFill>
                      <a:latin typeface="微軟正黑體" panose="020B0604030504040204" pitchFamily="34" charset="-120"/>
                      <a:ea typeface="微軟正黑體" panose="020B0604030504040204" pitchFamily="34" charset="-120"/>
                    </a:rPr>
                    <a:t>方式作成審查紀錄。</a:t>
                  </a:r>
                  <a:endParaRPr lang="zh-TW" altLang="zh-TW" dirty="0">
                    <a:solidFill>
                      <a:prstClr val="black"/>
                    </a:solidFill>
                  </a:endParaRPr>
                </a:p>
              </p:txBody>
            </p:sp>
            <p:sp>
              <p:nvSpPr>
                <p:cNvPr id="23" name="îšḻïḍé">
                  <a:extLst>
                    <a:ext uri="{FF2B5EF4-FFF2-40B4-BE49-F238E27FC236}">
                      <a16:creationId xmlns:a16="http://schemas.microsoft.com/office/drawing/2014/main" id="{437AC71A-8D34-42A5-B898-DC4A4DA5B632}"/>
                    </a:ext>
                  </a:extLst>
                </p:cNvPr>
                <p:cNvSpPr/>
                <p:nvPr/>
              </p:nvSpPr>
              <p:spPr bwMode="auto">
                <a:xfrm>
                  <a:off x="6093781" y="3496516"/>
                  <a:ext cx="1800000" cy="270000"/>
                </a:xfrm>
                <a:prstGeom prst="roundRect">
                  <a:avLst>
                    <a:gd name="adj" fmla="val 50000"/>
                  </a:avLst>
                </a:prstGeom>
                <a:solidFill>
                  <a:srgbClr val="AF1B2D"/>
                </a:solidFill>
                <a:ln w="38100">
                  <a:noFill/>
                </a:ln>
                <a:extLst/>
              </p:spPr>
              <p:style>
                <a:lnRef idx="2">
                  <a:schemeClr val="dk1"/>
                </a:lnRef>
                <a:fillRef idx="1">
                  <a:schemeClr val="lt1"/>
                </a:fillRef>
                <a:effectRef idx="0">
                  <a:schemeClr val="dk1"/>
                </a:effectRef>
                <a:fontRef idx="minor">
                  <a:schemeClr val="dk1"/>
                </a:fontRef>
              </p:style>
              <p:txBody>
                <a:bodyPr rtlCol="0" anchor="ctr"/>
                <a:lstStyle/>
                <a:p>
                  <a:pPr algn="ctr"/>
                  <a:r>
                    <a:rPr lang="zh-TW" altLang="en-US" sz="1600" b="1" dirty="0">
                      <a:solidFill>
                        <a:prstClr val="white"/>
                      </a:solidFill>
                      <a:latin typeface="微軟正黑體" panose="020B0604030504040204" pitchFamily="34" charset="-120"/>
                      <a:ea typeface="微軟正黑體" panose="020B0604030504040204" pitchFamily="34" charset="-120"/>
                    </a:rPr>
                    <a:t>初評階段</a:t>
                  </a:r>
                  <a:endParaRPr lang="en-US" altLang="zh-CN" sz="1600" b="1" dirty="0">
                    <a:solidFill>
                      <a:prstClr val="white"/>
                    </a:solidFill>
                    <a:latin typeface="微軟正黑體" panose="020B0604030504040204" pitchFamily="34" charset="-120"/>
                    <a:ea typeface="微軟正黑體" panose="020B0604030504040204" pitchFamily="34" charset="-120"/>
                  </a:endParaRPr>
                </a:p>
              </p:txBody>
            </p:sp>
          </p:grpSp>
          <p:grpSp>
            <p:nvGrpSpPr>
              <p:cNvPr id="18" name="íṧḻídé">
                <a:extLst>
                  <a:ext uri="{FF2B5EF4-FFF2-40B4-BE49-F238E27FC236}">
                    <a16:creationId xmlns:a16="http://schemas.microsoft.com/office/drawing/2014/main" id="{F71D9591-985A-4575-9929-4FB934B75329}"/>
                  </a:ext>
                </a:extLst>
              </p:cNvPr>
              <p:cNvGrpSpPr/>
              <p:nvPr/>
            </p:nvGrpSpPr>
            <p:grpSpPr>
              <a:xfrm>
                <a:off x="4716016" y="1870350"/>
                <a:ext cx="2076060" cy="2812259"/>
                <a:chOff x="5183214" y="4045202"/>
                <a:chExt cx="2198233" cy="2325960"/>
              </a:xfrm>
            </p:grpSpPr>
            <p:sp>
              <p:nvSpPr>
                <p:cNvPr id="20" name="ïŝľíďe">
                  <a:extLst>
                    <a:ext uri="{FF2B5EF4-FFF2-40B4-BE49-F238E27FC236}">
                      <a16:creationId xmlns:a16="http://schemas.microsoft.com/office/drawing/2014/main" id="{2D2721D5-4835-45F0-A369-329B57006EDC}"/>
                    </a:ext>
                  </a:extLst>
                </p:cNvPr>
                <p:cNvSpPr/>
                <p:nvPr/>
              </p:nvSpPr>
              <p:spPr bwMode="auto">
                <a:xfrm>
                  <a:off x="5183214" y="4171622"/>
                  <a:ext cx="2198233" cy="2199540"/>
                </a:xfrm>
                <a:prstGeom prst="rect">
                  <a:avLst/>
                </a:prstGeom>
                <a:noFill/>
                <a:ln w="3175">
                  <a:solidFill>
                    <a:schemeClr val="bg1">
                      <a:lumMod val="65000"/>
                    </a:schemeClr>
                  </a:solidFill>
                </a:ln>
                <a:extLst/>
              </p:spPr>
              <p:style>
                <a:lnRef idx="2">
                  <a:schemeClr val="dk1"/>
                </a:lnRef>
                <a:fillRef idx="1">
                  <a:schemeClr val="lt1"/>
                </a:fillRef>
                <a:effectRef idx="0">
                  <a:schemeClr val="dk1"/>
                </a:effectRef>
                <a:fontRef idx="minor">
                  <a:schemeClr val="dk1"/>
                </a:fontRef>
              </p:style>
              <p:txBody>
                <a:bodyPr wrap="square" rtlCol="0" anchor="t"/>
                <a:lstStyle/>
                <a:p>
                  <a:endParaRPr lang="en-US" altLang="zh-TW" dirty="0">
                    <a:solidFill>
                      <a:prstClr val="black"/>
                    </a:solidFill>
                    <a:latin typeface="微軟正黑體" panose="020B0604030504040204" pitchFamily="34" charset="-120"/>
                    <a:ea typeface="微軟正黑體" panose="020B0604030504040204" pitchFamily="34" charset="-120"/>
                  </a:endParaRPr>
                </a:p>
                <a:p>
                  <a:r>
                    <a:rPr lang="zh-TW" altLang="en-US" b="1" dirty="0">
                      <a:solidFill>
                        <a:srgbClr val="FF0000"/>
                      </a:solidFill>
                      <a:latin typeface="微軟正黑體" panose="020B0604030504040204" pitchFamily="34" charset="-120"/>
                      <a:ea typeface="微軟正黑體" panose="020B0604030504040204" pitchFamily="34" charset="-120"/>
                    </a:rPr>
                    <a:t>院教師評審委員會</a:t>
                  </a:r>
                  <a:r>
                    <a:rPr lang="zh-TW" altLang="en-US" dirty="0">
                      <a:solidFill>
                        <a:prstClr val="black"/>
                      </a:solidFill>
                      <a:latin typeface="微軟正黑體" panose="020B0604030504040204" pitchFamily="34" charset="-120"/>
                      <a:ea typeface="微軟正黑體" panose="020B0604030504040204" pitchFamily="34" charset="-120"/>
                    </a:rPr>
                    <a:t>就系教評會提報教師評鑑初審結果及意見進行評審，並</a:t>
                  </a:r>
                  <a:r>
                    <a:rPr lang="zh-TW" altLang="en-US" b="1" dirty="0">
                      <a:solidFill>
                        <a:srgbClr val="FF0000"/>
                      </a:solidFill>
                      <a:latin typeface="微軟正黑體" panose="020B0604030504040204" pitchFamily="34" charset="-120"/>
                      <a:ea typeface="微軟正黑體" panose="020B0604030504040204" pitchFamily="34" charset="-120"/>
                    </a:rPr>
                    <a:t>作成評鑑通過與否、限制權益之決定</a:t>
                  </a:r>
                  <a:r>
                    <a:rPr lang="zh-TW" altLang="en-US" dirty="0">
                      <a:solidFill>
                        <a:prstClr val="black"/>
                      </a:solidFill>
                      <a:latin typeface="微軟正黑體" panose="020B0604030504040204" pitchFamily="34" charset="-120"/>
                      <a:ea typeface="微軟正黑體" panose="020B0604030504040204" pitchFamily="34" charset="-120"/>
                    </a:rPr>
                    <a:t>。</a:t>
                  </a:r>
                  <a:endParaRPr lang="zh-TW" altLang="zh-TW" b="1" dirty="0">
                    <a:solidFill>
                      <a:srgbClr val="FF0000"/>
                    </a:solidFill>
                    <a:latin typeface="微軟正黑體" panose="020B0604030504040204" pitchFamily="34" charset="-120"/>
                    <a:ea typeface="微軟正黑體" panose="020B0604030504040204" pitchFamily="34" charset="-120"/>
                  </a:endParaRPr>
                </a:p>
              </p:txBody>
            </p:sp>
            <p:sp>
              <p:nvSpPr>
                <p:cNvPr id="21" name="ïşlîdê">
                  <a:extLst>
                    <a:ext uri="{FF2B5EF4-FFF2-40B4-BE49-F238E27FC236}">
                      <a16:creationId xmlns:a16="http://schemas.microsoft.com/office/drawing/2014/main" id="{5A3F62E8-DE8B-4715-88F3-191647DD1266}"/>
                    </a:ext>
                  </a:extLst>
                </p:cNvPr>
                <p:cNvSpPr/>
                <p:nvPr/>
              </p:nvSpPr>
              <p:spPr bwMode="auto">
                <a:xfrm>
                  <a:off x="5345288" y="4045202"/>
                  <a:ext cx="1799999" cy="270000"/>
                </a:xfrm>
                <a:prstGeom prst="roundRect">
                  <a:avLst>
                    <a:gd name="adj" fmla="val 50000"/>
                  </a:avLst>
                </a:prstGeom>
                <a:solidFill>
                  <a:srgbClr val="CC0000"/>
                </a:solidFill>
                <a:ln w="38100">
                  <a:noFill/>
                </a:ln>
                <a:extLst/>
              </p:spPr>
              <p:style>
                <a:lnRef idx="2">
                  <a:schemeClr val="dk1"/>
                </a:lnRef>
                <a:fillRef idx="1">
                  <a:schemeClr val="lt1"/>
                </a:fillRef>
                <a:effectRef idx="0">
                  <a:schemeClr val="dk1"/>
                </a:effectRef>
                <a:fontRef idx="minor">
                  <a:schemeClr val="dk1"/>
                </a:fontRef>
              </p:style>
              <p:txBody>
                <a:bodyPr rtlCol="0" anchor="ctr"/>
                <a:lstStyle/>
                <a:p>
                  <a:pPr algn="ctr"/>
                  <a:r>
                    <a:rPr lang="zh-TW" altLang="en-US" sz="1600" b="1" dirty="0">
                      <a:solidFill>
                        <a:prstClr val="white"/>
                      </a:solidFill>
                      <a:latin typeface="微軟正黑體" panose="020B0604030504040204" pitchFamily="34" charset="-120"/>
                      <a:ea typeface="微軟正黑體" panose="020B0604030504040204" pitchFamily="34" charset="-120"/>
                    </a:rPr>
                    <a:t>複評階段</a:t>
                  </a:r>
                  <a:endParaRPr lang="en-US" altLang="zh-CN" sz="1600" b="1" dirty="0">
                    <a:solidFill>
                      <a:prstClr val="white"/>
                    </a:solidFill>
                    <a:latin typeface="微軟正黑體" panose="020B0604030504040204" pitchFamily="34" charset="-120"/>
                    <a:ea typeface="微軟正黑體" panose="020B0604030504040204" pitchFamily="34" charset="-120"/>
                  </a:endParaRPr>
                </a:p>
              </p:txBody>
            </p:sp>
          </p:grpSp>
          <p:sp>
            <p:nvSpPr>
              <p:cNvPr id="19" name="ïṧľiḓè">
                <a:extLst>
                  <a:ext uri="{FF2B5EF4-FFF2-40B4-BE49-F238E27FC236}">
                    <a16:creationId xmlns:a16="http://schemas.microsoft.com/office/drawing/2014/main" id="{AB17277F-3B76-4313-A0EE-9A51FC28CB3F}"/>
                  </a:ext>
                </a:extLst>
              </p:cNvPr>
              <p:cNvSpPr/>
              <p:nvPr/>
            </p:nvSpPr>
            <p:spPr bwMode="auto">
              <a:xfrm rot="954532">
                <a:off x="1778919" y="2378085"/>
                <a:ext cx="757511" cy="627981"/>
              </a:xfrm>
              <a:custGeom>
                <a:avLst/>
                <a:gdLst>
                  <a:gd name="T0" fmla="*/ 3880 w 4987"/>
                  <a:gd name="T1" fmla="*/ 336 h 5478"/>
                  <a:gd name="T2" fmla="*/ 2772 w 4987"/>
                  <a:gd name="T3" fmla="*/ 0 h 5478"/>
                  <a:gd name="T4" fmla="*/ 2946 w 4987"/>
                  <a:gd name="T5" fmla="*/ 748 h 5478"/>
                  <a:gd name="T6" fmla="*/ 742 w 4987"/>
                  <a:gd name="T7" fmla="*/ 2455 h 5478"/>
                  <a:gd name="T8" fmla="*/ 243 w 4987"/>
                  <a:gd name="T9" fmla="*/ 5478 h 5478"/>
                  <a:gd name="T10" fmla="*/ 969 w 4987"/>
                  <a:gd name="T11" fmla="*/ 5309 h 5478"/>
                  <a:gd name="T12" fmla="*/ 3116 w 4987"/>
                  <a:gd name="T13" fmla="*/ 1477 h 5478"/>
                  <a:gd name="T14" fmla="*/ 3297 w 4987"/>
                  <a:gd name="T15" fmla="*/ 2255 h 5478"/>
                  <a:gd name="T16" fmla="*/ 4142 w 4987"/>
                  <a:gd name="T17" fmla="*/ 1463 h 5478"/>
                  <a:gd name="T18" fmla="*/ 4987 w 4987"/>
                  <a:gd name="T19" fmla="*/ 672 h 5478"/>
                  <a:gd name="T20" fmla="*/ 3880 w 4987"/>
                  <a:gd name="T21" fmla="*/ 336 h 5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87" h="5478">
                    <a:moveTo>
                      <a:pt x="3880" y="336"/>
                    </a:moveTo>
                    <a:lnTo>
                      <a:pt x="2772" y="0"/>
                    </a:lnTo>
                    <a:lnTo>
                      <a:pt x="2946" y="748"/>
                    </a:lnTo>
                    <a:cubicBezTo>
                      <a:pt x="2030" y="1033"/>
                      <a:pt x="1255" y="1631"/>
                      <a:pt x="742" y="2455"/>
                    </a:cubicBezTo>
                    <a:cubicBezTo>
                      <a:pt x="177" y="3363"/>
                      <a:pt x="0" y="4437"/>
                      <a:pt x="243" y="5478"/>
                    </a:cubicBezTo>
                    <a:lnTo>
                      <a:pt x="969" y="5309"/>
                    </a:lnTo>
                    <a:cubicBezTo>
                      <a:pt x="584" y="3657"/>
                      <a:pt x="1536" y="2000"/>
                      <a:pt x="3116" y="1477"/>
                    </a:cubicBezTo>
                    <a:lnTo>
                      <a:pt x="3297" y="2255"/>
                    </a:lnTo>
                    <a:lnTo>
                      <a:pt x="4142" y="1463"/>
                    </a:lnTo>
                    <a:lnTo>
                      <a:pt x="4987" y="672"/>
                    </a:lnTo>
                    <a:lnTo>
                      <a:pt x="3880" y="336"/>
                    </a:lnTo>
                    <a:close/>
                  </a:path>
                </a:pathLst>
              </a:custGeom>
              <a:solidFill>
                <a:schemeClr val="bg1">
                  <a:lumMod val="75000"/>
                </a:schemeClr>
              </a:solidFill>
              <a:ln>
                <a:noFill/>
              </a:ln>
            </p:spPr>
            <p:txBody>
              <a:bodyPr/>
              <a:lstStyle/>
              <a:p>
                <a:endParaRPr lang="zh-CN" altLang="en-US">
                  <a:solidFill>
                    <a:prstClr val="black"/>
                  </a:solidFill>
                  <a:latin typeface="微軟正黑體" panose="020B0604030504040204" pitchFamily="34" charset="-120"/>
                  <a:ea typeface="微軟正黑體" panose="020B0604030504040204" pitchFamily="34" charset="-120"/>
                </a:endParaRPr>
              </a:p>
            </p:txBody>
          </p:sp>
        </p:grpSp>
        <p:sp>
          <p:nvSpPr>
            <p:cNvPr id="9" name="îsḻiďè">
              <a:extLst>
                <a:ext uri="{FF2B5EF4-FFF2-40B4-BE49-F238E27FC236}">
                  <a16:creationId xmlns:a16="http://schemas.microsoft.com/office/drawing/2014/main" id="{BD0A0B2F-6CE9-4403-9D0C-A511640BDB1B}"/>
                </a:ext>
              </a:extLst>
            </p:cNvPr>
            <p:cNvSpPr/>
            <p:nvPr/>
          </p:nvSpPr>
          <p:spPr bwMode="auto">
            <a:xfrm rot="1044842">
              <a:off x="4036195" y="1781668"/>
              <a:ext cx="756225" cy="616482"/>
            </a:xfrm>
            <a:custGeom>
              <a:avLst/>
              <a:gdLst>
                <a:gd name="T0" fmla="*/ 3880 w 4987"/>
                <a:gd name="T1" fmla="*/ 336 h 5478"/>
                <a:gd name="T2" fmla="*/ 2772 w 4987"/>
                <a:gd name="T3" fmla="*/ 0 h 5478"/>
                <a:gd name="T4" fmla="*/ 2946 w 4987"/>
                <a:gd name="T5" fmla="*/ 748 h 5478"/>
                <a:gd name="T6" fmla="*/ 742 w 4987"/>
                <a:gd name="T7" fmla="*/ 2455 h 5478"/>
                <a:gd name="T8" fmla="*/ 243 w 4987"/>
                <a:gd name="T9" fmla="*/ 5478 h 5478"/>
                <a:gd name="T10" fmla="*/ 969 w 4987"/>
                <a:gd name="T11" fmla="*/ 5309 h 5478"/>
                <a:gd name="T12" fmla="*/ 3116 w 4987"/>
                <a:gd name="T13" fmla="*/ 1477 h 5478"/>
                <a:gd name="T14" fmla="*/ 3297 w 4987"/>
                <a:gd name="T15" fmla="*/ 2255 h 5478"/>
                <a:gd name="T16" fmla="*/ 4142 w 4987"/>
                <a:gd name="T17" fmla="*/ 1463 h 5478"/>
                <a:gd name="T18" fmla="*/ 4987 w 4987"/>
                <a:gd name="T19" fmla="*/ 672 h 5478"/>
                <a:gd name="T20" fmla="*/ 3880 w 4987"/>
                <a:gd name="T21" fmla="*/ 336 h 5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87" h="5478">
                  <a:moveTo>
                    <a:pt x="3880" y="336"/>
                  </a:moveTo>
                  <a:lnTo>
                    <a:pt x="2772" y="0"/>
                  </a:lnTo>
                  <a:lnTo>
                    <a:pt x="2946" y="748"/>
                  </a:lnTo>
                  <a:cubicBezTo>
                    <a:pt x="2030" y="1033"/>
                    <a:pt x="1255" y="1631"/>
                    <a:pt x="742" y="2455"/>
                  </a:cubicBezTo>
                  <a:cubicBezTo>
                    <a:pt x="177" y="3363"/>
                    <a:pt x="0" y="4437"/>
                    <a:pt x="243" y="5478"/>
                  </a:cubicBezTo>
                  <a:lnTo>
                    <a:pt x="969" y="5309"/>
                  </a:lnTo>
                  <a:cubicBezTo>
                    <a:pt x="584" y="3657"/>
                    <a:pt x="1536" y="2000"/>
                    <a:pt x="3116" y="1477"/>
                  </a:cubicBezTo>
                  <a:lnTo>
                    <a:pt x="3297" y="2255"/>
                  </a:lnTo>
                  <a:lnTo>
                    <a:pt x="4142" y="1463"/>
                  </a:lnTo>
                  <a:lnTo>
                    <a:pt x="4987" y="672"/>
                  </a:lnTo>
                  <a:lnTo>
                    <a:pt x="3880" y="336"/>
                  </a:lnTo>
                  <a:close/>
                </a:path>
              </a:pathLst>
            </a:custGeom>
            <a:solidFill>
              <a:schemeClr val="bg1">
                <a:lumMod val="75000"/>
              </a:schemeClr>
            </a:solidFill>
            <a:ln>
              <a:noFill/>
            </a:ln>
          </p:spPr>
          <p:txBody>
            <a:bodyPr/>
            <a:lstStyle/>
            <a:p>
              <a:endParaRPr lang="zh-CN" altLang="en-US">
                <a:solidFill>
                  <a:prstClr val="black"/>
                </a:solidFill>
                <a:latin typeface="微軟正黑體" panose="020B0604030504040204" pitchFamily="34" charset="-120"/>
                <a:ea typeface="微軟正黑體" panose="020B0604030504040204" pitchFamily="34" charset="-120"/>
              </a:endParaRPr>
            </a:p>
          </p:txBody>
        </p:sp>
        <p:sp>
          <p:nvSpPr>
            <p:cNvPr id="10" name="îsḻiďè">
              <a:extLst>
                <a:ext uri="{FF2B5EF4-FFF2-40B4-BE49-F238E27FC236}">
                  <a16:creationId xmlns:a16="http://schemas.microsoft.com/office/drawing/2014/main" id="{BD0A0B2F-6CE9-4403-9D0C-A511640BDB1B}"/>
                </a:ext>
              </a:extLst>
            </p:cNvPr>
            <p:cNvSpPr/>
            <p:nvPr/>
          </p:nvSpPr>
          <p:spPr bwMode="auto">
            <a:xfrm rot="1044842">
              <a:off x="6094447" y="1218937"/>
              <a:ext cx="762032" cy="642605"/>
            </a:xfrm>
            <a:custGeom>
              <a:avLst/>
              <a:gdLst>
                <a:gd name="T0" fmla="*/ 3880 w 4987"/>
                <a:gd name="T1" fmla="*/ 336 h 5478"/>
                <a:gd name="T2" fmla="*/ 2772 w 4987"/>
                <a:gd name="T3" fmla="*/ 0 h 5478"/>
                <a:gd name="T4" fmla="*/ 2946 w 4987"/>
                <a:gd name="T5" fmla="*/ 748 h 5478"/>
                <a:gd name="T6" fmla="*/ 742 w 4987"/>
                <a:gd name="T7" fmla="*/ 2455 h 5478"/>
                <a:gd name="T8" fmla="*/ 243 w 4987"/>
                <a:gd name="T9" fmla="*/ 5478 h 5478"/>
                <a:gd name="T10" fmla="*/ 969 w 4987"/>
                <a:gd name="T11" fmla="*/ 5309 h 5478"/>
                <a:gd name="T12" fmla="*/ 3116 w 4987"/>
                <a:gd name="T13" fmla="*/ 1477 h 5478"/>
                <a:gd name="T14" fmla="*/ 3297 w 4987"/>
                <a:gd name="T15" fmla="*/ 2255 h 5478"/>
                <a:gd name="T16" fmla="*/ 4142 w 4987"/>
                <a:gd name="T17" fmla="*/ 1463 h 5478"/>
                <a:gd name="T18" fmla="*/ 4987 w 4987"/>
                <a:gd name="T19" fmla="*/ 672 h 5478"/>
                <a:gd name="T20" fmla="*/ 3880 w 4987"/>
                <a:gd name="T21" fmla="*/ 336 h 5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87" h="5478">
                  <a:moveTo>
                    <a:pt x="3880" y="336"/>
                  </a:moveTo>
                  <a:lnTo>
                    <a:pt x="2772" y="0"/>
                  </a:lnTo>
                  <a:lnTo>
                    <a:pt x="2946" y="748"/>
                  </a:lnTo>
                  <a:cubicBezTo>
                    <a:pt x="2030" y="1033"/>
                    <a:pt x="1255" y="1631"/>
                    <a:pt x="742" y="2455"/>
                  </a:cubicBezTo>
                  <a:cubicBezTo>
                    <a:pt x="177" y="3363"/>
                    <a:pt x="0" y="4437"/>
                    <a:pt x="243" y="5478"/>
                  </a:cubicBezTo>
                  <a:lnTo>
                    <a:pt x="969" y="5309"/>
                  </a:lnTo>
                  <a:cubicBezTo>
                    <a:pt x="584" y="3657"/>
                    <a:pt x="1536" y="2000"/>
                    <a:pt x="3116" y="1477"/>
                  </a:cubicBezTo>
                  <a:lnTo>
                    <a:pt x="3297" y="2255"/>
                  </a:lnTo>
                  <a:lnTo>
                    <a:pt x="4142" y="1463"/>
                  </a:lnTo>
                  <a:lnTo>
                    <a:pt x="4987" y="672"/>
                  </a:lnTo>
                  <a:lnTo>
                    <a:pt x="3880" y="336"/>
                  </a:lnTo>
                  <a:close/>
                </a:path>
              </a:pathLst>
            </a:custGeom>
            <a:solidFill>
              <a:schemeClr val="bg1">
                <a:lumMod val="75000"/>
              </a:schemeClr>
            </a:solidFill>
            <a:ln>
              <a:noFill/>
            </a:ln>
          </p:spPr>
          <p:txBody>
            <a:bodyPr/>
            <a:lstStyle/>
            <a:p>
              <a:endParaRPr lang="zh-CN" altLang="en-US">
                <a:solidFill>
                  <a:prstClr val="black"/>
                </a:solidFill>
                <a:latin typeface="微軟正黑體" panose="020B0604030504040204" pitchFamily="34" charset="-120"/>
                <a:ea typeface="微軟正黑體" panose="020B0604030504040204" pitchFamily="34" charset="-120"/>
              </a:endParaRPr>
            </a:p>
          </p:txBody>
        </p:sp>
        <p:sp>
          <p:nvSpPr>
            <p:cNvPr id="11" name="ïŝľíďe">
              <a:extLst>
                <a:ext uri="{FF2B5EF4-FFF2-40B4-BE49-F238E27FC236}">
                  <a16:creationId xmlns:a16="http://schemas.microsoft.com/office/drawing/2014/main" id="{2D2721D5-4835-45F0-A369-329B57006EDC}"/>
                </a:ext>
              </a:extLst>
            </p:cNvPr>
            <p:cNvSpPr/>
            <p:nvPr/>
          </p:nvSpPr>
          <p:spPr bwMode="auto">
            <a:xfrm>
              <a:off x="6935174" y="1245567"/>
              <a:ext cx="1945136" cy="1894919"/>
            </a:xfrm>
            <a:prstGeom prst="rect">
              <a:avLst/>
            </a:prstGeom>
            <a:noFill/>
            <a:ln w="3175">
              <a:solidFill>
                <a:schemeClr val="bg1">
                  <a:lumMod val="65000"/>
                </a:schemeClr>
              </a:solidFill>
            </a:ln>
            <a:extLst/>
          </p:spPr>
          <p:style>
            <a:lnRef idx="2">
              <a:schemeClr val="dk1"/>
            </a:lnRef>
            <a:fillRef idx="1">
              <a:schemeClr val="lt1"/>
            </a:fillRef>
            <a:effectRef idx="0">
              <a:schemeClr val="dk1"/>
            </a:effectRef>
            <a:fontRef idx="minor">
              <a:schemeClr val="dk1"/>
            </a:fontRef>
          </p:style>
          <p:txBody>
            <a:bodyPr wrap="square" rtlCol="0" anchor="t"/>
            <a:lstStyle/>
            <a:p>
              <a:endParaRPr lang="en-US" altLang="zh-TW" dirty="0">
                <a:solidFill>
                  <a:prstClr val="black"/>
                </a:solidFill>
                <a:latin typeface="微軟正黑體" panose="020B0604030504040204" pitchFamily="34" charset="-120"/>
                <a:ea typeface="微軟正黑體" panose="020B0604030504040204" pitchFamily="34" charset="-120"/>
              </a:endParaRPr>
            </a:p>
            <a:p>
              <a:r>
                <a:rPr lang="zh-TW" altLang="en-US" b="1" dirty="0">
                  <a:solidFill>
                    <a:srgbClr val="FF0000"/>
                  </a:solidFill>
                  <a:latin typeface="微軟正黑體" panose="020B0604030504040204" pitchFamily="34" charset="-120"/>
                  <a:ea typeface="微軟正黑體" panose="020B0604030504040204" pitchFamily="34" charset="-120"/>
                </a:rPr>
                <a:t>校教師評審委員會</a:t>
              </a:r>
              <a:r>
                <a:rPr lang="zh-TW" altLang="en-US" dirty="0">
                  <a:solidFill>
                    <a:prstClr val="black"/>
                  </a:solidFill>
                  <a:latin typeface="微軟正黑體" panose="020B0604030504040204" pitchFamily="34" charset="-120"/>
                  <a:ea typeface="微軟正黑體" panose="020B0604030504040204" pitchFamily="34" charset="-120"/>
                </a:rPr>
                <a:t>就院教評會評定之教師評鑑結果，進行</a:t>
              </a:r>
              <a:r>
                <a:rPr lang="zh-TW" altLang="en-US" b="1" dirty="0">
                  <a:solidFill>
                    <a:srgbClr val="FF0000"/>
                  </a:solidFill>
                  <a:latin typeface="微軟正黑體" panose="020B0604030504040204" pitchFamily="34" charset="-120"/>
                  <a:ea typeface="微軟正黑體" panose="020B0604030504040204" pitchFamily="34" charset="-120"/>
                </a:rPr>
                <a:t>核備</a:t>
              </a:r>
              <a:r>
                <a:rPr lang="zh-TW" altLang="en-US" dirty="0">
                  <a:solidFill>
                    <a:prstClr val="black"/>
                  </a:solidFill>
                  <a:latin typeface="微軟正黑體" panose="020B0604030504040204" pitchFamily="34" charset="-120"/>
                  <a:ea typeface="微軟正黑體" panose="020B0604030504040204" pitchFamily="34" charset="-120"/>
                </a:rPr>
                <a:t>。</a:t>
              </a:r>
              <a:endParaRPr lang="zh-TW" altLang="zh-TW" b="1" dirty="0">
                <a:solidFill>
                  <a:srgbClr val="FF0000"/>
                </a:solidFill>
                <a:latin typeface="微軟正黑體" panose="020B0604030504040204" pitchFamily="34" charset="-120"/>
                <a:ea typeface="微軟正黑體" panose="020B0604030504040204" pitchFamily="34" charset="-120"/>
              </a:endParaRPr>
            </a:p>
          </p:txBody>
        </p:sp>
        <p:sp>
          <p:nvSpPr>
            <p:cNvPr id="12" name="ïşlîdê">
              <a:extLst>
                <a:ext uri="{FF2B5EF4-FFF2-40B4-BE49-F238E27FC236}">
                  <a16:creationId xmlns:a16="http://schemas.microsoft.com/office/drawing/2014/main" id="{5A3F62E8-DE8B-4715-88F3-191647DD1266}"/>
                </a:ext>
              </a:extLst>
            </p:cNvPr>
            <p:cNvSpPr/>
            <p:nvPr/>
          </p:nvSpPr>
          <p:spPr bwMode="auto">
            <a:xfrm>
              <a:off x="6986214" y="1164886"/>
              <a:ext cx="1699961" cy="326450"/>
            </a:xfrm>
            <a:prstGeom prst="roundRect">
              <a:avLst>
                <a:gd name="adj" fmla="val 50000"/>
              </a:avLst>
            </a:prstGeom>
            <a:solidFill>
              <a:srgbClr val="FF0000"/>
            </a:solidFill>
            <a:ln w="38100">
              <a:noFill/>
            </a:ln>
            <a:extLst/>
          </p:spPr>
          <p:style>
            <a:lnRef idx="2">
              <a:schemeClr val="dk1"/>
            </a:lnRef>
            <a:fillRef idx="1">
              <a:schemeClr val="lt1"/>
            </a:fillRef>
            <a:effectRef idx="0">
              <a:schemeClr val="dk1"/>
            </a:effectRef>
            <a:fontRef idx="minor">
              <a:schemeClr val="dk1"/>
            </a:fontRef>
          </p:style>
          <p:txBody>
            <a:bodyPr rtlCol="0" anchor="ctr"/>
            <a:lstStyle/>
            <a:p>
              <a:pPr algn="ctr"/>
              <a:r>
                <a:rPr lang="zh-TW" altLang="en-US" sz="1600" b="1" dirty="0">
                  <a:solidFill>
                    <a:prstClr val="white"/>
                  </a:solidFill>
                  <a:latin typeface="微軟正黑體" panose="020B0604030504040204" pitchFamily="34" charset="-120"/>
                  <a:ea typeface="微軟正黑體" panose="020B0604030504040204" pitchFamily="34" charset="-120"/>
                </a:rPr>
                <a:t>核備階段</a:t>
              </a:r>
              <a:endParaRPr lang="en-US" altLang="zh-CN" sz="1600" b="1" dirty="0">
                <a:solidFill>
                  <a:prstClr val="white"/>
                </a:solidFill>
                <a:latin typeface="微軟正黑體" panose="020B0604030504040204" pitchFamily="34" charset="-120"/>
                <a:ea typeface="微軟正黑體" panose="020B0604030504040204" pitchFamily="34" charset="-120"/>
              </a:endParaRPr>
            </a:p>
          </p:txBody>
        </p:sp>
        <p:sp>
          <p:nvSpPr>
            <p:cNvPr id="13" name="文字方塊 12"/>
            <p:cNvSpPr txBox="1"/>
            <p:nvPr/>
          </p:nvSpPr>
          <p:spPr>
            <a:xfrm>
              <a:off x="943352" y="1090894"/>
              <a:ext cx="2386093" cy="1348713"/>
            </a:xfrm>
            <a:prstGeom prst="rect">
              <a:avLst/>
            </a:prstGeom>
            <a:noFill/>
          </p:spPr>
          <p:txBody>
            <a:bodyPr wrap="square" rtlCol="0">
              <a:spAutoFit/>
            </a:bodyPr>
            <a:lstStyle/>
            <a:p>
              <a:r>
                <a:rPr lang="zh-TW" altLang="en-US" sz="1600" b="1" dirty="0">
                  <a:solidFill>
                    <a:srgbClr val="C00000"/>
                  </a:solidFill>
                  <a:latin typeface="標楷體" panose="03000509000000000000" pitchFamily="65" charset="-120"/>
                  <a:ea typeface="標楷體" panose="03000509000000000000" pitchFamily="65" charset="-120"/>
                </a:rPr>
                <a:t>線上送出評鑑申請</a:t>
              </a:r>
              <a:r>
                <a:rPr lang="zh-TW" altLang="en-US" sz="1600" dirty="0">
                  <a:latin typeface="標楷體" panose="03000509000000000000" pitchFamily="65" charset="-120"/>
                  <a:ea typeface="標楷體" panose="03000509000000000000" pitchFamily="65" charset="-120"/>
                </a:rPr>
                <a:t>；並列印</a:t>
              </a:r>
              <a:r>
                <a:rPr lang="zh-TW" altLang="en-US" sz="1600" b="1" dirty="0">
                  <a:solidFill>
                    <a:srgbClr val="C00000"/>
                  </a:solidFill>
                  <a:latin typeface="標楷體" panose="03000509000000000000" pitchFamily="65" charset="-120"/>
                  <a:ea typeface="標楷體" panose="03000509000000000000" pitchFamily="65" charset="-120"/>
                </a:rPr>
                <a:t>評鑑結果表</a:t>
              </a:r>
              <a:r>
                <a:rPr lang="zh-TW" altLang="en-US" sz="1600" dirty="0">
                  <a:latin typeface="標楷體" panose="03000509000000000000" pitchFamily="65" charset="-120"/>
                  <a:ea typeface="標楷體" panose="03000509000000000000" pitchFamily="65" charset="-120"/>
                </a:rPr>
                <a:t>及其他佐證資料，送各單位辦理初評。</a:t>
              </a:r>
            </a:p>
          </p:txBody>
        </p:sp>
        <p:sp>
          <p:nvSpPr>
            <p:cNvPr id="14" name="文字方塊 13"/>
            <p:cNvSpPr txBox="1"/>
            <p:nvPr/>
          </p:nvSpPr>
          <p:spPr>
            <a:xfrm>
              <a:off x="3576636" y="552286"/>
              <a:ext cx="2232248" cy="1348713"/>
            </a:xfrm>
            <a:prstGeom prst="rect">
              <a:avLst/>
            </a:prstGeom>
            <a:noFill/>
          </p:spPr>
          <p:txBody>
            <a:bodyPr wrap="square" rtlCol="0">
              <a:spAutoFit/>
            </a:bodyPr>
            <a:lstStyle/>
            <a:p>
              <a:r>
                <a:rPr lang="zh-TW" altLang="en-US" sz="1600" dirty="0">
                  <a:latin typeface="標楷體" panose="03000509000000000000" pitchFamily="65" charset="-120"/>
                  <a:ea typeface="標楷體" panose="03000509000000000000" pitchFamily="65" charset="-120"/>
                </a:rPr>
                <a:t>初評完竣後，併同</a:t>
              </a:r>
              <a:r>
                <a:rPr lang="zh-TW" altLang="en-US" sz="1600" b="1" dirty="0">
                  <a:solidFill>
                    <a:srgbClr val="C00000"/>
                  </a:solidFill>
                  <a:latin typeface="標楷體" panose="03000509000000000000" pitchFamily="65" charset="-120"/>
                  <a:ea typeface="標楷體" panose="03000509000000000000" pitchFamily="65" charset="-120"/>
                </a:rPr>
                <a:t>評鑑結果表、佐證資料及教評會紀錄</a:t>
              </a:r>
              <a:r>
                <a:rPr lang="zh-TW" altLang="en-US" sz="1600" dirty="0">
                  <a:latin typeface="標楷體" panose="03000509000000000000" pitchFamily="65" charset="-120"/>
                  <a:ea typeface="標楷體" panose="03000509000000000000" pitchFamily="65" charset="-120"/>
                </a:rPr>
                <a:t>送各學院辦理複評作業。</a:t>
              </a:r>
            </a:p>
          </p:txBody>
        </p:sp>
        <p:sp>
          <p:nvSpPr>
            <p:cNvPr id="15" name="文字方塊 14"/>
            <p:cNvSpPr txBox="1"/>
            <p:nvPr/>
          </p:nvSpPr>
          <p:spPr>
            <a:xfrm>
              <a:off x="6272420" y="-5524"/>
              <a:ext cx="2232248" cy="830997"/>
            </a:xfrm>
            <a:prstGeom prst="rect">
              <a:avLst/>
            </a:prstGeom>
            <a:noFill/>
          </p:spPr>
          <p:txBody>
            <a:bodyPr wrap="square" rtlCol="0">
              <a:spAutoFit/>
            </a:bodyPr>
            <a:lstStyle/>
            <a:p>
              <a:r>
                <a:rPr lang="zh-TW" altLang="en-US" sz="1600" dirty="0">
                  <a:latin typeface="標楷體" panose="03000509000000000000" pitchFamily="65" charset="-120"/>
                  <a:ea typeface="標楷體" panose="03000509000000000000" pitchFamily="65" charset="-120"/>
                </a:rPr>
                <a:t>學院教師評審委員會完成複評作業，</a:t>
              </a:r>
              <a:r>
                <a:rPr lang="zh-TW" altLang="en-US" sz="1600" b="1" dirty="0">
                  <a:solidFill>
                    <a:srgbClr val="C00000"/>
                  </a:solidFill>
                  <a:latin typeface="標楷體" panose="03000509000000000000" pitchFamily="65" charset="-120"/>
                  <a:ea typeface="標楷體" panose="03000509000000000000" pitchFamily="65" charset="-120"/>
                </a:rPr>
                <a:t>提送本校教師評審委員會核備</a:t>
              </a:r>
              <a:r>
                <a:rPr lang="zh-TW" altLang="en-US" sz="1600" dirty="0">
                  <a:latin typeface="標楷體" panose="03000509000000000000" pitchFamily="65" charset="-120"/>
                  <a:ea typeface="標楷體" panose="03000509000000000000" pitchFamily="65" charset="-120"/>
                </a:rPr>
                <a:t>。</a:t>
              </a:r>
            </a:p>
          </p:txBody>
        </p:sp>
      </p:grpSp>
    </p:spTree>
    <p:extLst>
      <p:ext uri="{BB962C8B-B14F-4D97-AF65-F5344CB8AC3E}">
        <p14:creationId xmlns:p14="http://schemas.microsoft.com/office/powerpoint/2010/main" val="1846152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116635"/>
            <a:ext cx="8047806" cy="855745"/>
          </a:xfrm>
        </p:spPr>
        <p:txBody>
          <a:bodyPr>
            <a:noAutofit/>
          </a:bodyPr>
          <a:lstStyle/>
          <a:p>
            <a:r>
              <a:rPr lang="en-US" altLang="zh-TW" sz="3200" b="1" dirty="0"/>
              <a:t>(</a:t>
            </a:r>
            <a:r>
              <a:rPr lang="zh-TW" altLang="en-US" sz="3200" b="1" dirty="0"/>
              <a:t>四</a:t>
            </a:r>
            <a:r>
              <a:rPr lang="en-US" altLang="zh-TW" sz="3200" b="1" dirty="0"/>
              <a:t>)</a:t>
            </a:r>
            <a:r>
              <a:rPr lang="zh-TW" altLang="en-US" sz="3200" b="1" dirty="0"/>
              <a:t> 「編制外專任教學人員</a:t>
            </a:r>
            <a:r>
              <a:rPr lang="en-US" altLang="zh-TW" sz="3200" b="1" dirty="0"/>
              <a:t>(</a:t>
            </a:r>
            <a:r>
              <a:rPr lang="zh-TW" altLang="en-US" sz="3200" b="1" dirty="0"/>
              <a:t>專案教師</a:t>
            </a:r>
            <a:r>
              <a:rPr lang="en-US" altLang="zh-TW" sz="3200" b="1" dirty="0"/>
              <a:t>)</a:t>
            </a:r>
            <a:r>
              <a:rPr lang="zh-TW" altLang="en-US" sz="3200" b="1" dirty="0"/>
              <a:t>」評鑑作業參考時程表</a:t>
            </a:r>
          </a:p>
        </p:txBody>
      </p:sp>
      <p:sp>
        <p:nvSpPr>
          <p:cNvPr id="4" name="投影片編號版面配置區 3"/>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12</a:t>
            </a:fld>
            <a:endParaRPr lang="zh-TW" altLang="en-US">
              <a:solidFill>
                <a:prstClr val="black">
                  <a:tint val="75000"/>
                </a:prstClr>
              </a:solidFill>
            </a:endParaRPr>
          </a:p>
        </p:txBody>
      </p:sp>
      <p:sp>
        <p:nvSpPr>
          <p:cNvPr id="6" name="Rectangle 1">
            <a:extLst>
              <a:ext uri="{FF2B5EF4-FFF2-40B4-BE49-F238E27FC236}">
                <a16:creationId xmlns:a16="http://schemas.microsoft.com/office/drawing/2014/main" id="{99304CB5-20D9-43B2-AE28-EF178D0B47E0}"/>
              </a:ext>
            </a:extLst>
          </p:cNvPr>
          <p:cNvSpPr>
            <a:spLocks noChangeArrowheads="1"/>
          </p:cNvSpPr>
          <p:nvPr/>
        </p:nvSpPr>
        <p:spPr bwMode="auto">
          <a:xfrm>
            <a:off x="308276" y="6309819"/>
            <a:ext cx="865437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備註：作業時程如有臨時更動，將另行通知。</a:t>
            </a:r>
            <a:r>
              <a:rPr kumimoji="0" lang="zh-TW" altLang="en-US" sz="700" b="0" i="0" u="none" strike="noStrike" cap="none" normalizeH="0" baseline="0" dirty="0">
                <a:ln>
                  <a:noFill/>
                </a:ln>
                <a:solidFill>
                  <a:schemeClr val="tx1"/>
                </a:solidFill>
                <a:effectLst/>
              </a:rPr>
              <a:t> </a:t>
            </a:r>
            <a:endParaRPr kumimoji="0" lang="zh-TW"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7" name="表格 6">
            <a:extLst>
              <a:ext uri="{FF2B5EF4-FFF2-40B4-BE49-F238E27FC236}">
                <a16:creationId xmlns:a16="http://schemas.microsoft.com/office/drawing/2014/main" id="{3C6B3E38-32ED-4203-A85D-596BF30E5C69}"/>
              </a:ext>
            </a:extLst>
          </p:cNvPr>
          <p:cNvGraphicFramePr>
            <a:graphicFrameLocks noGrp="1"/>
          </p:cNvGraphicFramePr>
          <p:nvPr>
            <p:extLst>
              <p:ext uri="{D42A27DB-BD31-4B8C-83A1-F6EECF244321}">
                <p14:modId xmlns:p14="http://schemas.microsoft.com/office/powerpoint/2010/main" val="1052360120"/>
              </p:ext>
            </p:extLst>
          </p:nvPr>
        </p:nvGraphicFramePr>
        <p:xfrm>
          <a:off x="301659" y="1268760"/>
          <a:ext cx="8654374" cy="4973219"/>
        </p:xfrm>
        <a:graphic>
          <a:graphicData uri="http://schemas.openxmlformats.org/drawingml/2006/table">
            <a:tbl>
              <a:tblPr firstRow="1" firstCol="1" lastRow="1" lastCol="1" bandRow="1" bandCol="1"/>
              <a:tblGrid>
                <a:gridCol w="997252">
                  <a:extLst>
                    <a:ext uri="{9D8B030D-6E8A-4147-A177-3AD203B41FA5}">
                      <a16:colId xmlns:a16="http://schemas.microsoft.com/office/drawing/2014/main" val="1020508314"/>
                    </a:ext>
                  </a:extLst>
                </a:gridCol>
                <a:gridCol w="1256865">
                  <a:extLst>
                    <a:ext uri="{9D8B030D-6E8A-4147-A177-3AD203B41FA5}">
                      <a16:colId xmlns:a16="http://schemas.microsoft.com/office/drawing/2014/main" val="939025975"/>
                    </a:ext>
                  </a:extLst>
                </a:gridCol>
                <a:gridCol w="6400257">
                  <a:extLst>
                    <a:ext uri="{9D8B030D-6E8A-4147-A177-3AD203B41FA5}">
                      <a16:colId xmlns:a16="http://schemas.microsoft.com/office/drawing/2014/main" val="3544517132"/>
                    </a:ext>
                  </a:extLst>
                </a:gridCol>
              </a:tblGrid>
              <a:tr h="266886">
                <a:tc>
                  <a:txBody>
                    <a:bodyPr/>
                    <a:lstStyle/>
                    <a:p>
                      <a:pPr algn="just">
                        <a:lnSpc>
                          <a:spcPts val="1700"/>
                        </a:lnSpc>
                        <a:spcAft>
                          <a:spcPts val="0"/>
                        </a:spcAft>
                      </a:pPr>
                      <a:r>
                        <a:rPr lang="zh-TW" sz="1700" b="1" kern="100" dirty="0">
                          <a:effectLst/>
                          <a:latin typeface="Times New Roman" panose="02020603050405020304" pitchFamily="18" charset="0"/>
                          <a:ea typeface="標楷體" panose="03000509000000000000" pitchFamily="65" charset="-120"/>
                          <a:cs typeface="Times New Roman" panose="02020603050405020304" pitchFamily="18" charset="0"/>
                        </a:rPr>
                        <a:t>重點作業</a:t>
                      </a:r>
                      <a:endParaRPr lang="zh-TW" sz="17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8824" marR="58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just">
                        <a:lnSpc>
                          <a:spcPts val="1700"/>
                        </a:lnSpc>
                        <a:spcAft>
                          <a:spcPts val="0"/>
                        </a:spcAft>
                      </a:pPr>
                      <a:r>
                        <a:rPr lang="zh-TW" sz="1700" b="1" kern="100">
                          <a:effectLst/>
                          <a:latin typeface="Times New Roman" panose="02020603050405020304" pitchFamily="18" charset="0"/>
                          <a:ea typeface="標楷體" panose="03000509000000000000" pitchFamily="65" charset="-120"/>
                          <a:cs typeface="Times New Roman" panose="02020603050405020304" pitchFamily="18" charset="0"/>
                        </a:rPr>
                        <a:t>辦理期間</a:t>
                      </a:r>
                      <a:endParaRPr lang="zh-TW" sz="17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8824" marR="58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just">
                        <a:lnSpc>
                          <a:spcPts val="1700"/>
                        </a:lnSpc>
                        <a:spcAft>
                          <a:spcPts val="0"/>
                        </a:spcAft>
                      </a:pPr>
                      <a:r>
                        <a:rPr lang="zh-TW" sz="1700" b="1" kern="100">
                          <a:effectLst/>
                          <a:latin typeface="Times New Roman" panose="02020603050405020304" pitchFamily="18" charset="0"/>
                          <a:ea typeface="標楷體" panose="03000509000000000000" pitchFamily="65" charset="-120"/>
                          <a:cs typeface="Times New Roman" panose="02020603050405020304" pitchFamily="18" charset="0"/>
                        </a:rPr>
                        <a:t>相關作業</a:t>
                      </a:r>
                      <a:endParaRPr lang="zh-TW" sz="17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8824" marR="58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4210592946"/>
                  </a:ext>
                </a:extLst>
              </a:tr>
              <a:tr h="2685442">
                <a:tc>
                  <a:txBody>
                    <a:bodyPr/>
                    <a:lstStyle/>
                    <a:p>
                      <a:pPr algn="just">
                        <a:lnSpc>
                          <a:spcPts val="1700"/>
                        </a:lnSpc>
                        <a:spcAft>
                          <a:spcPts val="0"/>
                        </a:spcAft>
                      </a:pPr>
                      <a:r>
                        <a:rPr lang="zh-TW" sz="1700" kern="100" dirty="0">
                          <a:effectLst/>
                          <a:latin typeface="Times New Roman" panose="02020603050405020304" pitchFamily="18" charset="0"/>
                          <a:ea typeface="標楷體" panose="03000509000000000000" pitchFamily="65" charset="-120"/>
                          <a:cs typeface="Times New Roman" panose="02020603050405020304" pitchFamily="18" charset="0"/>
                        </a:rPr>
                        <a:t>自評</a:t>
                      </a:r>
                      <a:endParaRPr lang="zh-TW" sz="17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8824" marR="58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zh-TW" sz="1700" kern="100" dirty="0">
                          <a:effectLst/>
                          <a:latin typeface="Times New Roman" panose="02020603050405020304" pitchFamily="18" charset="0"/>
                          <a:ea typeface="標楷體" panose="03000509000000000000" pitchFamily="65" charset="-120"/>
                          <a:cs typeface="Times New Roman" panose="02020603050405020304" pitchFamily="18" charset="0"/>
                        </a:rPr>
                        <a:t>自即日起至</a:t>
                      </a:r>
                      <a:r>
                        <a:rPr lang="en-US" sz="1700" kern="100" dirty="0">
                          <a:effectLst/>
                          <a:latin typeface="Times New Roman" panose="02020603050405020304" pitchFamily="18" charset="0"/>
                          <a:ea typeface="標楷體" panose="03000509000000000000" pitchFamily="65" charset="-120"/>
                          <a:cs typeface="Times New Roman" panose="02020603050405020304" pitchFamily="18" charset="0"/>
                        </a:rPr>
                        <a:t>114</a:t>
                      </a:r>
                      <a:r>
                        <a:rPr lang="zh-TW" sz="1700" kern="100" dirty="0">
                          <a:effectLst/>
                          <a:latin typeface="Times New Roman" panose="02020603050405020304" pitchFamily="18" charset="0"/>
                          <a:ea typeface="標楷體" panose="03000509000000000000" pitchFamily="65" charset="-120"/>
                          <a:cs typeface="Times New Roman" panose="02020603050405020304" pitchFamily="18" charset="0"/>
                        </a:rPr>
                        <a:t>年</a:t>
                      </a:r>
                      <a:r>
                        <a:rPr lang="en-US" sz="17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700" kern="100" dirty="0">
                          <a:effectLst/>
                          <a:latin typeface="Times New Roman" panose="02020603050405020304" pitchFamily="18" charset="0"/>
                          <a:ea typeface="標楷體" panose="03000509000000000000" pitchFamily="65" charset="-120"/>
                          <a:cs typeface="Times New Roman" panose="02020603050405020304" pitchFamily="18" charset="0"/>
                        </a:rPr>
                        <a:t>月</a:t>
                      </a:r>
                      <a:r>
                        <a:rPr lang="en-US" sz="1700" kern="100" dirty="0">
                          <a:effectLst/>
                          <a:latin typeface="Times New Roman" panose="02020603050405020304" pitchFamily="18" charset="0"/>
                          <a:ea typeface="標楷體" panose="03000509000000000000" pitchFamily="65" charset="-120"/>
                          <a:cs typeface="Times New Roman" panose="02020603050405020304" pitchFamily="18" charset="0"/>
                        </a:rPr>
                        <a:t>28</a:t>
                      </a:r>
                      <a:r>
                        <a:rPr lang="zh-TW" sz="1700" kern="100" dirty="0">
                          <a:effectLst/>
                          <a:latin typeface="Times New Roman" panose="02020603050405020304" pitchFamily="18" charset="0"/>
                          <a:ea typeface="標楷體" panose="03000509000000000000" pitchFamily="65" charset="-120"/>
                          <a:cs typeface="Times New Roman" panose="02020603050405020304" pitchFamily="18" charset="0"/>
                        </a:rPr>
                        <a:t>日前</a:t>
                      </a:r>
                      <a:endParaRPr lang="zh-TW" sz="17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8824" marR="58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ts val="2000"/>
                        </a:lnSpc>
                        <a:spcBef>
                          <a:spcPts val="600"/>
                        </a:spcBef>
                        <a:spcAft>
                          <a:spcPts val="0"/>
                        </a:spcAft>
                        <a:buFont typeface="+mj-lt"/>
                        <a:buAutoNum type="arabicPeriod"/>
                      </a:pPr>
                      <a:r>
                        <a:rPr lang="zh-TW" sz="1700" kern="100" dirty="0">
                          <a:effectLst/>
                          <a:latin typeface="Times New Roman" panose="02020603050405020304" pitchFamily="18" charset="0"/>
                          <a:ea typeface="標楷體" panose="03000509000000000000" pitchFamily="65" charset="-120"/>
                          <a:cs typeface="Times New Roman" panose="02020603050405020304" pitchFamily="18" charset="0"/>
                        </a:rPr>
                        <a:t>專案教師依評鑑項目及內容自評具體事實及通過項目，並附具體佐證資料以供相關單位認證及辦理初評。</a:t>
                      </a:r>
                      <a:endParaRPr lang="zh-TW" sz="17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a:lnSpc>
                          <a:spcPts val="2000"/>
                        </a:lnSpc>
                        <a:spcBef>
                          <a:spcPts val="600"/>
                        </a:spcBef>
                        <a:spcAft>
                          <a:spcPts val="0"/>
                        </a:spcAft>
                        <a:buFont typeface="+mj-lt"/>
                        <a:buAutoNum type="arabicPeriod"/>
                      </a:pPr>
                      <a:r>
                        <a:rPr lang="en-US" altLang="zh-TW" sz="1700" b="1" u="sng" kern="10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rPr>
                        <a:t>113</a:t>
                      </a:r>
                      <a:r>
                        <a:rPr lang="zh-TW" altLang="en-US" sz="1700" b="1" u="sng" kern="10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700" b="1" u="sng" kern="10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1700" b="1" u="sng" kern="10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700" b="1" u="sng" kern="10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rPr>
                        <a:t>02</a:t>
                      </a:r>
                      <a:r>
                        <a:rPr lang="zh-TW" altLang="en-US" sz="1700" b="1" u="sng" kern="10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rPr>
                        <a:t>日星期一下午</a:t>
                      </a:r>
                      <a:r>
                        <a:rPr lang="en-US" altLang="zh-TW" sz="1700" b="1" u="sng" kern="10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rPr>
                        <a:t>3:30~5:00</a:t>
                      </a:r>
                      <a:r>
                        <a:rPr lang="zh-TW" altLang="en-US" sz="1700" b="1" u="sng" kern="10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rPr>
                        <a:t>及</a:t>
                      </a:r>
                      <a:r>
                        <a:rPr lang="en-US" altLang="zh-TW" sz="1700" b="1" u="sng" kern="10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rPr>
                        <a:t>113</a:t>
                      </a:r>
                      <a:r>
                        <a:rPr lang="zh-TW" altLang="en-US" sz="1700" b="1" u="sng" kern="10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700" b="1" u="sng" kern="10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1700" b="1" u="sng" kern="10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700" b="1" u="sng" kern="10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rPr>
                        <a:t>09</a:t>
                      </a:r>
                      <a:r>
                        <a:rPr lang="zh-TW" altLang="en-US" sz="1700" b="1" u="sng" kern="10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rPr>
                        <a:t>日星期一下午</a:t>
                      </a:r>
                      <a:r>
                        <a:rPr lang="en-US" altLang="zh-TW" sz="1700" b="1" u="sng" kern="10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rPr>
                        <a:t>3:30~5:00</a:t>
                      </a:r>
                      <a:r>
                        <a:rPr lang="zh-TW" altLang="en-US" sz="1700" b="1" u="sng" kern="10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rPr>
                        <a:t>，於電子計算機中心（</a:t>
                      </a:r>
                      <a:r>
                        <a:rPr lang="en-US" altLang="zh-TW" sz="1700" b="1" u="sng" kern="10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rPr>
                        <a:t>IB103</a:t>
                      </a:r>
                      <a:r>
                        <a:rPr lang="zh-TW" altLang="en-US" sz="1700" b="1" u="sng" kern="10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rPr>
                        <a:t>及</a:t>
                      </a:r>
                      <a:r>
                        <a:rPr lang="en-US" altLang="zh-TW" sz="1700" b="1" u="sng" kern="10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rPr>
                        <a:t>IB107</a:t>
                      </a:r>
                      <a:r>
                        <a:rPr lang="zh-TW" altLang="en-US" sz="1700" b="1" u="sng" kern="10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rPr>
                        <a:t>教室）舉辦二場次「教師</a:t>
                      </a:r>
                      <a:r>
                        <a:rPr lang="en-US" altLang="zh-TW" sz="1700" b="1" u="sng" kern="10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700" b="1" u="sng" kern="10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rPr>
                        <a:t>教學人員評鑑作業暨系統操作說明會」</a:t>
                      </a:r>
                      <a:r>
                        <a:rPr lang="zh-TW" sz="1700" kern="10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700" kern="100" dirty="0">
                          <a:effectLst/>
                          <a:latin typeface="Times New Roman" panose="02020603050405020304" pitchFamily="18" charset="0"/>
                          <a:ea typeface="標楷體" panose="03000509000000000000" pitchFamily="65" charset="-120"/>
                          <a:cs typeface="Times New Roman" panose="02020603050405020304" pitchFamily="18" charset="0"/>
                        </a:rPr>
                        <a:t>歡迎參加評鑑之專案教師及相關業務承辦、審核之校內同仁參加。</a:t>
                      </a:r>
                      <a:endParaRPr lang="zh-TW" sz="17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a:lnSpc>
                          <a:spcPts val="2000"/>
                        </a:lnSpc>
                        <a:spcBef>
                          <a:spcPts val="600"/>
                        </a:spcBef>
                        <a:spcAft>
                          <a:spcPts val="0"/>
                        </a:spcAft>
                        <a:buFont typeface="+mj-lt"/>
                        <a:buAutoNum type="arabicPeriod"/>
                      </a:pPr>
                      <a:r>
                        <a:rPr lang="zh-TW" sz="1700" kern="100" dirty="0">
                          <a:effectLst/>
                          <a:latin typeface="Times New Roman" panose="02020603050405020304" pitchFamily="18" charset="0"/>
                          <a:ea typeface="標楷體" panose="03000509000000000000" pitchFamily="65" charset="-120"/>
                          <a:cs typeface="Times New Roman" panose="02020603050405020304" pitchFamily="18" charset="0"/>
                        </a:rPr>
                        <a:t>請專案教師依評鑑項目及內容，自評具體事實及得分，至遲於</a:t>
                      </a:r>
                      <a:r>
                        <a:rPr lang="en-US" sz="1700" kern="100" dirty="0">
                          <a:effectLst/>
                          <a:latin typeface="Times New Roman" panose="02020603050405020304" pitchFamily="18" charset="0"/>
                          <a:ea typeface="標楷體" panose="03000509000000000000" pitchFamily="65" charset="-120"/>
                          <a:cs typeface="Times New Roman" panose="02020603050405020304" pitchFamily="18" charset="0"/>
                        </a:rPr>
                        <a:t>114</a:t>
                      </a:r>
                      <a:r>
                        <a:rPr lang="zh-TW" sz="1700" kern="100" dirty="0">
                          <a:effectLst/>
                          <a:latin typeface="Times New Roman" panose="02020603050405020304" pitchFamily="18" charset="0"/>
                          <a:ea typeface="標楷體" panose="03000509000000000000" pitchFamily="65" charset="-120"/>
                          <a:cs typeface="Times New Roman" panose="02020603050405020304" pitchFamily="18" charset="0"/>
                        </a:rPr>
                        <a:t>年</a:t>
                      </a:r>
                      <a:r>
                        <a:rPr lang="en-US" sz="17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700" kern="100" dirty="0">
                          <a:effectLst/>
                          <a:latin typeface="Times New Roman" panose="02020603050405020304" pitchFamily="18" charset="0"/>
                          <a:ea typeface="標楷體" panose="03000509000000000000" pitchFamily="65" charset="-120"/>
                          <a:cs typeface="Times New Roman" panose="02020603050405020304" pitchFamily="18" charset="0"/>
                        </a:rPr>
                        <a:t>月</a:t>
                      </a:r>
                      <a:r>
                        <a:rPr lang="en-US" sz="1700" kern="100" dirty="0">
                          <a:effectLst/>
                          <a:latin typeface="Times New Roman" panose="02020603050405020304" pitchFamily="18" charset="0"/>
                          <a:ea typeface="標楷體" panose="03000509000000000000" pitchFamily="65" charset="-120"/>
                          <a:cs typeface="Times New Roman" panose="02020603050405020304" pitchFamily="18" charset="0"/>
                        </a:rPr>
                        <a:t>28</a:t>
                      </a:r>
                      <a:r>
                        <a:rPr lang="zh-TW" sz="1700" kern="100" dirty="0">
                          <a:effectLst/>
                          <a:latin typeface="Times New Roman" panose="02020603050405020304" pitchFamily="18" charset="0"/>
                          <a:ea typeface="標楷體" panose="03000509000000000000" pitchFamily="65" charset="-120"/>
                          <a:cs typeface="Times New Roman" panose="02020603050405020304" pitchFamily="18" charset="0"/>
                        </a:rPr>
                        <a:t>日前將</a:t>
                      </a:r>
                      <a:r>
                        <a:rPr lang="zh-TW" sz="1700" b="1" u="sng"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評鑑評分表</a:t>
                      </a:r>
                      <a:r>
                        <a:rPr lang="en-US" sz="1700" b="1" u="sng"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700" b="1" u="sng"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教師親自簽名</a:t>
                      </a:r>
                      <a:r>
                        <a:rPr lang="en-US" sz="1700" b="1" u="sng"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700" b="1" u="sng"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及具體佐證資料</a:t>
                      </a:r>
                      <a:r>
                        <a:rPr lang="zh-TW" sz="1700" kern="100" dirty="0">
                          <a:effectLst/>
                          <a:latin typeface="Times New Roman" panose="02020603050405020304" pitchFamily="18" charset="0"/>
                          <a:ea typeface="標楷體" panose="03000509000000000000" pitchFamily="65" charset="-120"/>
                          <a:cs typeface="Times New Roman" panose="02020603050405020304" pitchFamily="18" charset="0"/>
                        </a:rPr>
                        <a:t>，送相關單位認證及各系</a:t>
                      </a:r>
                      <a:r>
                        <a:rPr lang="en-US" sz="17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700" kern="100" dirty="0">
                          <a:effectLst/>
                          <a:latin typeface="Times New Roman" panose="02020603050405020304" pitchFamily="18" charset="0"/>
                          <a:ea typeface="標楷體" panose="03000509000000000000" pitchFamily="65" charset="-120"/>
                          <a:cs typeface="Times New Roman" panose="02020603050405020304" pitchFamily="18" charset="0"/>
                        </a:rPr>
                        <a:t>所</a:t>
                      </a:r>
                      <a:r>
                        <a:rPr lang="zh-TW" sz="1700" kern="100" dirty="0">
                          <a:effectLst/>
                          <a:latin typeface="Calibri" panose="020F0502020204030204" pitchFamily="34" charset="0"/>
                          <a:ea typeface="新細明體" panose="02020500000000000000" pitchFamily="18" charset="-120"/>
                          <a:cs typeface="Times New Roman" panose="02020603050405020304" pitchFamily="18" charset="0"/>
                        </a:rPr>
                        <a:t>、</a:t>
                      </a:r>
                      <a:r>
                        <a:rPr lang="zh-TW" sz="1700" kern="100" dirty="0">
                          <a:effectLst/>
                          <a:latin typeface="Times New Roman" panose="02020603050405020304" pitchFamily="18" charset="0"/>
                          <a:ea typeface="標楷體" panose="03000509000000000000" pitchFamily="65" charset="-120"/>
                          <a:cs typeface="Times New Roman" panose="02020603050405020304" pitchFamily="18" charset="0"/>
                        </a:rPr>
                        <a:t>學位學程</a:t>
                      </a:r>
                      <a:r>
                        <a:rPr lang="en-US" sz="17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700"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sz="1700" kern="100" dirty="0">
                          <a:effectLst/>
                          <a:latin typeface="Times New Roman" panose="02020603050405020304" pitchFamily="18" charset="0"/>
                          <a:ea typeface="標楷體" panose="03000509000000000000" pitchFamily="65" charset="-120"/>
                          <a:cs typeface="Times New Roman" panose="02020603050405020304" pitchFamily="18" charset="0"/>
                        </a:rPr>
                        <a:t>教學資源中心</a:t>
                      </a:r>
                      <a:r>
                        <a:rPr lang="zh-TW" sz="1700"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sz="1700" kern="100" dirty="0">
                          <a:effectLst/>
                          <a:latin typeface="Times New Roman" panose="02020603050405020304" pitchFamily="18" charset="0"/>
                          <a:ea typeface="標楷體" panose="03000509000000000000" pitchFamily="65" charset="-120"/>
                          <a:cs typeface="Times New Roman" panose="02020603050405020304" pitchFamily="18" charset="0"/>
                        </a:rPr>
                        <a:t>體育室或語言中心辦理初評。</a:t>
                      </a:r>
                      <a:endParaRPr lang="zh-TW" sz="17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8824" marR="58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3159071"/>
                  </a:ext>
                </a:extLst>
              </a:tr>
              <a:tr h="754881">
                <a:tc>
                  <a:txBody>
                    <a:bodyPr/>
                    <a:lstStyle/>
                    <a:p>
                      <a:pPr algn="just">
                        <a:lnSpc>
                          <a:spcPts val="1700"/>
                        </a:lnSpc>
                        <a:spcAft>
                          <a:spcPts val="0"/>
                        </a:spcAft>
                      </a:pPr>
                      <a:r>
                        <a:rPr lang="zh-TW" sz="1700" kern="100">
                          <a:effectLst/>
                          <a:latin typeface="Times New Roman" panose="02020603050405020304" pitchFamily="18" charset="0"/>
                          <a:ea typeface="標楷體" panose="03000509000000000000" pitchFamily="65" charset="-120"/>
                          <a:cs typeface="Times New Roman" panose="02020603050405020304" pitchFamily="18" charset="0"/>
                        </a:rPr>
                        <a:t>初評</a:t>
                      </a:r>
                      <a:endParaRPr lang="zh-TW" sz="17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8824" marR="58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100"/>
                        </a:lnSpc>
                        <a:spcAft>
                          <a:spcPts val="0"/>
                        </a:spcAft>
                      </a:pPr>
                      <a:r>
                        <a:rPr lang="en-US" sz="1700" kern="100">
                          <a:effectLst/>
                          <a:latin typeface="Times New Roman" panose="02020603050405020304" pitchFamily="18" charset="0"/>
                          <a:ea typeface="標楷體" panose="03000509000000000000" pitchFamily="65" charset="-120"/>
                          <a:cs typeface="Times New Roman" panose="02020603050405020304" pitchFamily="18" charset="0"/>
                        </a:rPr>
                        <a:t>114</a:t>
                      </a:r>
                      <a:r>
                        <a:rPr lang="zh-TW" sz="1700" kern="100">
                          <a:effectLst/>
                          <a:latin typeface="Times New Roman" panose="02020603050405020304" pitchFamily="18" charset="0"/>
                          <a:ea typeface="標楷體" panose="03000509000000000000" pitchFamily="65" charset="-120"/>
                          <a:cs typeface="Times New Roman" panose="02020603050405020304" pitchFamily="18" charset="0"/>
                        </a:rPr>
                        <a:t>年</a:t>
                      </a:r>
                      <a:r>
                        <a:rPr lang="en-US" sz="1700" kern="10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700" kern="100">
                          <a:effectLst/>
                          <a:latin typeface="Times New Roman" panose="02020603050405020304" pitchFamily="18" charset="0"/>
                          <a:ea typeface="標楷體" panose="03000509000000000000" pitchFamily="65" charset="-120"/>
                          <a:cs typeface="Times New Roman" panose="02020603050405020304" pitchFamily="18" charset="0"/>
                        </a:rPr>
                        <a:t>月</a:t>
                      </a:r>
                      <a:r>
                        <a:rPr lang="en-US" sz="1700" kern="100">
                          <a:effectLst/>
                          <a:latin typeface="Times New Roman" panose="02020603050405020304" pitchFamily="18" charset="0"/>
                          <a:ea typeface="標楷體" panose="03000509000000000000" pitchFamily="65" charset="-120"/>
                          <a:cs typeface="Times New Roman" panose="02020603050405020304" pitchFamily="18" charset="0"/>
                        </a:rPr>
                        <a:t>28</a:t>
                      </a:r>
                      <a:r>
                        <a:rPr lang="zh-TW" sz="1700" kern="100">
                          <a:effectLst/>
                          <a:latin typeface="Times New Roman" panose="02020603050405020304" pitchFamily="18" charset="0"/>
                          <a:ea typeface="標楷體" panose="03000509000000000000" pitchFamily="65" charset="-120"/>
                          <a:cs typeface="Times New Roman" panose="02020603050405020304" pitchFamily="18" charset="0"/>
                        </a:rPr>
                        <a:t>日前</a:t>
                      </a:r>
                      <a:endParaRPr lang="zh-TW" sz="17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8824" marR="5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zh-TW" sz="1700" kern="100" dirty="0">
                          <a:effectLst/>
                          <a:latin typeface="Calibri" panose="020F0502020204030204" pitchFamily="34" charset="0"/>
                          <a:ea typeface="標楷體" panose="03000509000000000000" pitchFamily="65" charset="-120"/>
                          <a:cs typeface="Times New Roman" panose="02020603050405020304" pitchFamily="18" charset="0"/>
                        </a:rPr>
                        <a:t>評鑑資料及表冊提送各系</a:t>
                      </a:r>
                      <a:r>
                        <a:rPr lang="zh-TW" sz="1700" kern="100" dirty="0">
                          <a:effectLst/>
                          <a:latin typeface="Calibri" panose="020F0502020204030204" pitchFamily="34" charset="0"/>
                          <a:ea typeface="新細明體" panose="02020500000000000000" pitchFamily="18" charset="-120"/>
                          <a:cs typeface="Times New Roman" panose="02020603050405020304" pitchFamily="18" charset="0"/>
                        </a:rPr>
                        <a:t>、</a:t>
                      </a:r>
                      <a:r>
                        <a:rPr lang="zh-TW" sz="1700" kern="100" dirty="0">
                          <a:effectLst/>
                          <a:latin typeface="Calibri" panose="020F0502020204030204" pitchFamily="34" charset="0"/>
                          <a:ea typeface="標楷體" panose="03000509000000000000" pitchFamily="65" charset="-120"/>
                          <a:cs typeface="Times New Roman" panose="02020603050405020304" pitchFamily="18" charset="0"/>
                        </a:rPr>
                        <a:t>所</a:t>
                      </a:r>
                      <a:r>
                        <a:rPr lang="zh-TW" sz="1700" kern="100" dirty="0">
                          <a:effectLst/>
                          <a:latin typeface="Calibri" panose="020F0502020204030204" pitchFamily="34" charset="0"/>
                          <a:ea typeface="新細明體" panose="02020500000000000000" pitchFamily="18" charset="-120"/>
                          <a:cs typeface="Times New Roman" panose="02020603050405020304" pitchFamily="18" charset="0"/>
                        </a:rPr>
                        <a:t>、</a:t>
                      </a:r>
                      <a:r>
                        <a:rPr lang="zh-TW" sz="1700" kern="100" dirty="0">
                          <a:effectLst/>
                          <a:latin typeface="Calibri" panose="020F0502020204030204" pitchFamily="34" charset="0"/>
                          <a:ea typeface="標楷體" panose="03000509000000000000" pitchFamily="65" charset="-120"/>
                          <a:cs typeface="Times New Roman" panose="02020603050405020304" pitchFamily="18" charset="0"/>
                        </a:rPr>
                        <a:t>學位學程教師評審委員會；或</a:t>
                      </a:r>
                      <a:r>
                        <a:rPr lang="zh-TW" sz="1700" u="sng" kern="100" dirty="0">
                          <a:effectLst/>
                          <a:latin typeface="Calibri" panose="020F0502020204030204" pitchFamily="34" charset="0"/>
                          <a:ea typeface="標楷體" panose="03000509000000000000" pitchFamily="65" charset="-120"/>
                          <a:cs typeface="Times New Roman" panose="02020603050405020304" pitchFamily="18" charset="0"/>
                        </a:rPr>
                        <a:t>教務處</a:t>
                      </a:r>
                      <a:r>
                        <a:rPr lang="en-US" sz="1700" u="sng"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sz="1700" u="sng" kern="100" dirty="0">
                          <a:effectLst/>
                          <a:latin typeface="Calibri" panose="020F0502020204030204" pitchFamily="34" charset="0"/>
                          <a:ea typeface="標楷體" panose="03000509000000000000" pitchFamily="65" charset="-120"/>
                          <a:cs typeface="Times New Roman" panose="02020603050405020304" pitchFamily="18" charset="0"/>
                        </a:rPr>
                        <a:t>教學資源中心</a:t>
                      </a:r>
                      <a:r>
                        <a:rPr lang="en-US" sz="1700" u="sng"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sz="1700" kern="100" dirty="0">
                          <a:effectLst/>
                          <a:latin typeface="Calibri" panose="020F0502020204030204" pitchFamily="34" charset="0"/>
                          <a:ea typeface="新細明體" panose="02020500000000000000" pitchFamily="18" charset="-120"/>
                          <a:cs typeface="Times New Roman" panose="02020603050405020304" pitchFamily="18" charset="0"/>
                        </a:rPr>
                        <a:t>、</a:t>
                      </a:r>
                      <a:r>
                        <a:rPr lang="zh-TW" sz="1700" kern="100" dirty="0">
                          <a:effectLst/>
                          <a:latin typeface="Calibri" panose="020F0502020204030204" pitchFamily="34" charset="0"/>
                          <a:ea typeface="標楷體" panose="03000509000000000000" pitchFamily="65" charset="-120"/>
                          <a:cs typeface="Times New Roman" panose="02020603050405020304" pitchFamily="18" charset="0"/>
                        </a:rPr>
                        <a:t>語言中心、體育室組成審查委員會，就教師自評內容及提供資料辦理初評</a:t>
                      </a:r>
                      <a:r>
                        <a:rPr lang="zh-TW" sz="17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7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8824" marR="58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5835911"/>
                  </a:ext>
                </a:extLst>
              </a:tr>
              <a:tr h="639184">
                <a:tc>
                  <a:txBody>
                    <a:bodyPr/>
                    <a:lstStyle/>
                    <a:p>
                      <a:pPr algn="just">
                        <a:lnSpc>
                          <a:spcPts val="1700"/>
                        </a:lnSpc>
                        <a:spcAft>
                          <a:spcPts val="0"/>
                        </a:spcAft>
                      </a:pPr>
                      <a:r>
                        <a:rPr lang="zh-TW" sz="1700" kern="100">
                          <a:effectLst/>
                          <a:latin typeface="Times New Roman" panose="02020603050405020304" pitchFamily="18" charset="0"/>
                          <a:ea typeface="標楷體" panose="03000509000000000000" pitchFamily="65" charset="-120"/>
                          <a:cs typeface="Times New Roman" panose="02020603050405020304" pitchFamily="18" charset="0"/>
                        </a:rPr>
                        <a:t>複評</a:t>
                      </a:r>
                      <a:endParaRPr lang="zh-TW" sz="17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8824" marR="58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100"/>
                        </a:lnSpc>
                        <a:spcAft>
                          <a:spcPts val="0"/>
                        </a:spcAft>
                      </a:pPr>
                      <a:r>
                        <a:rPr lang="en-US" sz="1700" kern="100">
                          <a:effectLst/>
                          <a:latin typeface="Times New Roman" panose="02020603050405020304" pitchFamily="18" charset="0"/>
                          <a:ea typeface="標楷體" panose="03000509000000000000" pitchFamily="65" charset="-120"/>
                          <a:cs typeface="Times New Roman" panose="02020603050405020304" pitchFamily="18" charset="0"/>
                        </a:rPr>
                        <a:t>114</a:t>
                      </a:r>
                      <a:r>
                        <a:rPr lang="zh-TW" sz="1700" kern="100">
                          <a:effectLst/>
                          <a:latin typeface="Times New Roman" panose="02020603050405020304" pitchFamily="18" charset="0"/>
                          <a:ea typeface="標楷體" panose="03000509000000000000" pitchFamily="65" charset="-120"/>
                          <a:cs typeface="Times New Roman" panose="02020603050405020304" pitchFamily="18" charset="0"/>
                        </a:rPr>
                        <a:t>年</a:t>
                      </a:r>
                      <a:r>
                        <a:rPr lang="en-US" sz="1700" kern="100">
                          <a:effectLst/>
                          <a:latin typeface="Times New Roman" panose="02020603050405020304" pitchFamily="18" charset="0"/>
                          <a:ea typeface="標楷體" panose="03000509000000000000" pitchFamily="65" charset="-120"/>
                          <a:cs typeface="Times New Roman" panose="02020603050405020304" pitchFamily="18" charset="0"/>
                        </a:rPr>
                        <a:t>4</a:t>
                      </a:r>
                      <a:r>
                        <a:rPr lang="zh-TW" sz="1700" kern="100">
                          <a:effectLst/>
                          <a:latin typeface="Times New Roman" panose="02020603050405020304" pitchFamily="18" charset="0"/>
                          <a:ea typeface="標楷體" panose="03000509000000000000" pitchFamily="65" charset="-120"/>
                          <a:cs typeface="Times New Roman" panose="02020603050405020304" pitchFamily="18" charset="0"/>
                        </a:rPr>
                        <a:t>月</a:t>
                      </a:r>
                      <a:r>
                        <a:rPr lang="en-US" sz="1700" kern="100">
                          <a:effectLst/>
                          <a:latin typeface="Times New Roman" panose="02020603050405020304" pitchFamily="18" charset="0"/>
                          <a:ea typeface="標楷體" panose="03000509000000000000" pitchFamily="65" charset="-120"/>
                          <a:cs typeface="Times New Roman" panose="02020603050405020304" pitchFamily="18" charset="0"/>
                        </a:rPr>
                        <a:t>21</a:t>
                      </a:r>
                      <a:r>
                        <a:rPr lang="zh-TW" sz="1700" kern="100">
                          <a:effectLst/>
                          <a:latin typeface="Times New Roman" panose="02020603050405020304" pitchFamily="18" charset="0"/>
                          <a:ea typeface="標楷體" panose="03000509000000000000" pitchFamily="65" charset="-120"/>
                          <a:cs typeface="Times New Roman" panose="02020603050405020304" pitchFamily="18" charset="0"/>
                        </a:rPr>
                        <a:t>日前</a:t>
                      </a:r>
                      <a:endParaRPr lang="zh-TW" sz="17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8824" marR="5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zh-TW" sz="1700" kern="100" dirty="0">
                          <a:effectLst/>
                          <a:latin typeface="Calibri" panose="020F0502020204030204" pitchFamily="34" charset="0"/>
                          <a:ea typeface="標楷體" panose="03000509000000000000" pitchFamily="65" charset="-120"/>
                          <a:cs typeface="Times New Roman" panose="02020603050405020304" pitchFamily="18" charset="0"/>
                        </a:rPr>
                        <a:t>學院教師評審委員會就系</a:t>
                      </a:r>
                      <a:r>
                        <a:rPr lang="zh-TW" sz="1700" kern="100" dirty="0">
                          <a:effectLst/>
                          <a:latin typeface="Calibri" panose="020F0502020204030204" pitchFamily="34" charset="0"/>
                          <a:ea typeface="新細明體" panose="02020500000000000000" pitchFamily="18" charset="-120"/>
                          <a:cs typeface="Times New Roman" panose="02020603050405020304" pitchFamily="18" charset="0"/>
                        </a:rPr>
                        <a:t>、</a:t>
                      </a:r>
                      <a:r>
                        <a:rPr lang="zh-TW" sz="1700" kern="100" dirty="0">
                          <a:effectLst/>
                          <a:latin typeface="Calibri" panose="020F0502020204030204" pitchFamily="34" charset="0"/>
                          <a:ea typeface="標楷體" panose="03000509000000000000" pitchFamily="65" charset="-120"/>
                          <a:cs typeface="Times New Roman" panose="02020603050405020304" pitchFamily="18" charset="0"/>
                        </a:rPr>
                        <a:t>所、學位學程</a:t>
                      </a:r>
                      <a:r>
                        <a:rPr lang="zh-TW" sz="1700" kern="100" dirty="0">
                          <a:effectLst/>
                          <a:latin typeface="Calibri" panose="020F0502020204030204" pitchFamily="34" charset="0"/>
                          <a:ea typeface="新細明體" panose="02020500000000000000" pitchFamily="18" charset="-120"/>
                          <a:cs typeface="Times New Roman" panose="02020603050405020304" pitchFamily="18" charset="0"/>
                        </a:rPr>
                        <a:t>、</a:t>
                      </a:r>
                      <a:r>
                        <a:rPr lang="zh-TW" sz="1700" u="sng" kern="100" dirty="0">
                          <a:effectLst/>
                          <a:latin typeface="Calibri" panose="020F0502020204030204" pitchFamily="34" charset="0"/>
                          <a:ea typeface="標楷體" panose="03000509000000000000" pitchFamily="65" charset="-120"/>
                          <a:cs typeface="Times New Roman" panose="02020603050405020304" pitchFamily="18" charset="0"/>
                        </a:rPr>
                        <a:t>體育室及語言中心</a:t>
                      </a:r>
                      <a:r>
                        <a:rPr lang="zh-TW" sz="1700" kern="100" dirty="0">
                          <a:effectLst/>
                          <a:latin typeface="Calibri" panose="020F0502020204030204" pitchFamily="34" charset="0"/>
                          <a:ea typeface="標楷體" panose="03000509000000000000" pitchFamily="65" charset="-120"/>
                          <a:cs typeface="Times New Roman" panose="02020603050405020304" pitchFamily="18" charset="0"/>
                        </a:rPr>
                        <a:t>提送之初評結果及意見進行審議，並作成評鑑通過與否之決定。</a:t>
                      </a:r>
                      <a:endParaRPr lang="zh-TW" sz="17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8824" marR="58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5853190"/>
                  </a:ext>
                </a:extLst>
              </a:tr>
              <a:tr h="612749">
                <a:tc>
                  <a:txBody>
                    <a:bodyPr/>
                    <a:lstStyle/>
                    <a:p>
                      <a:pPr algn="just">
                        <a:lnSpc>
                          <a:spcPts val="1700"/>
                        </a:lnSpc>
                        <a:spcAft>
                          <a:spcPts val="0"/>
                        </a:spcAft>
                      </a:pPr>
                      <a:r>
                        <a:rPr lang="zh-TW" sz="1700" kern="100">
                          <a:effectLst/>
                          <a:latin typeface="Times New Roman" panose="02020603050405020304" pitchFamily="18" charset="0"/>
                          <a:ea typeface="標楷體" panose="03000509000000000000" pitchFamily="65" charset="-120"/>
                          <a:cs typeface="Times New Roman" panose="02020603050405020304" pitchFamily="18" charset="0"/>
                        </a:rPr>
                        <a:t>核備</a:t>
                      </a:r>
                      <a:endParaRPr lang="zh-TW" sz="17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8824" marR="58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100"/>
                        </a:lnSpc>
                        <a:spcAft>
                          <a:spcPts val="0"/>
                        </a:spcAft>
                      </a:pPr>
                      <a:r>
                        <a:rPr lang="en-US" sz="1700" kern="100">
                          <a:effectLst/>
                          <a:latin typeface="Times New Roman" panose="02020603050405020304" pitchFamily="18" charset="0"/>
                          <a:ea typeface="標楷體" panose="03000509000000000000" pitchFamily="65" charset="-120"/>
                          <a:cs typeface="Times New Roman" panose="02020603050405020304" pitchFamily="18" charset="0"/>
                        </a:rPr>
                        <a:t>114</a:t>
                      </a:r>
                      <a:r>
                        <a:rPr lang="zh-TW" sz="1700" kern="100">
                          <a:effectLst/>
                          <a:latin typeface="Times New Roman" panose="02020603050405020304" pitchFamily="18" charset="0"/>
                          <a:ea typeface="標楷體" panose="03000509000000000000" pitchFamily="65" charset="-120"/>
                          <a:cs typeface="Times New Roman" panose="02020603050405020304" pitchFamily="18" charset="0"/>
                        </a:rPr>
                        <a:t>年</a:t>
                      </a:r>
                      <a:r>
                        <a:rPr lang="en-US" sz="1700" kern="100">
                          <a:effectLst/>
                          <a:latin typeface="Times New Roman" panose="02020603050405020304" pitchFamily="18" charset="0"/>
                          <a:ea typeface="標楷體" panose="03000509000000000000" pitchFamily="65" charset="-120"/>
                          <a:cs typeface="Times New Roman" panose="02020603050405020304" pitchFamily="18" charset="0"/>
                        </a:rPr>
                        <a:t>5</a:t>
                      </a:r>
                      <a:r>
                        <a:rPr lang="zh-TW" sz="1700" kern="100">
                          <a:effectLst/>
                          <a:latin typeface="Times New Roman" panose="02020603050405020304" pitchFamily="18" charset="0"/>
                          <a:ea typeface="標楷體" panose="03000509000000000000" pitchFamily="65" charset="-120"/>
                          <a:cs typeface="Times New Roman" panose="02020603050405020304" pitchFamily="18" charset="0"/>
                        </a:rPr>
                        <a:t>月</a:t>
                      </a:r>
                      <a:r>
                        <a:rPr lang="en-US" sz="1700" kern="100">
                          <a:effectLst/>
                          <a:latin typeface="Times New Roman" panose="02020603050405020304" pitchFamily="18" charset="0"/>
                          <a:ea typeface="標楷體" panose="03000509000000000000" pitchFamily="65" charset="-120"/>
                          <a:cs typeface="Times New Roman" panose="02020603050405020304" pitchFamily="18" charset="0"/>
                        </a:rPr>
                        <a:t>19</a:t>
                      </a:r>
                      <a:r>
                        <a:rPr lang="zh-TW" sz="1700" kern="100">
                          <a:effectLst/>
                          <a:latin typeface="Times New Roman" panose="02020603050405020304" pitchFamily="18" charset="0"/>
                          <a:ea typeface="標楷體" panose="03000509000000000000" pitchFamily="65" charset="-120"/>
                          <a:cs typeface="Times New Roman" panose="02020603050405020304" pitchFamily="18" charset="0"/>
                        </a:rPr>
                        <a:t>日前</a:t>
                      </a:r>
                      <a:endParaRPr lang="zh-TW" sz="17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8824" marR="5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zh-TW" sz="1700" kern="100" dirty="0">
                          <a:effectLst/>
                          <a:latin typeface="Calibri" panose="020F0502020204030204" pitchFamily="34" charset="0"/>
                          <a:ea typeface="標楷體" panose="03000509000000000000" pitchFamily="65" charset="-120"/>
                          <a:cs typeface="Times New Roman" panose="02020603050405020304" pitchFamily="18" charset="0"/>
                        </a:rPr>
                        <a:t>本校教師評審委員會就學院</a:t>
                      </a:r>
                      <a:r>
                        <a:rPr lang="en-US" sz="1700"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sz="1700" kern="100" dirty="0">
                          <a:effectLst/>
                          <a:latin typeface="Calibri" panose="020F0502020204030204" pitchFamily="34" charset="0"/>
                          <a:ea typeface="標楷體" panose="03000509000000000000" pitchFamily="65" charset="-120"/>
                          <a:cs typeface="Times New Roman" panose="02020603050405020304" pitchFamily="18" charset="0"/>
                        </a:rPr>
                        <a:t>含體育室及語言中心</a:t>
                      </a:r>
                      <a:r>
                        <a:rPr lang="en-US" sz="1700"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sz="1700" kern="100" dirty="0">
                          <a:effectLst/>
                          <a:latin typeface="Calibri" panose="020F0502020204030204" pitchFamily="34" charset="0"/>
                          <a:ea typeface="標楷體" panose="03000509000000000000" pitchFamily="65" charset="-120"/>
                          <a:cs typeface="Times New Roman" panose="02020603050405020304" pitchFamily="18" charset="0"/>
                        </a:rPr>
                        <a:t>複評結果或行政單位</a:t>
                      </a:r>
                      <a:r>
                        <a:rPr lang="en-US" sz="1700"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sz="1700" kern="100" dirty="0">
                          <a:effectLst/>
                          <a:latin typeface="Calibri" panose="020F0502020204030204" pitchFamily="34" charset="0"/>
                          <a:ea typeface="標楷體" panose="03000509000000000000" pitchFamily="65" charset="-120"/>
                          <a:cs typeface="Times New Roman" panose="02020603050405020304" pitchFamily="18" charset="0"/>
                        </a:rPr>
                        <a:t>教學資源中心</a:t>
                      </a:r>
                      <a:r>
                        <a:rPr lang="en-US" sz="1700"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sz="1700" kern="100" dirty="0">
                          <a:effectLst/>
                          <a:latin typeface="Calibri" panose="020F0502020204030204" pitchFamily="34" charset="0"/>
                          <a:ea typeface="標楷體" panose="03000509000000000000" pitchFamily="65" charset="-120"/>
                          <a:cs typeface="Times New Roman" panose="02020603050405020304" pitchFamily="18" charset="0"/>
                        </a:rPr>
                        <a:t>初評結果進行審核及備查</a:t>
                      </a:r>
                      <a:r>
                        <a:rPr lang="zh-TW" sz="17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7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8824" marR="58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6318495"/>
                  </a:ext>
                </a:extLst>
              </a:tr>
            </a:tbl>
          </a:graphicData>
        </a:graphic>
      </p:graphicFrame>
      <p:sp>
        <p:nvSpPr>
          <p:cNvPr id="8" name="標題 1">
            <a:extLst>
              <a:ext uri="{FF2B5EF4-FFF2-40B4-BE49-F238E27FC236}">
                <a16:creationId xmlns:a16="http://schemas.microsoft.com/office/drawing/2014/main" id="{C736F4EB-4040-402F-88AC-07DE9C8658E7}"/>
              </a:ext>
            </a:extLst>
          </p:cNvPr>
          <p:cNvSpPr txBox="1">
            <a:spLocks/>
          </p:cNvSpPr>
          <p:nvPr/>
        </p:nvSpPr>
        <p:spPr>
          <a:xfrm>
            <a:off x="611559" y="136470"/>
            <a:ext cx="8047806" cy="8557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微軟正黑體" panose="020B0604030504040204" pitchFamily="34" charset="-120"/>
                <a:ea typeface="微軟正黑體" panose="020B0604030504040204" pitchFamily="34" charset="-120"/>
                <a:cs typeface="+mj-cs"/>
              </a:defRPr>
            </a:lvl1pPr>
          </a:lstStyle>
          <a:p>
            <a:r>
              <a:rPr lang="en-US" altLang="zh-TW" sz="3200" b="1" dirty="0"/>
              <a:t>(</a:t>
            </a:r>
            <a:r>
              <a:rPr lang="zh-TW" altLang="en-US" sz="3200" b="1" dirty="0"/>
              <a:t>四</a:t>
            </a:r>
            <a:r>
              <a:rPr lang="en-US" altLang="zh-TW" sz="3200" b="1" dirty="0"/>
              <a:t>)</a:t>
            </a:r>
            <a:r>
              <a:rPr lang="zh-TW" altLang="en-US" sz="3200" b="1" dirty="0"/>
              <a:t> 「編制外專任教學人員</a:t>
            </a:r>
            <a:r>
              <a:rPr lang="en-US" altLang="zh-TW" sz="3200" b="1" dirty="0"/>
              <a:t>(</a:t>
            </a:r>
            <a:r>
              <a:rPr lang="zh-TW" altLang="en-US" sz="3200" b="1" dirty="0"/>
              <a:t>專案教師</a:t>
            </a:r>
            <a:r>
              <a:rPr lang="en-US" altLang="zh-TW" sz="3200" b="1" dirty="0"/>
              <a:t>)</a:t>
            </a:r>
            <a:r>
              <a:rPr lang="zh-TW" altLang="en-US" sz="3200" b="1" dirty="0"/>
              <a:t>」評鑑作業參考時程表</a:t>
            </a:r>
          </a:p>
        </p:txBody>
      </p:sp>
    </p:spTree>
    <p:extLst>
      <p:ext uri="{BB962C8B-B14F-4D97-AF65-F5344CB8AC3E}">
        <p14:creationId xmlns:p14="http://schemas.microsoft.com/office/powerpoint/2010/main" val="1266204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13</a:t>
            </a:fld>
            <a:endParaRPr lang="zh-TW" altLang="en-US">
              <a:solidFill>
                <a:prstClr val="black">
                  <a:tint val="75000"/>
                </a:prstClr>
              </a:solidFill>
            </a:endParaRPr>
          </a:p>
        </p:txBody>
      </p:sp>
      <p:graphicFrame>
        <p:nvGraphicFramePr>
          <p:cNvPr id="5" name="表格 4"/>
          <p:cNvGraphicFramePr>
            <a:graphicFrameLocks noGrp="1"/>
          </p:cNvGraphicFramePr>
          <p:nvPr>
            <p:extLst>
              <p:ext uri="{D42A27DB-BD31-4B8C-83A1-F6EECF244321}">
                <p14:modId xmlns:p14="http://schemas.microsoft.com/office/powerpoint/2010/main" val="3963850107"/>
              </p:ext>
            </p:extLst>
          </p:nvPr>
        </p:nvGraphicFramePr>
        <p:xfrm>
          <a:off x="658702" y="1124744"/>
          <a:ext cx="7776864" cy="5211688"/>
        </p:xfrm>
        <a:graphic>
          <a:graphicData uri="http://schemas.openxmlformats.org/drawingml/2006/table">
            <a:tbl>
              <a:tblPr firstRow="1" firstCol="1" lastRow="1" lastCol="1" bandRow="1" bandCol="1"/>
              <a:tblGrid>
                <a:gridCol w="7776864">
                  <a:extLst>
                    <a:ext uri="{9D8B030D-6E8A-4147-A177-3AD203B41FA5}">
                      <a16:colId xmlns:a16="http://schemas.microsoft.com/office/drawing/2014/main" val="20000"/>
                    </a:ext>
                  </a:extLst>
                </a:gridCol>
              </a:tblGrid>
              <a:tr h="792088">
                <a:tc>
                  <a:txBody>
                    <a:bodyPr/>
                    <a:lstStyle/>
                    <a:p>
                      <a:pPr algn="ctr">
                        <a:lnSpc>
                          <a:spcPct val="100000"/>
                        </a:lnSpc>
                        <a:spcAft>
                          <a:spcPts val="0"/>
                        </a:spcAft>
                      </a:pPr>
                      <a:r>
                        <a:rPr lang="en-US" altLang="zh-TW" sz="2400" b="1" kern="100" dirty="0">
                          <a:effectLst/>
                          <a:latin typeface="Times New Roman"/>
                          <a:ea typeface="標楷體"/>
                          <a:cs typeface="Times New Roman"/>
                        </a:rPr>
                        <a:t>112</a:t>
                      </a:r>
                      <a:r>
                        <a:rPr lang="zh-TW" altLang="en-US" sz="2400" b="1" kern="100" dirty="0">
                          <a:effectLst/>
                          <a:latin typeface="Times New Roman"/>
                          <a:ea typeface="標楷體"/>
                          <a:cs typeface="Times New Roman"/>
                        </a:rPr>
                        <a:t>學年度專案教師</a:t>
                      </a:r>
                      <a:r>
                        <a:rPr lang="en-US" sz="2400" b="1" kern="100" dirty="0">
                          <a:effectLst/>
                          <a:latin typeface="Times New Roman"/>
                          <a:ea typeface="標楷體"/>
                          <a:cs typeface="Times New Roman"/>
                        </a:rPr>
                        <a:t>--</a:t>
                      </a:r>
                      <a:r>
                        <a:rPr lang="zh-TW" sz="2400" b="1" kern="100" dirty="0">
                          <a:effectLst/>
                          <a:latin typeface="Times New Roman"/>
                          <a:ea typeface="標楷體"/>
                          <a:cs typeface="Times New Roman"/>
                        </a:rPr>
                        <a:t>主聘單位</a:t>
                      </a:r>
                      <a:endParaRPr lang="zh-TW" sz="2400" kern="100" dirty="0">
                        <a:effectLst/>
                        <a:latin typeface="Calibri"/>
                        <a:ea typeface="新細明體"/>
                        <a:cs typeface="Times New Roman"/>
                      </a:endParaRPr>
                    </a:p>
                    <a:p>
                      <a:pPr algn="ctr">
                        <a:lnSpc>
                          <a:spcPct val="100000"/>
                        </a:lnSpc>
                        <a:spcAft>
                          <a:spcPts val="0"/>
                        </a:spcAft>
                      </a:pPr>
                      <a:r>
                        <a:rPr lang="en-US" sz="2400" kern="100" dirty="0">
                          <a:effectLst/>
                          <a:latin typeface="Times New Roman"/>
                          <a:ea typeface="標楷體"/>
                          <a:cs typeface="Times New Roman"/>
                        </a:rPr>
                        <a:t>(</a:t>
                      </a:r>
                      <a:r>
                        <a:rPr lang="zh-TW" sz="2400" kern="100" dirty="0">
                          <a:effectLst/>
                          <a:latin typeface="Calibri"/>
                          <a:ea typeface="標楷體"/>
                          <a:cs typeface="Times New Roman"/>
                        </a:rPr>
                        <a:t>中心、室、</a:t>
                      </a:r>
                      <a:r>
                        <a:rPr lang="zh-TW" sz="2400" kern="100" dirty="0">
                          <a:effectLst/>
                          <a:latin typeface="Times New Roman"/>
                          <a:ea typeface="標楷體"/>
                          <a:cs typeface="Times New Roman"/>
                        </a:rPr>
                        <a:t>系</a:t>
                      </a:r>
                      <a:r>
                        <a:rPr lang="zh-TW" sz="2400" kern="100" dirty="0">
                          <a:effectLst/>
                          <a:latin typeface="Calibri"/>
                          <a:ea typeface="標楷體"/>
                          <a:cs typeface="Times New Roman"/>
                        </a:rPr>
                        <a:t>、</a:t>
                      </a:r>
                      <a:r>
                        <a:rPr lang="zh-TW" sz="2400" kern="100" dirty="0">
                          <a:effectLst/>
                          <a:latin typeface="Times New Roman"/>
                          <a:ea typeface="標楷體"/>
                          <a:cs typeface="Times New Roman"/>
                        </a:rPr>
                        <a:t>所</a:t>
                      </a:r>
                      <a:r>
                        <a:rPr lang="zh-TW" altLang="en-US" sz="2400" kern="100" dirty="0">
                          <a:effectLst/>
                          <a:latin typeface="PMingLiU" panose="02020500000000000000" pitchFamily="18" charset="-120"/>
                          <a:ea typeface="PMingLiU" panose="02020500000000000000" pitchFamily="18" charset="-120"/>
                          <a:cs typeface="Times New Roman"/>
                        </a:rPr>
                        <a:t>、</a:t>
                      </a:r>
                      <a:r>
                        <a:rPr lang="zh-TW" altLang="en-US" sz="2400" kern="100" dirty="0">
                          <a:effectLst/>
                          <a:latin typeface="標楷體" panose="03000509000000000000" pitchFamily="65" charset="-120"/>
                          <a:ea typeface="標楷體" panose="03000509000000000000" pitchFamily="65" charset="-120"/>
                          <a:cs typeface="Times New Roman"/>
                        </a:rPr>
                        <a:t>學位學程</a:t>
                      </a:r>
                      <a:r>
                        <a:rPr lang="zh-TW" sz="2400" kern="100" dirty="0">
                          <a:effectLst/>
                          <a:latin typeface="Times New Roman"/>
                          <a:ea typeface="標楷體"/>
                          <a:cs typeface="Times New Roman"/>
                        </a:rPr>
                        <a:t>）</a:t>
                      </a:r>
                      <a:endParaRPr lang="zh-TW" sz="2400" kern="100" dirty="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316554">
                <a:tc>
                  <a:txBody>
                    <a:bodyPr/>
                    <a:lstStyle/>
                    <a:p>
                      <a:pPr marL="925195" indent="-923925" algn="just">
                        <a:spcAft>
                          <a:spcPts val="0"/>
                        </a:spcAft>
                      </a:pPr>
                      <a:r>
                        <a:rPr lang="zh-TW" alt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行政單位</a:t>
                      </a:r>
                      <a:r>
                        <a:rPr lang="zh-TW" altLang="zh-TW" sz="2000"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altLang="zh-TW" sz="2000" u="sng" kern="100" dirty="0">
                          <a:effectLst/>
                          <a:latin typeface="Calibri" panose="020F0502020204030204" pitchFamily="34" charset="0"/>
                          <a:ea typeface="標楷體" panose="03000509000000000000" pitchFamily="65" charset="-120"/>
                          <a:cs typeface="Times New Roman" panose="02020603050405020304" pitchFamily="18" charset="0"/>
                        </a:rPr>
                        <a:t>教學資源中心</a:t>
                      </a:r>
                      <a:r>
                        <a:rPr lang="zh-TW" altLang="zh-TW" sz="2000"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altLang="zh-TW" sz="2000" u="sng" kern="100" dirty="0">
                          <a:effectLst/>
                          <a:latin typeface="Times New Roman" panose="02020603050405020304" pitchFamily="18" charset="0"/>
                          <a:ea typeface="標楷體" panose="03000509000000000000" pitchFamily="65" charset="-120"/>
                          <a:cs typeface="Times New Roman" panose="02020603050405020304" pitchFamily="18" charset="0"/>
                        </a:rPr>
                        <a:t>語言中心</a:t>
                      </a:r>
                      <a:r>
                        <a:rPr lang="zh-TW" alt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u="sng" kern="100" dirty="0">
                          <a:effectLst/>
                          <a:latin typeface="Times New Roman" panose="02020603050405020304" pitchFamily="18" charset="0"/>
                          <a:ea typeface="標楷體" panose="03000509000000000000" pitchFamily="65" charset="-120"/>
                          <a:cs typeface="Times New Roman" panose="02020603050405020304" pitchFamily="18" charset="0"/>
                        </a:rPr>
                        <a:t>體育室</a:t>
                      </a:r>
                      <a:endParaRPr lang="en-US" altLang="zh-TW" sz="2000" u="sng"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925195" indent="-923925" algn="just">
                        <a:spcAft>
                          <a:spcPts val="0"/>
                        </a:spcAft>
                      </a:pPr>
                      <a:endParaRPr lang="zh-TW" altLang="zh-TW" sz="1800" kern="100" dirty="0">
                        <a:effectLst/>
                        <a:latin typeface="Calibri" panose="020F0502020204030204" pitchFamily="34" charset="0"/>
                        <a:ea typeface="+mn-ea"/>
                        <a:cs typeface="Times New Roman" panose="02020603050405020304" pitchFamily="18" charset="0"/>
                      </a:endParaRPr>
                    </a:p>
                    <a:p>
                      <a:pPr marL="699135" indent="-697865" algn="just">
                        <a:spcAft>
                          <a:spcPts val="0"/>
                        </a:spcAft>
                      </a:pPr>
                      <a:r>
                        <a:rPr lang="zh-TW" alt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農</a:t>
                      </a:r>
                      <a:r>
                        <a:rPr lang="zh-TW" altLang="zh-TW" sz="2000" b="1"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zh-TW" alt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學</a:t>
                      </a:r>
                      <a:r>
                        <a:rPr lang="zh-TW" altLang="zh-TW" sz="2000" b="1"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zh-TW" alt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院</a:t>
                      </a:r>
                      <a:r>
                        <a:rPr lang="zh-TW" altLang="zh-TW" sz="2000" kern="100" dirty="0">
                          <a:effectLst/>
                          <a:latin typeface="Calibri" panose="020F0502020204030204" pitchFamily="34" charset="0"/>
                          <a:ea typeface="標楷體" panose="03000509000000000000" pitchFamily="65" charset="-120"/>
                          <a:cs typeface="Times New Roman" panose="02020603050405020304" pitchFamily="18" charset="0"/>
                        </a:rPr>
                        <a:t>：動物科學與畜產系、木材科學與設計系</a:t>
                      </a:r>
                      <a:r>
                        <a:rPr lang="en-US" altLang="zh-TW" sz="2000" kern="100" dirty="0">
                          <a:effectLst/>
                          <a:latin typeface="Calibri" panose="020F0502020204030204" pitchFamily="34" charset="0"/>
                          <a:ea typeface="標楷體" panose="03000509000000000000" pitchFamily="65" charset="-120"/>
                          <a:cs typeface="Times New Roman" panose="02020603050405020304" pitchFamily="18" charset="0"/>
                        </a:rPr>
                        <a:t> </a:t>
                      </a:r>
                    </a:p>
                    <a:p>
                      <a:pPr marL="699135" indent="-697865" algn="just">
                        <a:spcAft>
                          <a:spcPts val="0"/>
                        </a:spcAft>
                      </a:pPr>
                      <a:r>
                        <a:rPr lang="en-US" altLang="zh-TW" sz="2000" kern="100" dirty="0">
                          <a:effectLst/>
                          <a:latin typeface="Calibri" panose="020F0502020204030204" pitchFamily="34" charset="0"/>
                          <a:ea typeface="標楷體" panose="03000509000000000000" pitchFamily="65" charset="-120"/>
                          <a:cs typeface="Times New Roman" panose="02020603050405020304" pitchFamily="18" charset="0"/>
                        </a:rPr>
                        <a:t>          </a:t>
                      </a:r>
                      <a:endParaRPr lang="zh-TW" altLang="zh-TW" sz="1800" kern="100" dirty="0">
                        <a:effectLst/>
                        <a:latin typeface="Calibri" panose="020F0502020204030204" pitchFamily="34" charset="0"/>
                        <a:ea typeface="+mn-ea"/>
                        <a:cs typeface="Times New Roman" panose="02020603050405020304" pitchFamily="18" charset="0"/>
                      </a:endParaRPr>
                    </a:p>
                    <a:p>
                      <a:pPr marL="925195" indent="-923925" algn="just">
                        <a:spcAft>
                          <a:spcPts val="0"/>
                        </a:spcAft>
                      </a:pPr>
                      <a:r>
                        <a:rPr lang="zh-TW" alt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工</a:t>
                      </a:r>
                      <a:r>
                        <a:rPr lang="zh-TW" altLang="zh-TW" sz="2000" b="1"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zh-TW" alt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學</a:t>
                      </a:r>
                      <a:r>
                        <a:rPr lang="zh-TW" altLang="zh-TW" sz="2000" b="1"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zh-TW" alt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院</a:t>
                      </a:r>
                      <a:r>
                        <a:rPr lang="zh-TW" altLang="zh-TW" sz="2000"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alt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機械工程系、生物機電工程系</a:t>
                      </a:r>
                      <a:endParaRPr lang="en-US" alt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925195" indent="-923925" algn="just">
                        <a:spcAft>
                          <a:spcPts val="0"/>
                        </a:spcAft>
                      </a:pPr>
                      <a:endParaRPr lang="zh-TW" altLang="zh-TW" sz="1800" kern="100" dirty="0">
                        <a:effectLst/>
                        <a:latin typeface="Calibri" panose="020F0502020204030204" pitchFamily="34" charset="0"/>
                        <a:ea typeface="+mn-ea"/>
                        <a:cs typeface="Times New Roman" panose="02020603050405020304" pitchFamily="18" charset="0"/>
                      </a:endParaRPr>
                    </a:p>
                    <a:p>
                      <a:pPr marL="925195" indent="-923925" algn="just">
                        <a:spcAft>
                          <a:spcPts val="0"/>
                        </a:spcAft>
                      </a:pPr>
                      <a:r>
                        <a:rPr lang="zh-TW" alt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管理學院</a:t>
                      </a:r>
                      <a:r>
                        <a:rPr lang="zh-TW" altLang="zh-TW" sz="2000"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alt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企業管理系</a:t>
                      </a:r>
                      <a:endParaRPr lang="en-US" alt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925195" indent="-923925" algn="just">
                        <a:spcAft>
                          <a:spcPts val="0"/>
                        </a:spcAft>
                      </a:pPr>
                      <a:endParaRPr lang="zh-TW" altLang="zh-TW" sz="1800" kern="100" dirty="0">
                        <a:effectLst/>
                        <a:latin typeface="Calibri" panose="020F0502020204030204" pitchFamily="34" charset="0"/>
                        <a:ea typeface="+mn-ea"/>
                        <a:cs typeface="Times New Roman" panose="02020603050405020304" pitchFamily="18" charset="0"/>
                      </a:endParaRPr>
                    </a:p>
                    <a:p>
                      <a:pPr marL="925195" indent="-923925" algn="just">
                        <a:spcAft>
                          <a:spcPts val="0"/>
                        </a:spcAft>
                      </a:pPr>
                      <a:r>
                        <a:rPr lang="zh-TW" altLang="zh-TW" sz="2000" b="1" kern="100" dirty="0">
                          <a:effectLst/>
                          <a:latin typeface="Calibri" panose="020F0502020204030204" pitchFamily="34" charset="0"/>
                          <a:ea typeface="標楷體" panose="03000509000000000000" pitchFamily="65" charset="-120"/>
                          <a:cs typeface="Times New Roman" panose="02020603050405020304" pitchFamily="18" charset="0"/>
                        </a:rPr>
                        <a:t>人文暨社會科學系</a:t>
                      </a:r>
                      <a:r>
                        <a:rPr lang="zh-TW" altLang="zh-TW" sz="2000" kern="100" dirty="0">
                          <a:effectLst/>
                          <a:latin typeface="Calibri" panose="020F0502020204030204" pitchFamily="34" charset="0"/>
                          <a:ea typeface="標楷體" panose="03000509000000000000" pitchFamily="65" charset="-120"/>
                          <a:cs typeface="Times New Roman" panose="02020603050405020304" pitchFamily="18" charset="0"/>
                        </a:rPr>
                        <a:t>：社會工作系、幼兒保育系</a:t>
                      </a:r>
                      <a:r>
                        <a:rPr lang="zh-TW" altLang="zh-TW" sz="2000" kern="100" dirty="0">
                          <a:effectLst/>
                          <a:latin typeface="Calibri" panose="020F0502020204030204" pitchFamily="34" charset="0"/>
                          <a:ea typeface="+mn-ea"/>
                          <a:cs typeface="Times New Roman" panose="02020603050405020304" pitchFamily="18" charset="0"/>
                        </a:rPr>
                        <a:t>、</a:t>
                      </a:r>
                      <a:r>
                        <a:rPr lang="zh-TW" altLang="zh-TW" sz="2000" kern="100" dirty="0">
                          <a:effectLst/>
                          <a:latin typeface="Calibri" panose="020F0502020204030204" pitchFamily="34" charset="0"/>
                          <a:ea typeface="標楷體" panose="03000509000000000000" pitchFamily="65" charset="-120"/>
                          <a:cs typeface="Times New Roman" panose="02020603050405020304" pitchFamily="18" charset="0"/>
                        </a:rPr>
                        <a:t>休閒運動健康系</a:t>
                      </a:r>
                      <a:endParaRPr lang="en-US" altLang="zh-TW" sz="2000" kern="100" dirty="0">
                        <a:effectLst/>
                        <a:latin typeface="Calibri" panose="020F0502020204030204" pitchFamily="34" charset="0"/>
                        <a:ea typeface="標楷體" panose="03000509000000000000" pitchFamily="65" charset="-120"/>
                        <a:cs typeface="Times New Roman" panose="02020603050405020304" pitchFamily="18" charset="0"/>
                      </a:endParaRPr>
                    </a:p>
                    <a:p>
                      <a:pPr marL="925195" indent="-923925" algn="just">
                        <a:spcAft>
                          <a:spcPts val="0"/>
                        </a:spcAft>
                      </a:pPr>
                      <a:endParaRPr lang="en-US" altLang="zh-TW" sz="2000" kern="100" dirty="0">
                        <a:effectLst/>
                        <a:latin typeface="Calibri" panose="020F0502020204030204" pitchFamily="34" charset="0"/>
                        <a:ea typeface="標楷體" panose="03000509000000000000" pitchFamily="65" charset="-120"/>
                        <a:cs typeface="Times New Roman" panose="02020603050405020304" pitchFamily="18" charset="0"/>
                      </a:endParaRPr>
                    </a:p>
                    <a:p>
                      <a:pPr marL="925195" indent="-923925" algn="just">
                        <a:spcAft>
                          <a:spcPts val="0"/>
                        </a:spcAft>
                      </a:pPr>
                      <a:r>
                        <a:rPr lang="zh-TW" altLang="en-US" sz="2000" b="1" kern="100" dirty="0">
                          <a:effectLst/>
                          <a:latin typeface="Calibri" panose="020F0502020204030204" pitchFamily="34" charset="0"/>
                          <a:ea typeface="標楷體" panose="03000509000000000000" pitchFamily="65" charset="-120"/>
                          <a:cs typeface="Times New Roman" panose="02020603050405020304" pitchFamily="18" charset="0"/>
                        </a:rPr>
                        <a:t>國際學院</a:t>
                      </a:r>
                      <a:r>
                        <a:rPr lang="zh-TW" altLang="en-US" sz="2000" b="1" kern="100" dirty="0">
                          <a:effectLst/>
                          <a:latin typeface="新細明體" panose="02020500000000000000" pitchFamily="18" charset="-120"/>
                          <a:ea typeface="新細明體" panose="02020500000000000000" pitchFamily="18" charset="-120"/>
                          <a:cs typeface="Times New Roman" panose="02020603050405020304" pitchFamily="18" charset="0"/>
                        </a:rPr>
                        <a:t>：</a:t>
                      </a:r>
                      <a:r>
                        <a:rPr lang="zh-TW" altLang="en-US" sz="2000" kern="100" dirty="0">
                          <a:effectLst/>
                          <a:latin typeface="標楷體" panose="03000509000000000000" pitchFamily="65" charset="-120"/>
                          <a:ea typeface="標楷體" panose="03000509000000000000" pitchFamily="65" charset="-120"/>
                          <a:cs typeface="Times New Roman" panose="02020603050405020304" pitchFamily="18" charset="0"/>
                        </a:rPr>
                        <a:t>熱帶農業暨國際合作系</a:t>
                      </a:r>
                      <a:endParaRPr lang="en-US" alt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925195" indent="-923925" algn="just">
                        <a:spcAft>
                          <a:spcPts val="0"/>
                        </a:spcAft>
                      </a:pPr>
                      <a:endParaRPr lang="zh-TW" altLang="zh-TW" sz="1800" kern="100" dirty="0">
                        <a:effectLst/>
                        <a:latin typeface="Calibri" panose="020F0502020204030204" pitchFamily="34" charset="0"/>
                        <a:ea typeface="+mn-ea"/>
                        <a:cs typeface="Times New Roman" panose="02020603050405020304" pitchFamily="18" charset="0"/>
                      </a:endParaRPr>
                    </a:p>
                    <a:p>
                      <a:pPr marL="925195" indent="-923925" algn="just">
                        <a:spcAft>
                          <a:spcPts val="0"/>
                        </a:spcAft>
                      </a:pPr>
                      <a:r>
                        <a:rPr lang="zh-TW" alt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獸醫學院</a:t>
                      </a:r>
                      <a:r>
                        <a:rPr lang="zh-TW" altLang="zh-TW" sz="2000"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alt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獸醫學系</a:t>
                      </a:r>
                      <a:endParaRPr lang="en-US" alt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925195" indent="-923925" algn="just">
                        <a:spcAft>
                          <a:spcPts val="0"/>
                        </a:spcAft>
                      </a:pPr>
                      <a:endParaRPr lang="zh-TW" altLang="zh-TW" sz="1800" kern="100" dirty="0">
                        <a:effectLst/>
                        <a:latin typeface="Calibri" panose="020F0502020204030204" pitchFamily="34" charset="0"/>
                        <a:ea typeface="+mn-ea"/>
                        <a:cs typeface="Times New Roman" panose="02020603050405020304" pitchFamily="18" charset="0"/>
                      </a:endParaRPr>
                    </a:p>
                    <a:p>
                      <a:r>
                        <a:rPr lang="zh-TW" altLang="zh-TW" sz="2000" b="1" dirty="0">
                          <a:effectLst/>
                          <a:latin typeface="Times New Roman" panose="02020603050405020304" pitchFamily="18" charset="0"/>
                          <a:ea typeface="標楷體" panose="03000509000000000000" pitchFamily="65" charset="-120"/>
                          <a:cs typeface="Times New Roman" panose="02020603050405020304" pitchFamily="18" charset="0"/>
                        </a:rPr>
                        <a:t>達人學院</a:t>
                      </a:r>
                      <a:r>
                        <a:rPr lang="zh-TW" altLang="zh-TW" sz="2000" b="1" dirty="0">
                          <a:effectLst/>
                          <a:ea typeface="標楷體" panose="03000509000000000000" pitchFamily="65" charset="-120"/>
                          <a:cs typeface="Times New Roman" panose="02020603050405020304" pitchFamily="18" charset="0"/>
                        </a:rPr>
                        <a:t>：</a:t>
                      </a:r>
                      <a:r>
                        <a:rPr lang="zh-TW" altLang="zh-TW" sz="2000" dirty="0">
                          <a:effectLst/>
                          <a:ea typeface="標楷體" panose="03000509000000000000" pitchFamily="65" charset="-120"/>
                          <a:cs typeface="Times New Roman" panose="02020603050405020304" pitchFamily="18" charset="0"/>
                        </a:rPr>
                        <a:t>智慧機電學士學位學程</a:t>
                      </a:r>
                      <a:endParaRPr lang="zh-TW" sz="2000" kern="100" dirty="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84350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188640"/>
            <a:ext cx="7886700" cy="855745"/>
          </a:xfrm>
        </p:spPr>
        <p:txBody>
          <a:bodyPr/>
          <a:lstStyle/>
          <a:p>
            <a:pPr algn="ctr"/>
            <a:r>
              <a:rPr lang="zh-TW" altLang="en-US" sz="3600" b="1" u="sng" dirty="0">
                <a:solidFill>
                  <a:prstClr val="black"/>
                </a:solidFill>
              </a:rPr>
              <a:t>評鑑作業流程圖</a:t>
            </a:r>
            <a:r>
              <a:rPr lang="en-US" altLang="zh-TW" sz="3600" b="1" u="sng" dirty="0">
                <a:solidFill>
                  <a:prstClr val="black"/>
                </a:solidFill>
              </a:rPr>
              <a:t>(</a:t>
            </a:r>
            <a:r>
              <a:rPr lang="zh-TW" altLang="en-US" sz="3600" b="1" u="sng" dirty="0">
                <a:solidFill>
                  <a:prstClr val="black"/>
                </a:solidFill>
              </a:rPr>
              <a:t>專案教師</a:t>
            </a:r>
            <a:r>
              <a:rPr lang="en-US" altLang="zh-TW" sz="3600" b="1" u="sng" dirty="0">
                <a:solidFill>
                  <a:prstClr val="black"/>
                </a:solidFill>
              </a:rPr>
              <a:t>)</a:t>
            </a:r>
            <a:endParaRPr lang="zh-TW" altLang="en-US" u="sng" dirty="0"/>
          </a:p>
        </p:txBody>
      </p:sp>
      <p:sp>
        <p:nvSpPr>
          <p:cNvPr id="4" name="投影片編號版面配置區 3"/>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14</a:t>
            </a:fld>
            <a:endParaRPr lang="zh-TW" altLang="en-US">
              <a:solidFill>
                <a:prstClr val="black">
                  <a:tint val="75000"/>
                </a:prstClr>
              </a:solidFill>
            </a:endParaRPr>
          </a:p>
        </p:txBody>
      </p:sp>
      <p:sp>
        <p:nvSpPr>
          <p:cNvPr id="26" name="灯片编号占位符 3">
            <a:extLst>
              <a:ext uri="{FF2B5EF4-FFF2-40B4-BE49-F238E27FC236}">
                <a16:creationId xmlns:a16="http://schemas.microsoft.com/office/drawing/2014/main" id="{4ACF0409-AE47-4EC8-83E7-E3C696C97BFC}"/>
              </a:ext>
            </a:extLst>
          </p:cNvPr>
          <p:cNvSpPr txBox="1">
            <a:spLocks/>
          </p:cNvSpPr>
          <p:nvPr/>
        </p:nvSpPr>
        <p:spPr>
          <a:xfrm>
            <a:off x="6457949" y="6240466"/>
            <a:ext cx="2182416" cy="206381"/>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prstClr val="black">
                  <a:tint val="75000"/>
                </a:prstClr>
              </a:solidFill>
            </a:endParaRPr>
          </a:p>
        </p:txBody>
      </p:sp>
      <p:grpSp>
        <p:nvGrpSpPr>
          <p:cNvPr id="27" name="群組 26"/>
          <p:cNvGrpSpPr/>
          <p:nvPr/>
        </p:nvGrpSpPr>
        <p:grpSpPr>
          <a:xfrm>
            <a:off x="251520" y="1164886"/>
            <a:ext cx="8628790" cy="5288450"/>
            <a:chOff x="251520" y="1164886"/>
            <a:chExt cx="8628790" cy="5288450"/>
          </a:xfrm>
        </p:grpSpPr>
        <p:grpSp>
          <p:nvGrpSpPr>
            <p:cNvPr id="28" name="群組 27"/>
            <p:cNvGrpSpPr/>
            <p:nvPr/>
          </p:nvGrpSpPr>
          <p:grpSpPr>
            <a:xfrm>
              <a:off x="251520" y="1870350"/>
              <a:ext cx="6624736" cy="4582986"/>
              <a:chOff x="251520" y="1870350"/>
              <a:chExt cx="6624736" cy="4582986"/>
            </a:xfrm>
          </p:grpSpPr>
          <p:grpSp>
            <p:nvGrpSpPr>
              <p:cNvPr id="33" name="íṣļíḍê">
                <a:extLst>
                  <a:ext uri="{FF2B5EF4-FFF2-40B4-BE49-F238E27FC236}">
                    <a16:creationId xmlns:a16="http://schemas.microsoft.com/office/drawing/2014/main" id="{7B58E0A2-4411-493C-B45F-3173C85DCAF5}"/>
                  </a:ext>
                </a:extLst>
              </p:cNvPr>
              <p:cNvGrpSpPr/>
              <p:nvPr/>
            </p:nvGrpSpPr>
            <p:grpSpPr>
              <a:xfrm>
                <a:off x="251520" y="2964319"/>
                <a:ext cx="1906155" cy="3489017"/>
                <a:chOff x="545992" y="3302498"/>
                <a:chExt cx="2018329" cy="2885692"/>
              </a:xfrm>
            </p:grpSpPr>
            <p:sp>
              <p:nvSpPr>
                <p:cNvPr id="41" name="íŝḻïďê">
                  <a:extLst>
                    <a:ext uri="{FF2B5EF4-FFF2-40B4-BE49-F238E27FC236}">
                      <a16:creationId xmlns:a16="http://schemas.microsoft.com/office/drawing/2014/main" id="{C751F412-7C77-40A6-9D1C-09BEF7C26672}"/>
                    </a:ext>
                  </a:extLst>
                </p:cNvPr>
                <p:cNvSpPr/>
                <p:nvPr/>
              </p:nvSpPr>
              <p:spPr bwMode="auto">
                <a:xfrm>
                  <a:off x="545992" y="3448203"/>
                  <a:ext cx="2018329" cy="2739987"/>
                </a:xfrm>
                <a:prstGeom prst="rect">
                  <a:avLst/>
                </a:prstGeom>
                <a:noFill/>
                <a:ln w="3175">
                  <a:solidFill>
                    <a:schemeClr val="bg1">
                      <a:lumMod val="65000"/>
                    </a:schemeClr>
                  </a:solidFill>
                </a:ln>
                <a:extLst/>
              </p:spPr>
              <p:style>
                <a:lnRef idx="2">
                  <a:schemeClr val="dk1"/>
                </a:lnRef>
                <a:fillRef idx="1">
                  <a:schemeClr val="lt1"/>
                </a:fillRef>
                <a:effectRef idx="0">
                  <a:schemeClr val="dk1"/>
                </a:effectRef>
                <a:fontRef idx="minor">
                  <a:schemeClr val="dk1"/>
                </a:fontRef>
              </p:style>
              <p:txBody>
                <a:bodyPr wrap="square" rtlCol="0" anchor="t"/>
                <a:lstStyle/>
                <a:p>
                  <a:pPr algn="just" fontAlgn="base"/>
                  <a:endParaRPr lang="en-US" altLang="zh-TW" sz="1600" dirty="0">
                    <a:solidFill>
                      <a:prstClr val="black"/>
                    </a:solidFill>
                    <a:latin typeface="微軟正黑體" panose="020B0604030504040204" pitchFamily="34" charset="-120"/>
                    <a:ea typeface="微軟正黑體" panose="020B0604030504040204" pitchFamily="34" charset="-120"/>
                  </a:endParaRPr>
                </a:p>
                <a:p>
                  <a:pPr algn="just" fontAlgn="base"/>
                  <a:r>
                    <a:rPr lang="zh-TW" altLang="en-US" dirty="0">
                      <a:solidFill>
                        <a:prstClr val="black"/>
                      </a:solidFill>
                      <a:latin typeface="微軟正黑體" panose="020B0604030504040204" pitchFamily="34" charset="-120"/>
                      <a:ea typeface="微軟正黑體" panose="020B0604030504040204" pitchFamily="34" charset="-120"/>
                    </a:rPr>
                    <a:t>專案教師依評鑑評分表項目及內容</a:t>
                  </a:r>
                  <a:r>
                    <a:rPr lang="zh-TW" altLang="en-US" b="1" dirty="0">
                      <a:solidFill>
                        <a:srgbClr val="FF0000"/>
                      </a:solidFill>
                      <a:latin typeface="微軟正黑體" panose="020B0604030504040204" pitchFamily="34" charset="-120"/>
                      <a:ea typeface="微軟正黑體" panose="020B0604030504040204" pitchFamily="34" charset="-120"/>
                    </a:rPr>
                    <a:t>自評具體事實及得分</a:t>
                  </a:r>
                  <a:r>
                    <a:rPr lang="zh-TW" altLang="en-US" dirty="0">
                      <a:solidFill>
                        <a:prstClr val="black"/>
                      </a:solidFill>
                      <a:latin typeface="微軟正黑體" panose="020B0604030504040204" pitchFamily="34" charset="-120"/>
                      <a:ea typeface="微軟正黑體" panose="020B0604030504040204" pitchFamily="34" charset="-120"/>
                    </a:rPr>
                    <a:t>，並</a:t>
                  </a:r>
                  <a:r>
                    <a:rPr lang="zh-TW" altLang="en-US" b="1" dirty="0">
                      <a:solidFill>
                        <a:srgbClr val="FF0000"/>
                      </a:solidFill>
                      <a:latin typeface="微軟正黑體" panose="020B0604030504040204" pitchFamily="34" charset="-120"/>
                      <a:ea typeface="微軟正黑體" panose="020B0604030504040204" pitchFamily="34" charset="-120"/>
                    </a:rPr>
                    <a:t>檢附具體佐證資料</a:t>
                  </a:r>
                  <a:r>
                    <a:rPr lang="zh-TW" altLang="en-US" dirty="0">
                      <a:solidFill>
                        <a:prstClr val="black"/>
                      </a:solidFill>
                      <a:latin typeface="微軟正黑體" panose="020B0604030504040204" pitchFamily="34" charset="-120"/>
                      <a:ea typeface="微軟正黑體" panose="020B0604030504040204" pitchFamily="34" charset="-120"/>
                    </a:rPr>
                    <a:t>以供相關單位認證及各系</a:t>
                  </a:r>
                  <a:r>
                    <a:rPr lang="en-US" altLang="zh-TW" dirty="0">
                      <a:solidFill>
                        <a:prstClr val="black"/>
                      </a:solidFill>
                      <a:latin typeface="微軟正黑體" panose="020B0604030504040204" pitchFamily="34" charset="-120"/>
                      <a:ea typeface="微軟正黑體" panose="020B0604030504040204" pitchFamily="34" charset="-120"/>
                    </a:rPr>
                    <a:t>(</a:t>
                  </a:r>
                  <a:r>
                    <a:rPr lang="zh-TW" altLang="en-US" dirty="0">
                      <a:solidFill>
                        <a:prstClr val="black"/>
                      </a:solidFill>
                      <a:latin typeface="微軟正黑體" panose="020B0604030504040204" pitchFamily="34" charset="-120"/>
                      <a:ea typeface="微軟正黑體" panose="020B0604030504040204" pitchFamily="34" charset="-120"/>
                    </a:rPr>
                    <a:t>所、學位學程</a:t>
                  </a:r>
                  <a:r>
                    <a:rPr lang="en-US" altLang="zh-TW" dirty="0">
                      <a:solidFill>
                        <a:prstClr val="black"/>
                      </a:solidFill>
                      <a:latin typeface="微軟正黑體" panose="020B0604030504040204" pitchFamily="34" charset="-120"/>
                      <a:ea typeface="微軟正黑體" panose="020B0604030504040204" pitchFamily="34" charset="-120"/>
                    </a:rPr>
                    <a:t>)</a:t>
                  </a:r>
                  <a:r>
                    <a:rPr lang="zh-TW" altLang="en-US" dirty="0">
                      <a:solidFill>
                        <a:prstClr val="black"/>
                      </a:solidFill>
                      <a:latin typeface="微軟正黑體" panose="020B0604030504040204" pitchFamily="34" charset="-120"/>
                      <a:ea typeface="微軟正黑體" panose="020B0604030504040204" pitchFamily="34" charset="-120"/>
                    </a:rPr>
                    <a:t>、教學資源中心、體育室或語言中心辦理初評。</a:t>
                  </a:r>
                </a:p>
              </p:txBody>
            </p:sp>
            <p:sp>
              <p:nvSpPr>
                <p:cNvPr id="42" name="iŝľiḍè">
                  <a:extLst>
                    <a:ext uri="{FF2B5EF4-FFF2-40B4-BE49-F238E27FC236}">
                      <a16:creationId xmlns:a16="http://schemas.microsoft.com/office/drawing/2014/main" id="{81DEFE19-841A-4BD3-9AA6-00E35FD67E03}"/>
                    </a:ext>
                  </a:extLst>
                </p:cNvPr>
                <p:cNvSpPr/>
                <p:nvPr/>
              </p:nvSpPr>
              <p:spPr bwMode="auto">
                <a:xfrm>
                  <a:off x="655156" y="3302498"/>
                  <a:ext cx="1800000" cy="270000"/>
                </a:xfrm>
                <a:prstGeom prst="roundRect">
                  <a:avLst>
                    <a:gd name="adj" fmla="val 50000"/>
                  </a:avLst>
                </a:prstGeom>
                <a:solidFill>
                  <a:srgbClr val="700000"/>
                </a:solidFill>
                <a:ln w="38100">
                  <a:noFill/>
                </a:ln>
                <a:extLst/>
              </p:spPr>
              <p:style>
                <a:lnRef idx="2">
                  <a:schemeClr val="dk1"/>
                </a:lnRef>
                <a:fillRef idx="1">
                  <a:schemeClr val="lt1"/>
                </a:fillRef>
                <a:effectRef idx="0">
                  <a:schemeClr val="dk1"/>
                </a:effectRef>
                <a:fontRef idx="minor">
                  <a:schemeClr val="dk1"/>
                </a:fontRef>
              </p:style>
              <p:txBody>
                <a:bodyPr rtlCol="0" anchor="ctr"/>
                <a:lstStyle/>
                <a:p>
                  <a:pPr algn="ctr"/>
                  <a:r>
                    <a:rPr lang="zh-TW" altLang="en-US" sz="1600" b="1" dirty="0">
                      <a:solidFill>
                        <a:prstClr val="white"/>
                      </a:solidFill>
                      <a:latin typeface="微軟正黑體" panose="020B0604030504040204" pitchFamily="34" charset="-120"/>
                      <a:ea typeface="微軟正黑體" panose="020B0604030504040204" pitchFamily="34" charset="-120"/>
                    </a:rPr>
                    <a:t>自評階段</a:t>
                  </a:r>
                  <a:endParaRPr lang="en-US" altLang="zh-CN" sz="1600" b="1" dirty="0">
                    <a:solidFill>
                      <a:prstClr val="white"/>
                    </a:solidFill>
                    <a:latin typeface="微軟正黑體" panose="020B0604030504040204" pitchFamily="34" charset="-120"/>
                    <a:ea typeface="微軟正黑體" panose="020B0604030504040204" pitchFamily="34" charset="-120"/>
                  </a:endParaRPr>
                </a:p>
              </p:txBody>
            </p:sp>
          </p:grpSp>
          <p:grpSp>
            <p:nvGrpSpPr>
              <p:cNvPr id="34" name="îṡľíḓe">
                <a:extLst>
                  <a:ext uri="{FF2B5EF4-FFF2-40B4-BE49-F238E27FC236}">
                    <a16:creationId xmlns:a16="http://schemas.microsoft.com/office/drawing/2014/main" id="{047258F2-3427-46D5-9F84-B1AB15349F6E}"/>
                  </a:ext>
                </a:extLst>
              </p:cNvPr>
              <p:cNvGrpSpPr/>
              <p:nvPr/>
            </p:nvGrpSpPr>
            <p:grpSpPr>
              <a:xfrm>
                <a:off x="2339755" y="2333956"/>
                <a:ext cx="2304253" cy="3831348"/>
                <a:chOff x="5695150" y="3496516"/>
                <a:chExt cx="2439854" cy="3168828"/>
              </a:xfrm>
            </p:grpSpPr>
            <p:sp>
              <p:nvSpPr>
                <p:cNvPr id="39" name="íS1ide">
                  <a:extLst>
                    <a:ext uri="{FF2B5EF4-FFF2-40B4-BE49-F238E27FC236}">
                      <a16:creationId xmlns:a16="http://schemas.microsoft.com/office/drawing/2014/main" id="{D8D89590-4534-4149-B9A7-5922ACB651B9}"/>
                    </a:ext>
                  </a:extLst>
                </p:cNvPr>
                <p:cNvSpPr/>
                <p:nvPr/>
              </p:nvSpPr>
              <p:spPr bwMode="auto">
                <a:xfrm>
                  <a:off x="5695150" y="3595296"/>
                  <a:ext cx="2439854" cy="3070048"/>
                </a:xfrm>
                <a:prstGeom prst="rect">
                  <a:avLst/>
                </a:prstGeom>
                <a:noFill/>
                <a:ln w="3175">
                  <a:solidFill>
                    <a:schemeClr val="bg1">
                      <a:lumMod val="65000"/>
                    </a:schemeClr>
                  </a:solidFill>
                </a:ln>
                <a:extLst/>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144000" indent="-144000">
                    <a:lnSpc>
                      <a:spcPct val="150000"/>
                    </a:lnSpc>
                    <a:spcBef>
                      <a:spcPct val="0"/>
                    </a:spcBef>
                    <a:buFont typeface="Arial" panose="020B0604020202020204" pitchFamily="34" charset="0"/>
                    <a:buChar char="•"/>
                  </a:pPr>
                  <a:endParaRPr lang="en-US" altLang="zh-CN" sz="1400" dirty="0">
                    <a:solidFill>
                      <a:prstClr val="black"/>
                    </a:solidFill>
                    <a:latin typeface="微軟正黑體" panose="020B0604030504040204" pitchFamily="34" charset="-120"/>
                    <a:ea typeface="微軟正黑體" panose="020B0604030504040204" pitchFamily="34" charset="-120"/>
                  </a:endParaRPr>
                </a:p>
                <a:p>
                  <a:pPr fontAlgn="base"/>
                  <a:r>
                    <a:rPr lang="zh-TW" altLang="en-US" dirty="0">
                      <a:solidFill>
                        <a:prstClr val="black"/>
                      </a:solidFill>
                      <a:latin typeface="微軟正黑體" panose="020B0604030504040204" pitchFamily="34" charset="-120"/>
                      <a:ea typeface="微軟正黑體" panose="020B0604030504040204" pitchFamily="34" charset="-120"/>
                    </a:rPr>
                    <a:t>教師隸屬系</a:t>
                  </a:r>
                  <a:r>
                    <a:rPr lang="en-US" altLang="zh-TW" dirty="0">
                      <a:solidFill>
                        <a:prstClr val="black"/>
                      </a:solidFill>
                      <a:latin typeface="微軟正黑體" panose="020B0604030504040204" pitchFamily="34" charset="-120"/>
                      <a:ea typeface="微軟正黑體" panose="020B0604030504040204" pitchFamily="34" charset="-120"/>
                    </a:rPr>
                    <a:t>(</a:t>
                  </a:r>
                  <a:r>
                    <a:rPr lang="zh-TW" altLang="en-US" dirty="0">
                      <a:solidFill>
                        <a:prstClr val="black"/>
                      </a:solidFill>
                      <a:latin typeface="微軟正黑體" panose="020B0604030504040204" pitchFamily="34" charset="-120"/>
                      <a:ea typeface="微軟正黑體" panose="020B0604030504040204" pitchFamily="34" charset="-120"/>
                    </a:rPr>
                    <a:t>所、學位學程、中心，以下簡稱系</a:t>
                  </a:r>
                  <a:r>
                    <a:rPr lang="en-US" altLang="zh-TW" dirty="0">
                      <a:solidFill>
                        <a:prstClr val="black"/>
                      </a:solidFill>
                      <a:latin typeface="微軟正黑體" panose="020B0604030504040204" pitchFamily="34" charset="-120"/>
                      <a:ea typeface="微軟正黑體" panose="020B0604030504040204" pitchFamily="34" charset="-120"/>
                    </a:rPr>
                    <a:t>)</a:t>
                  </a:r>
                  <a:r>
                    <a:rPr lang="zh-TW" altLang="en-US" dirty="0">
                      <a:solidFill>
                        <a:prstClr val="black"/>
                      </a:solidFill>
                      <a:latin typeface="微軟正黑體" panose="020B0604030504040204" pitchFamily="34" charset="-120"/>
                      <a:ea typeface="微軟正黑體" panose="020B0604030504040204" pitchFamily="34" charset="-120"/>
                    </a:rPr>
                    <a:t>者，提送</a:t>
                  </a:r>
                  <a:r>
                    <a:rPr lang="zh-TW" altLang="en-US" b="1" dirty="0">
                      <a:solidFill>
                        <a:srgbClr val="FF0000"/>
                      </a:solidFill>
                      <a:latin typeface="微軟正黑體" panose="020B0604030504040204" pitchFamily="34" charset="-120"/>
                      <a:ea typeface="微軟正黑體" panose="020B0604030504040204" pitchFamily="34" charset="-120"/>
                    </a:rPr>
                    <a:t>系教師評審委員會，</a:t>
                  </a:r>
                  <a:r>
                    <a:rPr lang="zh-TW" altLang="en-US" dirty="0">
                      <a:solidFill>
                        <a:prstClr val="black"/>
                      </a:solidFill>
                      <a:latin typeface="微軟正黑體" panose="020B0604030504040204" pitchFamily="34" charset="-120"/>
                      <a:ea typeface="微軟正黑體" panose="020B0604030504040204" pitchFamily="34" charset="-120"/>
                    </a:rPr>
                    <a:t>就教師自評結果辦理初評。</a:t>
                  </a:r>
                </a:p>
                <a:p>
                  <a:pPr fontAlgn="base"/>
                  <a:r>
                    <a:rPr lang="zh-TW" altLang="en-US" dirty="0">
                      <a:solidFill>
                        <a:prstClr val="black"/>
                      </a:solidFill>
                      <a:latin typeface="微軟正黑體" panose="020B0604030504040204" pitchFamily="34" charset="-120"/>
                      <a:ea typeface="微軟正黑體" panose="020B0604030504040204" pitchFamily="34" charset="-120"/>
                    </a:rPr>
                    <a:t>教師隸屬行政單位者，由</a:t>
                  </a:r>
                  <a:r>
                    <a:rPr lang="zh-TW" altLang="en-US" b="1" dirty="0">
                      <a:solidFill>
                        <a:srgbClr val="FF0000"/>
                      </a:solidFill>
                      <a:latin typeface="微軟正黑體" panose="020B0604030504040204" pitchFamily="34" charset="-120"/>
                      <a:ea typeface="微軟正黑體" panose="020B0604030504040204" pitchFamily="34" charset="-120"/>
                    </a:rPr>
                    <a:t>所屬行政單位組成審查委員會辦理初評</a:t>
                  </a:r>
                  <a:r>
                    <a:rPr lang="zh-TW" altLang="en-US" dirty="0">
                      <a:solidFill>
                        <a:prstClr val="black"/>
                      </a:solidFill>
                      <a:latin typeface="微軟正黑體" panose="020B0604030504040204" pitchFamily="34" charset="-120"/>
                      <a:ea typeface="微軟正黑體" panose="020B0604030504040204" pitchFamily="34" charset="-120"/>
                    </a:rPr>
                    <a:t>並作成評鑑通過與否之決定後，逕提送校教師評審委員會審議。</a:t>
                  </a:r>
                  <a:endParaRPr lang="zh-TW" altLang="zh-TW" dirty="0">
                    <a:solidFill>
                      <a:prstClr val="black"/>
                    </a:solidFill>
                  </a:endParaRPr>
                </a:p>
              </p:txBody>
            </p:sp>
            <p:sp>
              <p:nvSpPr>
                <p:cNvPr id="40" name="îšḻïḍé">
                  <a:extLst>
                    <a:ext uri="{FF2B5EF4-FFF2-40B4-BE49-F238E27FC236}">
                      <a16:creationId xmlns:a16="http://schemas.microsoft.com/office/drawing/2014/main" id="{437AC71A-8D34-42A5-B898-DC4A4DA5B632}"/>
                    </a:ext>
                  </a:extLst>
                </p:cNvPr>
                <p:cNvSpPr/>
                <p:nvPr/>
              </p:nvSpPr>
              <p:spPr bwMode="auto">
                <a:xfrm>
                  <a:off x="6093781" y="3496516"/>
                  <a:ext cx="1800000" cy="270000"/>
                </a:xfrm>
                <a:prstGeom prst="roundRect">
                  <a:avLst>
                    <a:gd name="adj" fmla="val 50000"/>
                  </a:avLst>
                </a:prstGeom>
                <a:solidFill>
                  <a:srgbClr val="AF1B2D"/>
                </a:solidFill>
                <a:ln w="38100">
                  <a:noFill/>
                </a:ln>
                <a:extLst/>
              </p:spPr>
              <p:style>
                <a:lnRef idx="2">
                  <a:schemeClr val="dk1"/>
                </a:lnRef>
                <a:fillRef idx="1">
                  <a:schemeClr val="lt1"/>
                </a:fillRef>
                <a:effectRef idx="0">
                  <a:schemeClr val="dk1"/>
                </a:effectRef>
                <a:fontRef idx="minor">
                  <a:schemeClr val="dk1"/>
                </a:fontRef>
              </p:style>
              <p:txBody>
                <a:bodyPr rtlCol="0" anchor="ctr"/>
                <a:lstStyle/>
                <a:p>
                  <a:pPr algn="ctr"/>
                  <a:r>
                    <a:rPr lang="zh-TW" altLang="en-US" sz="1600" b="1" dirty="0">
                      <a:solidFill>
                        <a:prstClr val="white"/>
                      </a:solidFill>
                      <a:latin typeface="微軟正黑體" panose="020B0604030504040204" pitchFamily="34" charset="-120"/>
                      <a:ea typeface="微軟正黑體" panose="020B0604030504040204" pitchFamily="34" charset="-120"/>
                    </a:rPr>
                    <a:t>初評階段</a:t>
                  </a:r>
                  <a:endParaRPr lang="en-US" altLang="zh-CN" sz="1600" b="1" dirty="0">
                    <a:solidFill>
                      <a:prstClr val="white"/>
                    </a:solidFill>
                    <a:latin typeface="微軟正黑體" panose="020B0604030504040204" pitchFamily="34" charset="-120"/>
                    <a:ea typeface="微軟正黑體" panose="020B0604030504040204" pitchFamily="34" charset="-120"/>
                  </a:endParaRPr>
                </a:p>
              </p:txBody>
            </p:sp>
          </p:grpSp>
          <p:grpSp>
            <p:nvGrpSpPr>
              <p:cNvPr id="35" name="íṧḻídé">
                <a:extLst>
                  <a:ext uri="{FF2B5EF4-FFF2-40B4-BE49-F238E27FC236}">
                    <a16:creationId xmlns:a16="http://schemas.microsoft.com/office/drawing/2014/main" id="{F71D9591-985A-4575-9929-4FB934B75329}"/>
                  </a:ext>
                </a:extLst>
              </p:cNvPr>
              <p:cNvGrpSpPr/>
              <p:nvPr/>
            </p:nvGrpSpPr>
            <p:grpSpPr>
              <a:xfrm>
                <a:off x="4840635" y="1870350"/>
                <a:ext cx="2035621" cy="2438997"/>
                <a:chOff x="5315166" y="4045202"/>
                <a:chExt cx="2155414" cy="2017243"/>
              </a:xfrm>
            </p:grpSpPr>
            <p:sp>
              <p:nvSpPr>
                <p:cNvPr id="37" name="ïŝľíďe">
                  <a:extLst>
                    <a:ext uri="{FF2B5EF4-FFF2-40B4-BE49-F238E27FC236}">
                      <a16:creationId xmlns:a16="http://schemas.microsoft.com/office/drawing/2014/main" id="{2D2721D5-4835-45F0-A369-329B57006EDC}"/>
                    </a:ext>
                  </a:extLst>
                </p:cNvPr>
                <p:cNvSpPr/>
                <p:nvPr/>
              </p:nvSpPr>
              <p:spPr bwMode="auto">
                <a:xfrm>
                  <a:off x="5315166" y="4171623"/>
                  <a:ext cx="2155414" cy="1890822"/>
                </a:xfrm>
                <a:prstGeom prst="rect">
                  <a:avLst/>
                </a:prstGeom>
                <a:noFill/>
                <a:ln w="3175">
                  <a:solidFill>
                    <a:schemeClr val="bg1">
                      <a:lumMod val="65000"/>
                    </a:schemeClr>
                  </a:solidFill>
                </a:ln>
                <a:extLst/>
              </p:spPr>
              <p:style>
                <a:lnRef idx="2">
                  <a:schemeClr val="dk1"/>
                </a:lnRef>
                <a:fillRef idx="1">
                  <a:schemeClr val="lt1"/>
                </a:fillRef>
                <a:effectRef idx="0">
                  <a:schemeClr val="dk1"/>
                </a:effectRef>
                <a:fontRef idx="minor">
                  <a:schemeClr val="dk1"/>
                </a:fontRef>
              </p:style>
              <p:txBody>
                <a:bodyPr wrap="square" rtlCol="0" anchor="t"/>
                <a:lstStyle/>
                <a:p>
                  <a:endParaRPr lang="en-US" altLang="zh-TW" dirty="0">
                    <a:solidFill>
                      <a:prstClr val="black"/>
                    </a:solidFill>
                    <a:latin typeface="微軟正黑體" panose="020B0604030504040204" pitchFamily="34" charset="-120"/>
                    <a:ea typeface="微軟正黑體" panose="020B0604030504040204" pitchFamily="34" charset="-120"/>
                  </a:endParaRPr>
                </a:p>
                <a:p>
                  <a:r>
                    <a:rPr lang="zh-TW" altLang="en-US" dirty="0">
                      <a:solidFill>
                        <a:schemeClr val="tx1"/>
                      </a:solidFill>
                      <a:latin typeface="微軟正黑體" panose="020B0604030504040204" pitchFamily="34" charset="-120"/>
                      <a:ea typeface="微軟正黑體" panose="020B0604030504040204" pitchFamily="34" charset="-120"/>
                    </a:rPr>
                    <a:t>學院教師評審委員會就系（所、學位學程、中心、室）提送初評結果及意見進行審議，並</a:t>
                  </a:r>
                  <a:r>
                    <a:rPr lang="zh-TW" altLang="en-US" b="1" dirty="0">
                      <a:solidFill>
                        <a:srgbClr val="FF0000"/>
                      </a:solidFill>
                      <a:latin typeface="微軟正黑體" panose="020B0604030504040204" pitchFamily="34" charset="-120"/>
                      <a:ea typeface="微軟正黑體" panose="020B0604030504040204" pitchFamily="34" charset="-120"/>
                    </a:rPr>
                    <a:t>作成評鑑通過與否之決定</a:t>
                  </a:r>
                  <a:r>
                    <a:rPr lang="zh-TW" altLang="en-US" dirty="0">
                      <a:solidFill>
                        <a:schemeClr val="tx1"/>
                      </a:solidFill>
                      <a:latin typeface="微軟正黑體" panose="020B0604030504040204" pitchFamily="34" charset="-120"/>
                      <a:ea typeface="微軟正黑體" panose="020B0604030504040204" pitchFamily="34" charset="-120"/>
                    </a:rPr>
                    <a:t>。</a:t>
                  </a:r>
                  <a:endParaRPr lang="en-US" altLang="zh-TW" dirty="0">
                    <a:solidFill>
                      <a:schemeClr val="tx1"/>
                    </a:solidFill>
                    <a:latin typeface="微軟正黑體" panose="020B0604030504040204" pitchFamily="34" charset="-120"/>
                    <a:ea typeface="微軟正黑體" panose="020B0604030504040204" pitchFamily="34" charset="-120"/>
                  </a:endParaRPr>
                </a:p>
                <a:p>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38" name="ïşlîdê">
                  <a:extLst>
                    <a:ext uri="{FF2B5EF4-FFF2-40B4-BE49-F238E27FC236}">
                      <a16:creationId xmlns:a16="http://schemas.microsoft.com/office/drawing/2014/main" id="{5A3F62E8-DE8B-4715-88F3-191647DD1266}"/>
                    </a:ext>
                  </a:extLst>
                </p:cNvPr>
                <p:cNvSpPr/>
                <p:nvPr/>
              </p:nvSpPr>
              <p:spPr bwMode="auto">
                <a:xfrm>
                  <a:off x="5448306" y="4045202"/>
                  <a:ext cx="1799999" cy="270000"/>
                </a:xfrm>
                <a:prstGeom prst="roundRect">
                  <a:avLst>
                    <a:gd name="adj" fmla="val 50000"/>
                  </a:avLst>
                </a:prstGeom>
                <a:solidFill>
                  <a:srgbClr val="CC0000"/>
                </a:solidFill>
                <a:ln w="38100">
                  <a:noFill/>
                </a:ln>
                <a:extLst/>
              </p:spPr>
              <p:style>
                <a:lnRef idx="2">
                  <a:schemeClr val="dk1"/>
                </a:lnRef>
                <a:fillRef idx="1">
                  <a:schemeClr val="lt1"/>
                </a:fillRef>
                <a:effectRef idx="0">
                  <a:schemeClr val="dk1"/>
                </a:effectRef>
                <a:fontRef idx="minor">
                  <a:schemeClr val="dk1"/>
                </a:fontRef>
              </p:style>
              <p:txBody>
                <a:bodyPr rtlCol="0" anchor="ctr"/>
                <a:lstStyle/>
                <a:p>
                  <a:pPr algn="ctr"/>
                  <a:r>
                    <a:rPr lang="zh-TW" altLang="en-US" sz="1600" b="1" dirty="0">
                      <a:solidFill>
                        <a:prstClr val="white"/>
                      </a:solidFill>
                      <a:latin typeface="微軟正黑體" panose="020B0604030504040204" pitchFamily="34" charset="-120"/>
                      <a:ea typeface="微軟正黑體" panose="020B0604030504040204" pitchFamily="34" charset="-120"/>
                    </a:rPr>
                    <a:t>複評階段</a:t>
                  </a:r>
                  <a:endParaRPr lang="en-US" altLang="zh-CN" sz="1600" b="1" dirty="0">
                    <a:solidFill>
                      <a:prstClr val="white"/>
                    </a:solidFill>
                    <a:latin typeface="微軟正黑體" panose="020B0604030504040204" pitchFamily="34" charset="-120"/>
                    <a:ea typeface="微軟正黑體" panose="020B0604030504040204" pitchFamily="34" charset="-120"/>
                  </a:endParaRPr>
                </a:p>
              </p:txBody>
            </p:sp>
          </p:grpSp>
          <p:sp>
            <p:nvSpPr>
              <p:cNvPr id="36" name="ïṧľiḓè">
                <a:extLst>
                  <a:ext uri="{FF2B5EF4-FFF2-40B4-BE49-F238E27FC236}">
                    <a16:creationId xmlns:a16="http://schemas.microsoft.com/office/drawing/2014/main" id="{AB17277F-3B76-4313-A0EE-9A51FC28CB3F}"/>
                  </a:ext>
                </a:extLst>
              </p:cNvPr>
              <p:cNvSpPr/>
              <p:nvPr/>
            </p:nvSpPr>
            <p:spPr bwMode="auto">
              <a:xfrm rot="954532">
                <a:off x="1600779" y="2330363"/>
                <a:ext cx="757511" cy="627981"/>
              </a:xfrm>
              <a:custGeom>
                <a:avLst/>
                <a:gdLst>
                  <a:gd name="T0" fmla="*/ 3880 w 4987"/>
                  <a:gd name="T1" fmla="*/ 336 h 5478"/>
                  <a:gd name="T2" fmla="*/ 2772 w 4987"/>
                  <a:gd name="T3" fmla="*/ 0 h 5478"/>
                  <a:gd name="T4" fmla="*/ 2946 w 4987"/>
                  <a:gd name="T5" fmla="*/ 748 h 5478"/>
                  <a:gd name="T6" fmla="*/ 742 w 4987"/>
                  <a:gd name="T7" fmla="*/ 2455 h 5478"/>
                  <a:gd name="T8" fmla="*/ 243 w 4987"/>
                  <a:gd name="T9" fmla="*/ 5478 h 5478"/>
                  <a:gd name="T10" fmla="*/ 969 w 4987"/>
                  <a:gd name="T11" fmla="*/ 5309 h 5478"/>
                  <a:gd name="T12" fmla="*/ 3116 w 4987"/>
                  <a:gd name="T13" fmla="*/ 1477 h 5478"/>
                  <a:gd name="T14" fmla="*/ 3297 w 4987"/>
                  <a:gd name="T15" fmla="*/ 2255 h 5478"/>
                  <a:gd name="T16" fmla="*/ 4142 w 4987"/>
                  <a:gd name="T17" fmla="*/ 1463 h 5478"/>
                  <a:gd name="T18" fmla="*/ 4987 w 4987"/>
                  <a:gd name="T19" fmla="*/ 672 h 5478"/>
                  <a:gd name="T20" fmla="*/ 3880 w 4987"/>
                  <a:gd name="T21" fmla="*/ 336 h 5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87" h="5478">
                    <a:moveTo>
                      <a:pt x="3880" y="336"/>
                    </a:moveTo>
                    <a:lnTo>
                      <a:pt x="2772" y="0"/>
                    </a:lnTo>
                    <a:lnTo>
                      <a:pt x="2946" y="748"/>
                    </a:lnTo>
                    <a:cubicBezTo>
                      <a:pt x="2030" y="1033"/>
                      <a:pt x="1255" y="1631"/>
                      <a:pt x="742" y="2455"/>
                    </a:cubicBezTo>
                    <a:cubicBezTo>
                      <a:pt x="177" y="3363"/>
                      <a:pt x="0" y="4437"/>
                      <a:pt x="243" y="5478"/>
                    </a:cubicBezTo>
                    <a:lnTo>
                      <a:pt x="969" y="5309"/>
                    </a:lnTo>
                    <a:cubicBezTo>
                      <a:pt x="584" y="3657"/>
                      <a:pt x="1536" y="2000"/>
                      <a:pt x="3116" y="1477"/>
                    </a:cubicBezTo>
                    <a:lnTo>
                      <a:pt x="3297" y="2255"/>
                    </a:lnTo>
                    <a:lnTo>
                      <a:pt x="4142" y="1463"/>
                    </a:lnTo>
                    <a:lnTo>
                      <a:pt x="4987" y="672"/>
                    </a:lnTo>
                    <a:lnTo>
                      <a:pt x="3880" y="336"/>
                    </a:lnTo>
                    <a:close/>
                  </a:path>
                </a:pathLst>
              </a:custGeom>
              <a:solidFill>
                <a:schemeClr val="bg1">
                  <a:lumMod val="75000"/>
                </a:schemeClr>
              </a:solidFill>
              <a:ln>
                <a:noFill/>
              </a:ln>
            </p:spPr>
            <p:txBody>
              <a:bodyPr/>
              <a:lstStyle/>
              <a:p>
                <a:endParaRPr lang="zh-CN" altLang="en-US">
                  <a:solidFill>
                    <a:prstClr val="black"/>
                  </a:solidFill>
                  <a:latin typeface="微軟正黑體" panose="020B0604030504040204" pitchFamily="34" charset="-120"/>
                  <a:ea typeface="微軟正黑體" panose="020B0604030504040204" pitchFamily="34" charset="-120"/>
                </a:endParaRPr>
              </a:p>
            </p:txBody>
          </p:sp>
        </p:grpSp>
        <p:sp>
          <p:nvSpPr>
            <p:cNvPr id="29" name="îsḻiďè">
              <a:extLst>
                <a:ext uri="{FF2B5EF4-FFF2-40B4-BE49-F238E27FC236}">
                  <a16:creationId xmlns:a16="http://schemas.microsoft.com/office/drawing/2014/main" id="{BD0A0B2F-6CE9-4403-9D0C-A511640BDB1B}"/>
                </a:ext>
              </a:extLst>
            </p:cNvPr>
            <p:cNvSpPr/>
            <p:nvPr/>
          </p:nvSpPr>
          <p:spPr bwMode="auto">
            <a:xfrm rot="1044842">
              <a:off x="4036195" y="1781668"/>
              <a:ext cx="756225" cy="616482"/>
            </a:xfrm>
            <a:custGeom>
              <a:avLst/>
              <a:gdLst>
                <a:gd name="T0" fmla="*/ 3880 w 4987"/>
                <a:gd name="T1" fmla="*/ 336 h 5478"/>
                <a:gd name="T2" fmla="*/ 2772 w 4987"/>
                <a:gd name="T3" fmla="*/ 0 h 5478"/>
                <a:gd name="T4" fmla="*/ 2946 w 4987"/>
                <a:gd name="T5" fmla="*/ 748 h 5478"/>
                <a:gd name="T6" fmla="*/ 742 w 4987"/>
                <a:gd name="T7" fmla="*/ 2455 h 5478"/>
                <a:gd name="T8" fmla="*/ 243 w 4987"/>
                <a:gd name="T9" fmla="*/ 5478 h 5478"/>
                <a:gd name="T10" fmla="*/ 969 w 4987"/>
                <a:gd name="T11" fmla="*/ 5309 h 5478"/>
                <a:gd name="T12" fmla="*/ 3116 w 4987"/>
                <a:gd name="T13" fmla="*/ 1477 h 5478"/>
                <a:gd name="T14" fmla="*/ 3297 w 4987"/>
                <a:gd name="T15" fmla="*/ 2255 h 5478"/>
                <a:gd name="T16" fmla="*/ 4142 w 4987"/>
                <a:gd name="T17" fmla="*/ 1463 h 5478"/>
                <a:gd name="T18" fmla="*/ 4987 w 4987"/>
                <a:gd name="T19" fmla="*/ 672 h 5478"/>
                <a:gd name="T20" fmla="*/ 3880 w 4987"/>
                <a:gd name="T21" fmla="*/ 336 h 5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87" h="5478">
                  <a:moveTo>
                    <a:pt x="3880" y="336"/>
                  </a:moveTo>
                  <a:lnTo>
                    <a:pt x="2772" y="0"/>
                  </a:lnTo>
                  <a:lnTo>
                    <a:pt x="2946" y="748"/>
                  </a:lnTo>
                  <a:cubicBezTo>
                    <a:pt x="2030" y="1033"/>
                    <a:pt x="1255" y="1631"/>
                    <a:pt x="742" y="2455"/>
                  </a:cubicBezTo>
                  <a:cubicBezTo>
                    <a:pt x="177" y="3363"/>
                    <a:pt x="0" y="4437"/>
                    <a:pt x="243" y="5478"/>
                  </a:cubicBezTo>
                  <a:lnTo>
                    <a:pt x="969" y="5309"/>
                  </a:lnTo>
                  <a:cubicBezTo>
                    <a:pt x="584" y="3657"/>
                    <a:pt x="1536" y="2000"/>
                    <a:pt x="3116" y="1477"/>
                  </a:cubicBezTo>
                  <a:lnTo>
                    <a:pt x="3297" y="2255"/>
                  </a:lnTo>
                  <a:lnTo>
                    <a:pt x="4142" y="1463"/>
                  </a:lnTo>
                  <a:lnTo>
                    <a:pt x="4987" y="672"/>
                  </a:lnTo>
                  <a:lnTo>
                    <a:pt x="3880" y="336"/>
                  </a:lnTo>
                  <a:close/>
                </a:path>
              </a:pathLst>
            </a:custGeom>
            <a:solidFill>
              <a:schemeClr val="bg1">
                <a:lumMod val="75000"/>
              </a:schemeClr>
            </a:solidFill>
            <a:ln>
              <a:noFill/>
            </a:ln>
          </p:spPr>
          <p:txBody>
            <a:bodyPr/>
            <a:lstStyle/>
            <a:p>
              <a:endParaRPr lang="zh-CN" altLang="en-US">
                <a:solidFill>
                  <a:prstClr val="black"/>
                </a:solidFill>
                <a:latin typeface="微軟正黑體" panose="020B0604030504040204" pitchFamily="34" charset="-120"/>
                <a:ea typeface="微軟正黑體" panose="020B0604030504040204" pitchFamily="34" charset="-120"/>
              </a:endParaRPr>
            </a:p>
          </p:txBody>
        </p:sp>
        <p:sp>
          <p:nvSpPr>
            <p:cNvPr id="30" name="îsḻiďè">
              <a:extLst>
                <a:ext uri="{FF2B5EF4-FFF2-40B4-BE49-F238E27FC236}">
                  <a16:creationId xmlns:a16="http://schemas.microsoft.com/office/drawing/2014/main" id="{BD0A0B2F-6CE9-4403-9D0C-A511640BDB1B}"/>
                </a:ext>
              </a:extLst>
            </p:cNvPr>
            <p:cNvSpPr/>
            <p:nvPr/>
          </p:nvSpPr>
          <p:spPr bwMode="auto">
            <a:xfrm rot="1044842">
              <a:off x="6094447" y="1218937"/>
              <a:ext cx="762032" cy="642605"/>
            </a:xfrm>
            <a:custGeom>
              <a:avLst/>
              <a:gdLst>
                <a:gd name="T0" fmla="*/ 3880 w 4987"/>
                <a:gd name="T1" fmla="*/ 336 h 5478"/>
                <a:gd name="T2" fmla="*/ 2772 w 4987"/>
                <a:gd name="T3" fmla="*/ 0 h 5478"/>
                <a:gd name="T4" fmla="*/ 2946 w 4987"/>
                <a:gd name="T5" fmla="*/ 748 h 5478"/>
                <a:gd name="T6" fmla="*/ 742 w 4987"/>
                <a:gd name="T7" fmla="*/ 2455 h 5478"/>
                <a:gd name="T8" fmla="*/ 243 w 4987"/>
                <a:gd name="T9" fmla="*/ 5478 h 5478"/>
                <a:gd name="T10" fmla="*/ 969 w 4987"/>
                <a:gd name="T11" fmla="*/ 5309 h 5478"/>
                <a:gd name="T12" fmla="*/ 3116 w 4987"/>
                <a:gd name="T13" fmla="*/ 1477 h 5478"/>
                <a:gd name="T14" fmla="*/ 3297 w 4987"/>
                <a:gd name="T15" fmla="*/ 2255 h 5478"/>
                <a:gd name="T16" fmla="*/ 4142 w 4987"/>
                <a:gd name="T17" fmla="*/ 1463 h 5478"/>
                <a:gd name="T18" fmla="*/ 4987 w 4987"/>
                <a:gd name="T19" fmla="*/ 672 h 5478"/>
                <a:gd name="T20" fmla="*/ 3880 w 4987"/>
                <a:gd name="T21" fmla="*/ 336 h 5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87" h="5478">
                  <a:moveTo>
                    <a:pt x="3880" y="336"/>
                  </a:moveTo>
                  <a:lnTo>
                    <a:pt x="2772" y="0"/>
                  </a:lnTo>
                  <a:lnTo>
                    <a:pt x="2946" y="748"/>
                  </a:lnTo>
                  <a:cubicBezTo>
                    <a:pt x="2030" y="1033"/>
                    <a:pt x="1255" y="1631"/>
                    <a:pt x="742" y="2455"/>
                  </a:cubicBezTo>
                  <a:cubicBezTo>
                    <a:pt x="177" y="3363"/>
                    <a:pt x="0" y="4437"/>
                    <a:pt x="243" y="5478"/>
                  </a:cubicBezTo>
                  <a:lnTo>
                    <a:pt x="969" y="5309"/>
                  </a:lnTo>
                  <a:cubicBezTo>
                    <a:pt x="584" y="3657"/>
                    <a:pt x="1536" y="2000"/>
                    <a:pt x="3116" y="1477"/>
                  </a:cubicBezTo>
                  <a:lnTo>
                    <a:pt x="3297" y="2255"/>
                  </a:lnTo>
                  <a:lnTo>
                    <a:pt x="4142" y="1463"/>
                  </a:lnTo>
                  <a:lnTo>
                    <a:pt x="4987" y="672"/>
                  </a:lnTo>
                  <a:lnTo>
                    <a:pt x="3880" y="336"/>
                  </a:lnTo>
                  <a:close/>
                </a:path>
              </a:pathLst>
            </a:custGeom>
            <a:solidFill>
              <a:schemeClr val="bg1">
                <a:lumMod val="75000"/>
              </a:schemeClr>
            </a:solidFill>
            <a:ln>
              <a:noFill/>
            </a:ln>
          </p:spPr>
          <p:txBody>
            <a:bodyPr/>
            <a:lstStyle/>
            <a:p>
              <a:endParaRPr lang="zh-CN" altLang="en-US">
                <a:solidFill>
                  <a:prstClr val="black"/>
                </a:solidFill>
                <a:latin typeface="微軟正黑體" panose="020B0604030504040204" pitchFamily="34" charset="-120"/>
                <a:ea typeface="微軟正黑體" panose="020B0604030504040204" pitchFamily="34" charset="-120"/>
              </a:endParaRPr>
            </a:p>
          </p:txBody>
        </p:sp>
        <p:sp>
          <p:nvSpPr>
            <p:cNvPr id="31" name="ïŝľíďe">
              <a:extLst>
                <a:ext uri="{FF2B5EF4-FFF2-40B4-BE49-F238E27FC236}">
                  <a16:creationId xmlns:a16="http://schemas.microsoft.com/office/drawing/2014/main" id="{2D2721D5-4835-45F0-A369-329B57006EDC}"/>
                </a:ext>
              </a:extLst>
            </p:cNvPr>
            <p:cNvSpPr/>
            <p:nvPr/>
          </p:nvSpPr>
          <p:spPr bwMode="auto">
            <a:xfrm>
              <a:off x="6986214" y="1245566"/>
              <a:ext cx="1894096" cy="2176889"/>
            </a:xfrm>
            <a:prstGeom prst="rect">
              <a:avLst/>
            </a:prstGeom>
            <a:noFill/>
            <a:ln w="3175">
              <a:solidFill>
                <a:schemeClr val="bg1">
                  <a:lumMod val="65000"/>
                </a:schemeClr>
              </a:solidFill>
            </a:ln>
            <a:extLst/>
          </p:spPr>
          <p:style>
            <a:lnRef idx="2">
              <a:schemeClr val="dk1"/>
            </a:lnRef>
            <a:fillRef idx="1">
              <a:schemeClr val="lt1"/>
            </a:fillRef>
            <a:effectRef idx="0">
              <a:schemeClr val="dk1"/>
            </a:effectRef>
            <a:fontRef idx="minor">
              <a:schemeClr val="dk1"/>
            </a:fontRef>
          </p:style>
          <p:txBody>
            <a:bodyPr wrap="square" rtlCol="0" anchor="t"/>
            <a:lstStyle/>
            <a:p>
              <a:endParaRPr lang="en-US" altLang="zh-TW" dirty="0">
                <a:solidFill>
                  <a:prstClr val="black"/>
                </a:solidFill>
                <a:latin typeface="微軟正黑體" panose="020B0604030504040204" pitchFamily="34" charset="-120"/>
                <a:ea typeface="微軟正黑體" panose="020B0604030504040204" pitchFamily="34" charset="-120"/>
              </a:endParaRPr>
            </a:p>
            <a:p>
              <a:r>
                <a:rPr lang="zh-TW" altLang="en-US" dirty="0">
                  <a:solidFill>
                    <a:schemeClr val="tx1"/>
                  </a:solidFill>
                  <a:latin typeface="微軟正黑體" panose="020B0604030504040204" pitchFamily="34" charset="-120"/>
                  <a:ea typeface="微軟正黑體" panose="020B0604030504040204" pitchFamily="34" charset="-120"/>
                </a:rPr>
                <a:t>校教師評審委員會就</a:t>
              </a:r>
              <a:r>
                <a:rPr lang="zh-TW" altLang="en-US" b="1" dirty="0">
                  <a:solidFill>
                    <a:srgbClr val="FF0000"/>
                  </a:solidFill>
                  <a:latin typeface="微軟正黑體" panose="020B0604030504040204" pitchFamily="34" charset="-120"/>
                  <a:ea typeface="微軟正黑體" panose="020B0604030504040204" pitchFamily="34" charset="-120"/>
                </a:rPr>
                <a:t>學院複評結果</a:t>
              </a:r>
              <a:r>
                <a:rPr lang="zh-TW" altLang="en-US" dirty="0">
                  <a:solidFill>
                    <a:schemeClr val="tx1"/>
                  </a:solidFill>
                  <a:latin typeface="微軟正黑體" panose="020B0604030504040204" pitchFamily="34" charset="-120"/>
                  <a:ea typeface="微軟正黑體" panose="020B0604030504040204" pitchFamily="34" charset="-120"/>
                </a:rPr>
                <a:t>或</a:t>
              </a:r>
              <a:r>
                <a:rPr lang="zh-TW" altLang="en-US" b="1" dirty="0">
                  <a:solidFill>
                    <a:srgbClr val="FF0000"/>
                  </a:solidFill>
                  <a:latin typeface="微軟正黑體" panose="020B0604030504040204" pitchFamily="34" charset="-120"/>
                  <a:ea typeface="微軟正黑體" panose="020B0604030504040204" pitchFamily="34" charset="-120"/>
                </a:rPr>
                <a:t>行政單位</a:t>
              </a:r>
              <a:r>
                <a:rPr lang="en-US" altLang="zh-TW" dirty="0">
                  <a:solidFill>
                    <a:schemeClr val="tx1"/>
                  </a:solidFill>
                  <a:latin typeface="微軟正黑體" panose="020B0604030504040204" pitchFamily="34" charset="-120"/>
                  <a:ea typeface="微軟正黑體" panose="020B0604030504040204" pitchFamily="34" charset="-120"/>
                </a:rPr>
                <a:t>(</a:t>
              </a:r>
              <a:r>
                <a:rPr lang="zh-TW" altLang="en-US" dirty="0">
                  <a:solidFill>
                    <a:schemeClr val="tx1"/>
                  </a:solidFill>
                  <a:latin typeface="微軟正黑體" panose="020B0604030504040204" pitchFamily="34" charset="-120"/>
                  <a:ea typeface="微軟正黑體" panose="020B0604030504040204" pitchFamily="34" charset="-120"/>
                </a:rPr>
                <a:t>教學資源中心、語言中心</a:t>
              </a:r>
              <a:r>
                <a:rPr lang="en-US" altLang="zh-TW" dirty="0">
                  <a:solidFill>
                    <a:schemeClr val="tx1"/>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初評結果</a:t>
              </a:r>
              <a:r>
                <a:rPr lang="zh-TW" altLang="en-US" dirty="0">
                  <a:solidFill>
                    <a:schemeClr val="tx1"/>
                  </a:solidFill>
                  <a:latin typeface="微軟正黑體" panose="020B0604030504040204" pitchFamily="34" charset="-120"/>
                  <a:ea typeface="微軟正黑體" panose="020B0604030504040204" pitchFamily="34" charset="-120"/>
                </a:rPr>
                <a:t>進行審核及備查。</a:t>
              </a:r>
              <a:endParaRPr lang="en-US" altLang="zh-TW" dirty="0">
                <a:solidFill>
                  <a:schemeClr val="tx1"/>
                </a:solidFill>
                <a:latin typeface="微軟正黑體" panose="020B0604030504040204" pitchFamily="34" charset="-120"/>
                <a:ea typeface="微軟正黑體" panose="020B0604030504040204" pitchFamily="34" charset="-120"/>
              </a:endParaRPr>
            </a:p>
            <a:p>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32" name="ïşlîdê">
              <a:extLst>
                <a:ext uri="{FF2B5EF4-FFF2-40B4-BE49-F238E27FC236}">
                  <a16:creationId xmlns:a16="http://schemas.microsoft.com/office/drawing/2014/main" id="{5A3F62E8-DE8B-4715-88F3-191647DD1266}"/>
                </a:ext>
              </a:extLst>
            </p:cNvPr>
            <p:cNvSpPr/>
            <p:nvPr/>
          </p:nvSpPr>
          <p:spPr bwMode="auto">
            <a:xfrm>
              <a:off x="7083281" y="1164886"/>
              <a:ext cx="1699961" cy="326450"/>
            </a:xfrm>
            <a:prstGeom prst="roundRect">
              <a:avLst>
                <a:gd name="adj" fmla="val 50000"/>
              </a:avLst>
            </a:prstGeom>
            <a:solidFill>
              <a:srgbClr val="FF0000"/>
            </a:solidFill>
            <a:ln w="38100">
              <a:noFill/>
            </a:ln>
            <a:extLst/>
          </p:spPr>
          <p:style>
            <a:lnRef idx="2">
              <a:schemeClr val="dk1"/>
            </a:lnRef>
            <a:fillRef idx="1">
              <a:schemeClr val="lt1"/>
            </a:fillRef>
            <a:effectRef idx="0">
              <a:schemeClr val="dk1"/>
            </a:effectRef>
            <a:fontRef idx="minor">
              <a:schemeClr val="dk1"/>
            </a:fontRef>
          </p:style>
          <p:txBody>
            <a:bodyPr rtlCol="0" anchor="ctr"/>
            <a:lstStyle/>
            <a:p>
              <a:pPr algn="ctr"/>
              <a:r>
                <a:rPr lang="zh-TW" altLang="en-US" sz="1600" b="1" dirty="0">
                  <a:solidFill>
                    <a:prstClr val="white"/>
                  </a:solidFill>
                  <a:latin typeface="微軟正黑體" panose="020B0604030504040204" pitchFamily="34" charset="-120"/>
                  <a:ea typeface="微軟正黑體" panose="020B0604030504040204" pitchFamily="34" charset="-120"/>
                </a:rPr>
                <a:t>核備階段</a:t>
              </a:r>
              <a:endParaRPr lang="en-US" altLang="zh-CN" sz="1600" b="1" dirty="0">
                <a:solidFill>
                  <a:prstClr val="white"/>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2243565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DEFE32A-BE8B-468D-A784-2E79DC733150}"/>
              </a:ext>
            </a:extLst>
          </p:cNvPr>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15</a:t>
            </a:fld>
            <a:endParaRPr lang="zh-TW" altLang="en-US">
              <a:solidFill>
                <a:prstClr val="black">
                  <a:tint val="75000"/>
                </a:prstClr>
              </a:solidFill>
            </a:endParaRPr>
          </a:p>
        </p:txBody>
      </p:sp>
      <p:graphicFrame>
        <p:nvGraphicFramePr>
          <p:cNvPr id="5" name="表格 4">
            <a:extLst>
              <a:ext uri="{FF2B5EF4-FFF2-40B4-BE49-F238E27FC236}">
                <a16:creationId xmlns:a16="http://schemas.microsoft.com/office/drawing/2014/main" id="{12B8FCB8-2DC6-4655-812A-E5EC1805BE5A}"/>
              </a:ext>
            </a:extLst>
          </p:cNvPr>
          <p:cNvGraphicFramePr>
            <a:graphicFrameLocks noGrp="1"/>
          </p:cNvGraphicFramePr>
          <p:nvPr>
            <p:extLst>
              <p:ext uri="{D42A27DB-BD31-4B8C-83A1-F6EECF244321}">
                <p14:modId xmlns:p14="http://schemas.microsoft.com/office/powerpoint/2010/main" val="894714158"/>
              </p:ext>
            </p:extLst>
          </p:nvPr>
        </p:nvGraphicFramePr>
        <p:xfrm>
          <a:off x="503548" y="1324175"/>
          <a:ext cx="8136904" cy="5214852"/>
        </p:xfrm>
        <a:graphic>
          <a:graphicData uri="http://schemas.openxmlformats.org/drawingml/2006/table">
            <a:tbl>
              <a:tblPr firstRow="1" firstCol="1" lastRow="1" lastCol="1" bandRow="1" bandCol="1"/>
              <a:tblGrid>
                <a:gridCol w="1202870">
                  <a:extLst>
                    <a:ext uri="{9D8B030D-6E8A-4147-A177-3AD203B41FA5}">
                      <a16:colId xmlns:a16="http://schemas.microsoft.com/office/drawing/2014/main" val="994483050"/>
                    </a:ext>
                  </a:extLst>
                </a:gridCol>
                <a:gridCol w="1134063">
                  <a:extLst>
                    <a:ext uri="{9D8B030D-6E8A-4147-A177-3AD203B41FA5}">
                      <a16:colId xmlns:a16="http://schemas.microsoft.com/office/drawing/2014/main" val="898049493"/>
                    </a:ext>
                  </a:extLst>
                </a:gridCol>
                <a:gridCol w="1767523">
                  <a:extLst>
                    <a:ext uri="{9D8B030D-6E8A-4147-A177-3AD203B41FA5}">
                      <a16:colId xmlns:a16="http://schemas.microsoft.com/office/drawing/2014/main" val="3506265616"/>
                    </a:ext>
                  </a:extLst>
                </a:gridCol>
                <a:gridCol w="4032448">
                  <a:extLst>
                    <a:ext uri="{9D8B030D-6E8A-4147-A177-3AD203B41FA5}">
                      <a16:colId xmlns:a16="http://schemas.microsoft.com/office/drawing/2014/main" val="1247349888"/>
                    </a:ext>
                  </a:extLst>
                </a:gridCol>
              </a:tblGrid>
              <a:tr h="935020">
                <a:tc gridSpan="3">
                  <a:txBody>
                    <a:bodyPr/>
                    <a:lstStyle/>
                    <a:p>
                      <a:pPr marL="925195" indent="-923925" algn="just">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行政單位</a:t>
                      </a:r>
                      <a:r>
                        <a:rPr lang="en-US" sz="1600" b="1"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新制</a:t>
                      </a:r>
                      <a:r>
                        <a:rPr lang="en-US" sz="1600" b="1"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925195" indent="-923925" algn="just">
                        <a:spcAft>
                          <a:spcPts val="0"/>
                        </a:spcAft>
                      </a:pPr>
                      <a:r>
                        <a:rPr lang="en-US" sz="1600" b="1"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秘書室、國際事務處</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發展組</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sz="1600" b="1" kern="100" dirty="0">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378" marR="4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marL="925195" indent="-923925">
                        <a:spcAft>
                          <a:spcPts val="0"/>
                        </a:spcAft>
                      </a:pPr>
                      <a:r>
                        <a:rPr lang="zh-TW" alt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教學單位</a:t>
                      </a:r>
                      <a:r>
                        <a:rPr lang="en-US" alt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新制</a:t>
                      </a:r>
                      <a:r>
                        <a:rPr lang="en-US" alt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b="1" kern="100" dirty="0">
                          <a:effectLst/>
                          <a:latin typeface="Calibri" panose="020F0502020204030204" pitchFamily="34" charset="0"/>
                          <a:ea typeface="標楷體" panose="03000509000000000000" pitchFamily="65" charset="-120"/>
                          <a:cs typeface="Times New Roman" panose="02020603050405020304" pitchFamily="18" charset="0"/>
                        </a:rPr>
                        <a:t>：</a:t>
                      </a:r>
                      <a:endParaRPr lang="zh-TW" altLang="zh-TW" sz="1600" kern="100" dirty="0">
                        <a:effectLst/>
                        <a:latin typeface="Calibri" panose="020F0502020204030204" pitchFamily="34" charset="0"/>
                        <a:ea typeface="+mn-ea"/>
                        <a:cs typeface="Times New Roman" panose="02020603050405020304" pitchFamily="18" charset="0"/>
                      </a:endParaRPr>
                    </a:p>
                    <a:p>
                      <a:pPr marL="925195" indent="-923925">
                        <a:spcAft>
                          <a:spcPts val="0"/>
                        </a:spcAft>
                      </a:pPr>
                      <a:r>
                        <a:rPr lang="en-US" alt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農</a:t>
                      </a:r>
                      <a:r>
                        <a:rPr lang="zh-TW" altLang="zh-TW" sz="1600" b="1"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zh-TW" alt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學</a:t>
                      </a:r>
                      <a:r>
                        <a:rPr lang="zh-TW" altLang="zh-TW" sz="1600" b="1"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zh-TW" alt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院：</a:t>
                      </a:r>
                      <a:r>
                        <a:rPr lang="zh-TW"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森林系</a:t>
                      </a:r>
                      <a:endParaRPr lang="zh-TW" altLang="zh-TW" sz="1600" kern="100" dirty="0">
                        <a:effectLst/>
                        <a:latin typeface="Calibri" panose="020F0502020204030204" pitchFamily="34" charset="0"/>
                        <a:ea typeface="+mn-ea"/>
                        <a:cs typeface="Times New Roman" panose="02020603050405020304" pitchFamily="18" charset="0"/>
                      </a:endParaRPr>
                    </a:p>
                    <a:p>
                      <a:pPr marL="925195" indent="-923925" algn="just">
                        <a:spcAft>
                          <a:spcPts val="0"/>
                        </a:spcAft>
                      </a:pPr>
                      <a:r>
                        <a:rPr lang="en-US" alt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工</a:t>
                      </a:r>
                      <a:r>
                        <a:rPr lang="zh-TW" altLang="zh-TW" sz="1600" b="1"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zh-TW" alt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學</a:t>
                      </a:r>
                      <a:r>
                        <a:rPr lang="zh-TW" altLang="zh-TW" sz="1600" b="1"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zh-TW" alt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院：</a:t>
                      </a:r>
                      <a:r>
                        <a:rPr lang="zh-TW"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水土保持系</a:t>
                      </a:r>
                      <a:endParaRPr lang="zh-TW" altLang="zh-TW" sz="1600" kern="100" dirty="0">
                        <a:effectLst/>
                        <a:latin typeface="Calibri" panose="020F0502020204030204" pitchFamily="34" charset="0"/>
                        <a:ea typeface="+mn-ea"/>
                        <a:cs typeface="Times New Roman" panose="02020603050405020304" pitchFamily="18" charset="0"/>
                      </a:endParaRPr>
                    </a:p>
                    <a:p>
                      <a:pPr marL="925195" indent="-923925" algn="just">
                        <a:spcAft>
                          <a:spcPts val="0"/>
                        </a:spcAft>
                      </a:pPr>
                      <a:r>
                        <a:rPr lang="en-US" alt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人文暨社會科學系：</a:t>
                      </a:r>
                      <a:r>
                        <a:rPr lang="zh-TW"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師資培育中心</a:t>
                      </a:r>
                      <a:endParaRPr lang="zh-TW" altLang="zh-TW" sz="1600" kern="100" dirty="0">
                        <a:effectLst/>
                        <a:latin typeface="Calibri" panose="020F0502020204030204" pitchFamily="34" charset="0"/>
                        <a:ea typeface="+mn-ea"/>
                        <a:cs typeface="Times New Roman" panose="02020603050405020304" pitchFamily="18" charset="0"/>
                      </a:endParaRPr>
                    </a:p>
                  </a:txBody>
                  <a:tcPr marL="48378" marR="48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6623727"/>
                  </a:ext>
                </a:extLst>
              </a:tr>
              <a:tr h="391708">
                <a:tc>
                  <a:txBody>
                    <a:bodyPr/>
                    <a:lstStyle/>
                    <a:p>
                      <a:pPr algn="just">
                        <a:lnSpc>
                          <a:spcPts val="1700"/>
                        </a:lnSpc>
                        <a:spcAft>
                          <a:spcPts val="0"/>
                        </a:spcAft>
                      </a:pPr>
                      <a:r>
                        <a:rPr lang="zh-TW" sz="1600" b="1" kern="100">
                          <a:effectLst/>
                          <a:latin typeface="Times New Roman" panose="02020603050405020304" pitchFamily="18" charset="0"/>
                          <a:ea typeface="標楷體" panose="03000509000000000000" pitchFamily="65" charset="-120"/>
                          <a:cs typeface="Times New Roman" panose="02020603050405020304" pitchFamily="18" charset="0"/>
                        </a:rPr>
                        <a:t>重點作業</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8378" marR="48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just">
                        <a:lnSpc>
                          <a:spcPts val="1700"/>
                        </a:lnSpc>
                        <a:spcAft>
                          <a:spcPts val="0"/>
                        </a:spcAft>
                      </a:pPr>
                      <a:r>
                        <a:rPr lang="zh-TW" sz="1600" b="1" kern="100">
                          <a:effectLst/>
                          <a:latin typeface="Times New Roman" panose="02020603050405020304" pitchFamily="18" charset="0"/>
                          <a:ea typeface="標楷體" panose="03000509000000000000" pitchFamily="65" charset="-120"/>
                          <a:cs typeface="Times New Roman" panose="02020603050405020304" pitchFamily="18" charset="0"/>
                        </a:rPr>
                        <a:t>辦理期間</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8378" marR="48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gridSpan="2">
                  <a:txBody>
                    <a:bodyPr/>
                    <a:lstStyle/>
                    <a:p>
                      <a:pPr algn="just">
                        <a:lnSpc>
                          <a:spcPts val="1700"/>
                        </a:lnSpc>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相關作業</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378" marR="48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zh-TW" altLang="en-US"/>
                    </a:p>
                  </a:txBody>
                  <a:tcPr/>
                </a:tc>
                <a:extLst>
                  <a:ext uri="{0D108BD9-81ED-4DB2-BD59-A6C34878D82A}">
                    <a16:rowId xmlns:a16="http://schemas.microsoft.com/office/drawing/2014/main" val="89085732"/>
                  </a:ext>
                </a:extLst>
              </a:tr>
              <a:tr h="1513252">
                <a:tc>
                  <a:txBody>
                    <a:bodyPr/>
                    <a:lstStyle/>
                    <a:p>
                      <a:pPr algn="just">
                        <a:lnSpc>
                          <a:spcPts val="1700"/>
                        </a:lnSpc>
                        <a:spcAft>
                          <a:spcPts val="0"/>
                        </a:spcAft>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自評</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378" marR="48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自即日起至</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114</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年</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月</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28</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日前</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378" marR="48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42900" lvl="0" indent="-342900" algn="just">
                        <a:lnSpc>
                          <a:spcPts val="2200"/>
                        </a:lnSpc>
                        <a:spcAft>
                          <a:spcPts val="0"/>
                        </a:spcAft>
                        <a:buFont typeface="+mj-lt"/>
                        <a:buAutoNum type="arabicPeriod"/>
                      </a:pPr>
                      <a:r>
                        <a:rPr lang="zh-TW" altLang="zh-TW" sz="1600" dirty="0">
                          <a:effectLst/>
                          <a:latin typeface="Times New Roman" panose="02020603050405020304" pitchFamily="18" charset="0"/>
                          <a:ea typeface="標楷體" panose="03000509000000000000" pitchFamily="65" charset="-120"/>
                          <a:cs typeface="Times New Roman" panose="02020603050405020304" pitchFamily="18" charset="0"/>
                        </a:rPr>
                        <a:t>各單位助教確認評鑑資料，親自簽名送請系</a:t>
                      </a:r>
                      <a:r>
                        <a:rPr lang="en-US" altLang="zh-TW" sz="1600" dirty="0">
                          <a:effectLst/>
                          <a:latin typeface="Times New Roman" panose="02020603050405020304" pitchFamily="18" charset="0"/>
                          <a:ea typeface="標楷體" panose="03000509000000000000" pitchFamily="65" charset="-120"/>
                        </a:rPr>
                        <a:t>(</a:t>
                      </a:r>
                      <a:r>
                        <a:rPr lang="zh-TW" altLang="zh-TW" sz="1600" dirty="0">
                          <a:effectLst/>
                          <a:latin typeface="Times New Roman" panose="02020603050405020304" pitchFamily="18" charset="0"/>
                          <a:ea typeface="標楷體" panose="03000509000000000000" pitchFamily="65" charset="-120"/>
                          <a:cs typeface="Times New Roman" panose="02020603050405020304" pitchFamily="18" charset="0"/>
                        </a:rPr>
                        <a:t>所、中心</a:t>
                      </a:r>
                      <a:r>
                        <a:rPr lang="en-US" altLang="zh-TW" sz="1600" dirty="0">
                          <a:effectLst/>
                          <a:latin typeface="Times New Roman" panose="02020603050405020304" pitchFamily="18" charset="0"/>
                          <a:ea typeface="標楷體" panose="03000509000000000000" pitchFamily="65" charset="-120"/>
                        </a:rPr>
                        <a:t>)</a:t>
                      </a:r>
                      <a:r>
                        <a:rPr lang="zh-TW" altLang="zh-TW" sz="1600" dirty="0">
                          <a:effectLst/>
                          <a:latin typeface="Times New Roman" panose="02020603050405020304" pitchFamily="18" charset="0"/>
                          <a:ea typeface="標楷體" panose="03000509000000000000" pitchFamily="65" charset="-120"/>
                          <a:cs typeface="Times New Roman" panose="02020603050405020304" pitchFamily="18" charset="0"/>
                        </a:rPr>
                        <a:t>或行政單位主任核章後，送人事室承辦人員。</a:t>
                      </a:r>
                      <a:endParaRPr lang="en-US" alt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lgn="just">
                        <a:lnSpc>
                          <a:spcPts val="2200"/>
                        </a:lnSpc>
                        <a:spcAft>
                          <a:spcPts val="0"/>
                        </a:spcAft>
                        <a:buFont typeface="+mj-lt"/>
                        <a:buAutoNum type="arabicPeriod"/>
                      </a:pPr>
                      <a:r>
                        <a:rPr lang="zh-TW" altLang="zh-TW" sz="1600" dirty="0">
                          <a:effectLst/>
                          <a:latin typeface="Times New Roman" panose="02020603050405020304" pitchFamily="18" charset="0"/>
                          <a:ea typeface="標楷體" panose="03000509000000000000" pitchFamily="65" charset="-120"/>
                          <a:cs typeface="Times New Roman" panose="02020603050405020304" pitchFamily="18" charset="0"/>
                        </a:rPr>
                        <a:t>各單位助教</a:t>
                      </a:r>
                      <a:r>
                        <a:rPr lang="en-US" altLang="zh-TW" sz="1600" dirty="0">
                          <a:effectLst/>
                          <a:latin typeface="Times New Roman" panose="02020603050405020304" pitchFamily="18" charset="0"/>
                          <a:ea typeface="標楷體" panose="03000509000000000000" pitchFamily="65" charset="-120"/>
                        </a:rPr>
                        <a:t>(</a:t>
                      </a:r>
                      <a:r>
                        <a:rPr lang="zh-TW" altLang="zh-TW" sz="1600" dirty="0">
                          <a:effectLst/>
                          <a:latin typeface="Times New Roman" panose="02020603050405020304" pitchFamily="18" charset="0"/>
                          <a:ea typeface="標楷體" panose="03000509000000000000" pitchFamily="65" charset="-120"/>
                          <a:cs typeface="Times New Roman" panose="02020603050405020304" pitchFamily="18" charset="0"/>
                        </a:rPr>
                        <a:t>教學</a:t>
                      </a:r>
                      <a:r>
                        <a:rPr lang="en-US" altLang="zh-TW" sz="1600" dirty="0">
                          <a:effectLst/>
                          <a:latin typeface="Times New Roman" panose="02020603050405020304" pitchFamily="18" charset="0"/>
                          <a:ea typeface="標楷體" panose="03000509000000000000" pitchFamily="65" charset="-120"/>
                        </a:rPr>
                        <a:t>/</a:t>
                      </a:r>
                      <a:r>
                        <a:rPr lang="zh-TW" altLang="zh-TW" sz="1600" dirty="0">
                          <a:effectLst/>
                          <a:latin typeface="Times New Roman" panose="02020603050405020304" pitchFamily="18" charset="0"/>
                          <a:ea typeface="標楷體" panose="03000509000000000000" pitchFamily="65" charset="-120"/>
                          <a:cs typeface="Times New Roman" panose="02020603050405020304" pitchFamily="18" charset="0"/>
                        </a:rPr>
                        <a:t>行政</a:t>
                      </a:r>
                      <a:r>
                        <a:rPr lang="en-US" altLang="zh-TW" sz="1600" dirty="0">
                          <a:effectLst/>
                          <a:latin typeface="Times New Roman" panose="02020603050405020304" pitchFamily="18" charset="0"/>
                          <a:ea typeface="標楷體" panose="03000509000000000000" pitchFamily="65" charset="-120"/>
                        </a:rPr>
                        <a:t>) </a:t>
                      </a:r>
                      <a:r>
                        <a:rPr lang="zh-TW" altLang="zh-TW" sz="1600" dirty="0">
                          <a:effectLst/>
                          <a:latin typeface="Times New Roman" panose="02020603050405020304" pitchFamily="18" charset="0"/>
                          <a:ea typeface="標楷體" panose="03000509000000000000" pitchFamily="65" charset="-120"/>
                          <a:cs typeface="Times New Roman" panose="02020603050405020304" pitchFamily="18" charset="0"/>
                        </a:rPr>
                        <a:t>至遲於</a:t>
                      </a:r>
                      <a:r>
                        <a:rPr lang="en-US" altLang="zh-TW" sz="1600" dirty="0">
                          <a:effectLst/>
                          <a:latin typeface="Times New Roman" panose="02020603050405020304" pitchFamily="18" charset="0"/>
                          <a:ea typeface="標楷體" panose="03000509000000000000" pitchFamily="65" charset="-120"/>
                        </a:rPr>
                        <a:t>114</a:t>
                      </a:r>
                      <a:r>
                        <a:rPr lang="zh-TW" altLang="zh-TW" sz="1600" dirty="0">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600" dirty="0">
                          <a:effectLst/>
                          <a:latin typeface="Times New Roman" panose="02020603050405020304" pitchFamily="18" charset="0"/>
                          <a:ea typeface="標楷體" panose="03000509000000000000" pitchFamily="65" charset="-120"/>
                        </a:rPr>
                        <a:t>2</a:t>
                      </a:r>
                      <a:r>
                        <a:rPr lang="zh-TW" altLang="zh-TW" sz="1600" dirty="0">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600" dirty="0">
                          <a:effectLst/>
                          <a:latin typeface="Times New Roman" panose="02020603050405020304" pitchFamily="18" charset="0"/>
                          <a:ea typeface="標楷體" panose="03000509000000000000" pitchFamily="65" charset="-120"/>
                        </a:rPr>
                        <a:t>28</a:t>
                      </a:r>
                      <a:r>
                        <a:rPr lang="zh-TW" altLang="zh-TW" sz="1600" dirty="0">
                          <a:effectLst/>
                          <a:latin typeface="Times New Roman" panose="02020603050405020304" pitchFamily="18" charset="0"/>
                          <a:ea typeface="標楷體" panose="03000509000000000000" pitchFamily="65" charset="-120"/>
                          <a:cs typeface="Times New Roman" panose="02020603050405020304" pitchFamily="18" charset="0"/>
                        </a:rPr>
                        <a:t>日前依本校</a:t>
                      </a:r>
                      <a:r>
                        <a:rPr lang="zh-TW" altLang="zh-TW" sz="1600" b="1" u="sng"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助教評鑑計分表</a:t>
                      </a:r>
                      <a:r>
                        <a:rPr lang="zh-TW" altLang="zh-TW" sz="1600" dirty="0">
                          <a:effectLst/>
                          <a:latin typeface="Times New Roman" panose="02020603050405020304" pitchFamily="18" charset="0"/>
                          <a:ea typeface="標楷體" panose="03000509000000000000" pitchFamily="65" charset="-120"/>
                          <a:cs typeface="Times New Roman" panose="02020603050405020304" pitchFamily="18" charset="0"/>
                        </a:rPr>
                        <a:t>內容</a:t>
                      </a:r>
                      <a:r>
                        <a:rPr lang="en-US" altLang="zh-TW" sz="1600" dirty="0">
                          <a:effectLst/>
                          <a:latin typeface="Times New Roman" panose="02020603050405020304" pitchFamily="18" charset="0"/>
                          <a:ea typeface="標楷體" panose="03000509000000000000" pitchFamily="65" charset="-120"/>
                        </a:rPr>
                        <a:t>(</a:t>
                      </a:r>
                      <a:r>
                        <a:rPr lang="zh-TW" altLang="zh-TW" sz="1600" b="1" u="sng" dirty="0">
                          <a:effectLst/>
                          <a:latin typeface="Times New Roman" panose="02020603050405020304" pitchFamily="18" charset="0"/>
                          <a:ea typeface="標楷體" panose="03000509000000000000" pitchFamily="65" charset="-120"/>
                          <a:cs typeface="Times New Roman" panose="02020603050405020304" pitchFamily="18" charset="0"/>
                        </a:rPr>
                        <a:t>工作及績效</a:t>
                      </a:r>
                      <a:r>
                        <a:rPr lang="zh-TW" altLang="zh-TW" sz="16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b="1" u="sng" dirty="0">
                          <a:effectLst/>
                          <a:latin typeface="Times New Roman" panose="02020603050405020304" pitchFamily="18" charset="0"/>
                          <a:ea typeface="標楷體" panose="03000509000000000000" pitchFamily="65" charset="-120"/>
                          <a:cs typeface="Times New Roman" panose="02020603050405020304" pitchFamily="18" charset="0"/>
                        </a:rPr>
                        <a:t>創新及簡化</a:t>
                      </a:r>
                      <a:r>
                        <a:rPr lang="zh-TW" altLang="zh-TW" sz="16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b="1" u="sng" dirty="0">
                          <a:effectLst/>
                          <a:latin typeface="Times New Roman" panose="02020603050405020304" pitchFamily="18" charset="0"/>
                          <a:ea typeface="標楷體" panose="03000509000000000000" pitchFamily="65" charset="-120"/>
                          <a:cs typeface="Times New Roman" panose="02020603050405020304" pitchFamily="18" charset="0"/>
                        </a:rPr>
                        <a:t>服務態度及協助教學</a:t>
                      </a:r>
                      <a:r>
                        <a:rPr lang="zh-TW" altLang="zh-TW" sz="16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b="1" u="sng" dirty="0">
                          <a:effectLst/>
                          <a:latin typeface="Times New Roman" panose="02020603050405020304" pitchFamily="18" charset="0"/>
                          <a:ea typeface="標楷體" panose="03000509000000000000" pitchFamily="65" charset="-120"/>
                          <a:cs typeface="Times New Roman" panose="02020603050405020304" pitchFamily="18" charset="0"/>
                        </a:rPr>
                        <a:t>研究或其他</a:t>
                      </a:r>
                      <a:r>
                        <a:rPr lang="en-US" altLang="zh-TW" sz="1600" dirty="0">
                          <a:effectLst/>
                          <a:latin typeface="Times New Roman" panose="02020603050405020304" pitchFamily="18" charset="0"/>
                          <a:ea typeface="標楷體" panose="03000509000000000000" pitchFamily="65" charset="-120"/>
                        </a:rPr>
                        <a:t>)</a:t>
                      </a:r>
                      <a:r>
                        <a:rPr lang="zh-TW" altLang="zh-TW" sz="1600" b="1" u="sng" dirty="0">
                          <a:effectLst/>
                          <a:latin typeface="Times New Roman" panose="02020603050405020304" pitchFamily="18" charset="0"/>
                          <a:ea typeface="標楷體" panose="03000509000000000000" pitchFamily="65" charset="-120"/>
                          <a:cs typeface="Times New Roman" panose="02020603050405020304" pitchFamily="18" charset="0"/>
                        </a:rPr>
                        <a:t>填寫</a:t>
                      </a:r>
                      <a:r>
                        <a:rPr lang="en-US" altLang="zh-TW" sz="1600" b="1" u="sng" dirty="0">
                          <a:solidFill>
                            <a:srgbClr val="FF0000"/>
                          </a:solidFill>
                          <a:effectLst/>
                          <a:latin typeface="Times New Roman" panose="02020603050405020304" pitchFamily="18" charset="0"/>
                          <a:ea typeface="標楷體" panose="03000509000000000000" pitchFamily="65" charset="-120"/>
                        </a:rPr>
                        <a:t>110</a:t>
                      </a:r>
                      <a:r>
                        <a:rPr lang="zh-TW" altLang="zh-TW" sz="1600" b="1" u="sng" dirty="0">
                          <a:solidFill>
                            <a:srgbClr val="FF0000"/>
                          </a:solidFill>
                          <a:effectLst/>
                          <a:latin typeface="Calibri" panose="020F0502020204030204" pitchFamily="34" charset="0"/>
                          <a:ea typeface="+mn-ea"/>
                          <a:cs typeface="Times New Roman" panose="02020603050405020304" pitchFamily="18" charset="0"/>
                        </a:rPr>
                        <a:t>、</a:t>
                      </a:r>
                      <a:r>
                        <a:rPr lang="en-US" altLang="zh-TW" sz="1600" b="1" u="sng" dirty="0">
                          <a:solidFill>
                            <a:srgbClr val="FF0000"/>
                          </a:solidFill>
                          <a:effectLst/>
                          <a:latin typeface="Times New Roman" panose="02020603050405020304" pitchFamily="18" charset="0"/>
                          <a:ea typeface="標楷體" panose="03000509000000000000" pitchFamily="65" charset="-120"/>
                        </a:rPr>
                        <a:t>111</a:t>
                      </a:r>
                      <a:r>
                        <a:rPr lang="zh-TW" altLang="zh-TW" sz="1600" b="1" u="sng"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及</a:t>
                      </a:r>
                      <a:r>
                        <a:rPr lang="en-US" altLang="zh-TW" sz="1600" b="1" u="sng" dirty="0">
                          <a:solidFill>
                            <a:srgbClr val="FF0000"/>
                          </a:solidFill>
                          <a:effectLst/>
                          <a:latin typeface="Times New Roman" panose="02020603050405020304" pitchFamily="18" charset="0"/>
                          <a:ea typeface="標楷體" panose="03000509000000000000" pitchFamily="65" charset="-120"/>
                        </a:rPr>
                        <a:t>112</a:t>
                      </a:r>
                      <a:r>
                        <a:rPr lang="zh-TW" altLang="zh-TW" sz="1600" b="1" u="sng"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學年度</a:t>
                      </a:r>
                      <a:r>
                        <a:rPr lang="zh-TW" altLang="zh-TW" sz="1600" b="1" u="sng" dirty="0">
                          <a:effectLst/>
                          <a:latin typeface="Times New Roman" panose="02020603050405020304" pitchFamily="18" charset="0"/>
                          <a:ea typeface="標楷體" panose="03000509000000000000" pitchFamily="65" charset="-120"/>
                          <a:cs typeface="Times New Roman" panose="02020603050405020304" pitchFamily="18" charset="0"/>
                        </a:rPr>
                        <a:t>具體事實</a:t>
                      </a:r>
                      <a:r>
                        <a:rPr lang="zh-TW" altLang="zh-TW" sz="1600" dirty="0">
                          <a:effectLst/>
                          <a:latin typeface="Times New Roman" panose="02020603050405020304" pitchFamily="18" charset="0"/>
                          <a:ea typeface="標楷體" panose="03000509000000000000" pitchFamily="65" charset="-120"/>
                          <a:cs typeface="Times New Roman" panose="02020603050405020304" pitchFamily="18" charset="0"/>
                        </a:rPr>
                        <a:t>，並</a:t>
                      </a:r>
                      <a:r>
                        <a:rPr lang="zh-TW" altLang="zh-TW" sz="1600" b="1" u="sng"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檢附具體佐證資料</a:t>
                      </a:r>
                      <a:r>
                        <a:rPr lang="zh-TW" altLang="zh-TW" sz="1600" dirty="0">
                          <a:effectLst/>
                          <a:latin typeface="Times New Roman" panose="02020603050405020304" pitchFamily="18" charset="0"/>
                          <a:ea typeface="標楷體" panose="03000509000000000000" pitchFamily="65" charset="-120"/>
                          <a:cs typeface="Times New Roman" panose="02020603050405020304" pitchFamily="18" charset="0"/>
                        </a:rPr>
                        <a:t>以供相關單位認證及辦理初評。</a:t>
                      </a:r>
                      <a:endParaRPr lang="zh-TW" sz="1600" kern="100" dirty="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48378" marR="48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47005801"/>
                  </a:ext>
                </a:extLst>
              </a:tr>
              <a:tr h="975840">
                <a:tc>
                  <a:txBody>
                    <a:bodyPr/>
                    <a:lstStyle/>
                    <a:p>
                      <a:pPr algn="just">
                        <a:lnSpc>
                          <a:spcPts val="1700"/>
                        </a:lnSpc>
                        <a:spcAft>
                          <a:spcPts val="0"/>
                        </a:spcAft>
                      </a:pPr>
                      <a:r>
                        <a:rPr lang="zh-TW" sz="1600" kern="100">
                          <a:effectLst/>
                          <a:latin typeface="Times New Roman" panose="02020603050405020304" pitchFamily="18" charset="0"/>
                          <a:ea typeface="標楷體" panose="03000509000000000000" pitchFamily="65" charset="-120"/>
                          <a:cs typeface="Times New Roman" panose="02020603050405020304" pitchFamily="18" charset="0"/>
                        </a:rPr>
                        <a:t>初評</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8378" marR="48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100"/>
                        </a:lnSpc>
                        <a:spcAft>
                          <a:spcPts val="0"/>
                        </a:spcAft>
                      </a:pPr>
                      <a:r>
                        <a:rPr lang="en-US" sz="1600" kern="100">
                          <a:effectLst/>
                          <a:latin typeface="Times New Roman" panose="02020603050405020304" pitchFamily="18" charset="0"/>
                          <a:ea typeface="標楷體" panose="03000509000000000000" pitchFamily="65" charset="-120"/>
                          <a:cs typeface="Times New Roman" panose="02020603050405020304" pitchFamily="18" charset="0"/>
                        </a:rPr>
                        <a:t>114</a:t>
                      </a:r>
                      <a:r>
                        <a:rPr lang="zh-TW" sz="1600" kern="100">
                          <a:effectLst/>
                          <a:latin typeface="Times New Roman" panose="02020603050405020304" pitchFamily="18" charset="0"/>
                          <a:ea typeface="標楷體" panose="03000509000000000000" pitchFamily="65" charset="-120"/>
                          <a:cs typeface="Times New Roman" panose="02020603050405020304" pitchFamily="18" charset="0"/>
                        </a:rPr>
                        <a:t>年</a:t>
                      </a:r>
                      <a:r>
                        <a:rPr lang="en-US" sz="1600" kern="10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600" kern="100">
                          <a:effectLst/>
                          <a:latin typeface="Times New Roman" panose="02020603050405020304" pitchFamily="18" charset="0"/>
                          <a:ea typeface="標楷體" panose="03000509000000000000" pitchFamily="65" charset="-120"/>
                          <a:cs typeface="Times New Roman" panose="02020603050405020304" pitchFamily="18" charset="0"/>
                        </a:rPr>
                        <a:t>月</a:t>
                      </a:r>
                      <a:r>
                        <a:rPr lang="en-US" sz="1600" kern="100">
                          <a:effectLst/>
                          <a:latin typeface="Times New Roman" panose="02020603050405020304" pitchFamily="18" charset="0"/>
                          <a:ea typeface="標楷體" panose="03000509000000000000" pitchFamily="65" charset="-120"/>
                          <a:cs typeface="Times New Roman" panose="02020603050405020304" pitchFamily="18" charset="0"/>
                        </a:rPr>
                        <a:t>28</a:t>
                      </a:r>
                      <a:r>
                        <a:rPr lang="zh-TW" sz="1600" kern="100">
                          <a:effectLst/>
                          <a:latin typeface="Times New Roman" panose="02020603050405020304" pitchFamily="18" charset="0"/>
                          <a:ea typeface="標楷體" panose="03000509000000000000" pitchFamily="65" charset="-120"/>
                          <a:cs typeface="Times New Roman" panose="02020603050405020304" pitchFamily="18" charset="0"/>
                        </a:rPr>
                        <a:t>日前</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8378" marR="4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42900" marR="20955" lvl="0" indent="-342900" algn="just">
                        <a:lnSpc>
                          <a:spcPts val="2200"/>
                        </a:lnSpc>
                        <a:spcAft>
                          <a:spcPts val="0"/>
                        </a:spcAft>
                        <a:buFont typeface="+mj-lt"/>
                        <a:buAutoNum type="arabicPeriod"/>
                      </a:pPr>
                      <a:r>
                        <a:rPr lang="zh-TW" altLang="zh-TW" sz="1600">
                          <a:effectLst/>
                          <a:latin typeface="Times New Roman" panose="02020603050405020304" pitchFamily="18" charset="0"/>
                          <a:ea typeface="標楷體" panose="03000509000000000000" pitchFamily="65" charset="-120"/>
                          <a:cs typeface="Times New Roman" panose="02020603050405020304" pitchFamily="18" charset="0"/>
                        </a:rPr>
                        <a:t>助教隸屬</a:t>
                      </a:r>
                      <a:r>
                        <a:rPr lang="zh-TW" altLang="zh-TW" sz="1600" b="1" u="sng">
                          <a:effectLst/>
                          <a:latin typeface="Times New Roman" panose="02020603050405020304" pitchFamily="18" charset="0"/>
                          <a:ea typeface="標楷體" panose="03000509000000000000" pitchFamily="65" charset="-120"/>
                          <a:cs typeface="Times New Roman" panose="02020603050405020304" pitchFamily="18" charset="0"/>
                        </a:rPr>
                        <a:t>系</a:t>
                      </a:r>
                      <a:r>
                        <a:rPr lang="en-US" altLang="zh-TW" sz="1600" b="1" u="sng">
                          <a:effectLst/>
                          <a:latin typeface="Times New Roman" panose="02020603050405020304" pitchFamily="18" charset="0"/>
                          <a:ea typeface="標楷體" panose="03000509000000000000" pitchFamily="65" charset="-120"/>
                          <a:cs typeface="新細明體" panose="02020500000000000000" pitchFamily="18" charset="-120"/>
                        </a:rPr>
                        <a:t>(</a:t>
                      </a:r>
                      <a:r>
                        <a:rPr lang="zh-TW" altLang="zh-TW" sz="1600" b="1" u="sng">
                          <a:effectLst/>
                          <a:latin typeface="Times New Roman" panose="02020603050405020304" pitchFamily="18" charset="0"/>
                          <a:ea typeface="標楷體" panose="03000509000000000000" pitchFamily="65" charset="-120"/>
                          <a:cs typeface="Times New Roman" panose="02020603050405020304" pitchFamily="18" charset="0"/>
                        </a:rPr>
                        <a:t>中心，以下簡稱系</a:t>
                      </a:r>
                      <a:r>
                        <a:rPr lang="en-US" altLang="zh-TW" sz="1600" b="1" u="sng">
                          <a:effectLst/>
                          <a:latin typeface="Times New Roman" panose="02020603050405020304" pitchFamily="18" charset="0"/>
                          <a:ea typeface="標楷體" panose="03000509000000000000" pitchFamily="65" charset="-120"/>
                          <a:cs typeface="新細明體" panose="02020500000000000000" pitchFamily="18" charset="-120"/>
                        </a:rPr>
                        <a:t>)</a:t>
                      </a:r>
                      <a:r>
                        <a:rPr lang="zh-TW" altLang="zh-TW" sz="1600">
                          <a:effectLst/>
                          <a:latin typeface="Times New Roman" panose="02020603050405020304" pitchFamily="18" charset="0"/>
                          <a:ea typeface="標楷體" panose="03000509000000000000" pitchFamily="65" charset="-120"/>
                          <a:cs typeface="Times New Roman" panose="02020603050405020304" pitchFamily="18" charset="0"/>
                        </a:rPr>
                        <a:t>者</a:t>
                      </a:r>
                      <a:r>
                        <a:rPr lang="zh-TW" altLang="zh-TW" sz="1600">
                          <a:effectLst/>
                          <a:latin typeface="新細明體" panose="02020500000000000000" pitchFamily="18" charset="-120"/>
                          <a:ea typeface="標楷體" panose="03000509000000000000" pitchFamily="65" charset="-120"/>
                          <a:cs typeface="Times New Roman" panose="02020603050405020304" pitchFamily="18" charset="0"/>
                        </a:rPr>
                        <a:t>，</a:t>
                      </a:r>
                      <a:r>
                        <a:rPr lang="zh-TW" altLang="zh-TW" sz="1600">
                          <a:effectLst/>
                          <a:latin typeface="Times New Roman" panose="02020603050405020304" pitchFamily="18" charset="0"/>
                          <a:ea typeface="標楷體" panose="03000509000000000000" pitchFamily="65" charset="-120"/>
                          <a:cs typeface="Times New Roman" panose="02020603050405020304" pitchFamily="18" charset="0"/>
                        </a:rPr>
                        <a:t>循各系教師評審委員會程序辦理評鑑。</a:t>
                      </a:r>
                      <a:endParaRPr lang="en-US" altLang="zh-TW" sz="1600">
                        <a:effectLst/>
                        <a:latin typeface="Times New Roman" panose="02020603050405020304" pitchFamily="18" charset="0"/>
                        <a:ea typeface="標楷體" panose="03000509000000000000" pitchFamily="65" charset="-120"/>
                        <a:cs typeface="Times New Roman" panose="02020603050405020304" pitchFamily="18" charset="0"/>
                      </a:endParaRPr>
                    </a:p>
                    <a:p>
                      <a:pPr marL="342900" marR="20955" lvl="0" indent="-342900" algn="just">
                        <a:lnSpc>
                          <a:spcPts val="2200"/>
                        </a:lnSpc>
                        <a:spcAft>
                          <a:spcPts val="0"/>
                        </a:spcAft>
                        <a:buFont typeface="+mj-lt"/>
                        <a:buAutoNum type="arabicPeriod"/>
                      </a:pPr>
                      <a:r>
                        <a:rPr lang="zh-TW" altLang="en-US" sz="1600">
                          <a:effectLst/>
                          <a:latin typeface="Times New Roman" panose="02020603050405020304" pitchFamily="18" charset="0"/>
                          <a:ea typeface="標楷體" panose="03000509000000000000" pitchFamily="65" charset="-120"/>
                          <a:cs typeface="Times New Roman" panose="02020603050405020304" pitchFamily="18" charset="0"/>
                        </a:rPr>
                        <a:t>教</a:t>
                      </a:r>
                      <a:r>
                        <a:rPr lang="zh-TW" altLang="zh-TW" sz="1600">
                          <a:effectLst/>
                          <a:latin typeface="Times New Roman" panose="02020603050405020304" pitchFamily="18" charset="0"/>
                          <a:ea typeface="標楷體" panose="03000509000000000000" pitchFamily="65" charset="-120"/>
                          <a:cs typeface="Times New Roman" panose="02020603050405020304" pitchFamily="18" charset="0"/>
                        </a:rPr>
                        <a:t>師隸屬</a:t>
                      </a:r>
                      <a:r>
                        <a:rPr lang="zh-TW" altLang="zh-TW" sz="1600" b="1" u="sng">
                          <a:effectLst/>
                          <a:latin typeface="Times New Roman" panose="02020603050405020304" pitchFamily="18" charset="0"/>
                          <a:ea typeface="標楷體" panose="03000509000000000000" pitchFamily="65" charset="-120"/>
                          <a:cs typeface="Times New Roman" panose="02020603050405020304" pitchFamily="18" charset="0"/>
                        </a:rPr>
                        <a:t>行政單位</a:t>
                      </a:r>
                      <a:r>
                        <a:rPr lang="zh-TW" altLang="zh-TW" sz="1600">
                          <a:effectLst/>
                          <a:latin typeface="Times New Roman" panose="02020603050405020304" pitchFamily="18" charset="0"/>
                          <a:ea typeface="標楷體" panose="03000509000000000000" pitchFamily="65" charset="-120"/>
                          <a:cs typeface="Times New Roman" panose="02020603050405020304" pitchFamily="18" charset="0"/>
                        </a:rPr>
                        <a:t>者，由單位主管就</a:t>
                      </a:r>
                      <a:r>
                        <a:rPr lang="zh-TW" altLang="zh-TW" sz="1600">
                          <a:effectLst/>
                          <a:latin typeface="Calibri" panose="020F0502020204030204" pitchFamily="34" charset="0"/>
                          <a:ea typeface="+mn-ea"/>
                          <a:cs typeface="Times New Roman" panose="02020603050405020304" pitchFamily="18" charset="0"/>
                        </a:rPr>
                        <a:t>「</a:t>
                      </a:r>
                      <a:r>
                        <a:rPr lang="zh-TW" altLang="zh-TW" sz="1600">
                          <a:effectLst/>
                          <a:latin typeface="Times New Roman" panose="02020603050405020304" pitchFamily="18" charset="0"/>
                          <a:ea typeface="標楷體" panose="03000509000000000000" pitchFamily="65" charset="-120"/>
                          <a:cs typeface="Times New Roman" panose="02020603050405020304" pitchFamily="18" charset="0"/>
                        </a:rPr>
                        <a:t>助教評鑑計分表</a:t>
                      </a:r>
                      <a:r>
                        <a:rPr lang="zh-TW" altLang="zh-TW" sz="1600">
                          <a:effectLst/>
                          <a:latin typeface="Calibri" panose="020F0502020204030204" pitchFamily="34" charset="0"/>
                          <a:ea typeface="+mn-ea"/>
                          <a:cs typeface="Times New Roman" panose="02020603050405020304" pitchFamily="18" charset="0"/>
                        </a:rPr>
                        <a:t>」</a:t>
                      </a:r>
                      <a:r>
                        <a:rPr lang="zh-TW" altLang="zh-TW" sz="1600">
                          <a:effectLst/>
                          <a:latin typeface="Times New Roman" panose="02020603050405020304" pitchFamily="18" charset="0"/>
                          <a:ea typeface="標楷體" panose="03000509000000000000" pitchFamily="65" charset="-120"/>
                          <a:cs typeface="Times New Roman" panose="02020603050405020304" pitchFamily="18" charset="0"/>
                        </a:rPr>
                        <a:t>所提項目進行評分。</a:t>
                      </a:r>
                      <a:endParaRPr lang="zh-TW" sz="1600" kern="100" dirty="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48378" marR="48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dirty="0"/>
                    </a:p>
                  </a:txBody>
                  <a:tcPr/>
                </a:tc>
                <a:extLst>
                  <a:ext uri="{0D108BD9-81ED-4DB2-BD59-A6C34878D82A}">
                    <a16:rowId xmlns:a16="http://schemas.microsoft.com/office/drawing/2014/main" val="198759664"/>
                  </a:ext>
                </a:extLst>
              </a:tr>
              <a:tr h="935693">
                <a:tc>
                  <a:txBody>
                    <a:bodyPr/>
                    <a:lstStyle/>
                    <a:p>
                      <a:pPr algn="just">
                        <a:lnSpc>
                          <a:spcPts val="1700"/>
                        </a:lnSpc>
                        <a:spcAft>
                          <a:spcPts val="0"/>
                        </a:spcAft>
                      </a:pPr>
                      <a:r>
                        <a:rPr lang="zh-TW" sz="1600" kern="100">
                          <a:effectLst/>
                          <a:latin typeface="Times New Roman" panose="02020603050405020304" pitchFamily="18" charset="0"/>
                          <a:ea typeface="標楷體" panose="03000509000000000000" pitchFamily="65" charset="-120"/>
                          <a:cs typeface="Times New Roman" panose="02020603050405020304" pitchFamily="18" charset="0"/>
                        </a:rPr>
                        <a:t>核備</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8378" marR="48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100"/>
                        </a:lnSpc>
                        <a:spcAft>
                          <a:spcPts val="0"/>
                        </a:spcAft>
                      </a:pPr>
                      <a:r>
                        <a:rPr lang="en-US" sz="1600" kern="100">
                          <a:effectLst/>
                          <a:latin typeface="Times New Roman" panose="02020603050405020304" pitchFamily="18" charset="0"/>
                          <a:ea typeface="標楷體" panose="03000509000000000000" pitchFamily="65" charset="-120"/>
                          <a:cs typeface="Times New Roman" panose="02020603050405020304" pitchFamily="18" charset="0"/>
                        </a:rPr>
                        <a:t>114</a:t>
                      </a:r>
                      <a:r>
                        <a:rPr lang="zh-TW" sz="1600" kern="100">
                          <a:effectLst/>
                          <a:latin typeface="Times New Roman" panose="02020603050405020304" pitchFamily="18" charset="0"/>
                          <a:ea typeface="標楷體" panose="03000509000000000000" pitchFamily="65" charset="-120"/>
                          <a:cs typeface="Times New Roman" panose="02020603050405020304" pitchFamily="18" charset="0"/>
                        </a:rPr>
                        <a:t>年</a:t>
                      </a:r>
                      <a:r>
                        <a:rPr lang="en-US" sz="1600" kern="100">
                          <a:effectLst/>
                          <a:latin typeface="Times New Roman" panose="02020603050405020304" pitchFamily="18" charset="0"/>
                          <a:ea typeface="標楷體" panose="03000509000000000000" pitchFamily="65" charset="-120"/>
                          <a:cs typeface="Times New Roman" panose="02020603050405020304" pitchFamily="18" charset="0"/>
                        </a:rPr>
                        <a:t>5</a:t>
                      </a:r>
                      <a:r>
                        <a:rPr lang="zh-TW" sz="1600" kern="100">
                          <a:effectLst/>
                          <a:latin typeface="Times New Roman" panose="02020603050405020304" pitchFamily="18" charset="0"/>
                          <a:ea typeface="標楷體" panose="03000509000000000000" pitchFamily="65" charset="-120"/>
                          <a:cs typeface="Times New Roman" panose="02020603050405020304" pitchFamily="18" charset="0"/>
                        </a:rPr>
                        <a:t>月</a:t>
                      </a:r>
                      <a:r>
                        <a:rPr lang="en-US" sz="1600" kern="100">
                          <a:effectLst/>
                          <a:latin typeface="Times New Roman" panose="02020603050405020304" pitchFamily="18" charset="0"/>
                          <a:ea typeface="標楷體" panose="03000509000000000000" pitchFamily="65" charset="-120"/>
                          <a:cs typeface="Times New Roman" panose="02020603050405020304" pitchFamily="18" charset="0"/>
                        </a:rPr>
                        <a:t>19</a:t>
                      </a:r>
                      <a:r>
                        <a:rPr lang="zh-TW" sz="1600" kern="100">
                          <a:effectLst/>
                          <a:latin typeface="Times New Roman" panose="02020603050405020304" pitchFamily="18" charset="0"/>
                          <a:ea typeface="標楷體" panose="03000509000000000000" pitchFamily="65" charset="-120"/>
                          <a:cs typeface="Times New Roman" panose="02020603050405020304" pitchFamily="18" charset="0"/>
                        </a:rPr>
                        <a:t>日前</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8378" marR="4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42900" marR="20955" lvl="0" indent="-342900" algn="just">
                        <a:lnSpc>
                          <a:spcPts val="2200"/>
                        </a:lnSpc>
                        <a:spcAft>
                          <a:spcPts val="0"/>
                        </a:spcAft>
                        <a:buFont typeface="+mj-lt"/>
                        <a:buAutoNum type="arabicPeriod"/>
                      </a:pPr>
                      <a:r>
                        <a:rPr lang="zh-TW" altLang="zh-TW" sz="1600" dirty="0">
                          <a:effectLst/>
                          <a:latin typeface="Times New Roman" panose="02020603050405020304" pitchFamily="18" charset="0"/>
                          <a:ea typeface="標楷體" panose="03000509000000000000" pitchFamily="65" charset="-120"/>
                          <a:cs typeface="Times New Roman" panose="02020603050405020304" pitchFamily="18" charset="0"/>
                        </a:rPr>
                        <a:t>系教師評審委員會初評結果或行政單位初評結果，由人事室循行政程序，陳請校長核定後，逕提校教師評審委員會核備。</a:t>
                      </a:r>
                      <a:endParaRPr lang="en-US" alt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342900" marR="20955" lvl="0" indent="-342900" algn="just">
                        <a:lnSpc>
                          <a:spcPts val="2200"/>
                        </a:lnSpc>
                        <a:spcAft>
                          <a:spcPts val="0"/>
                        </a:spcAft>
                        <a:buFont typeface="+mj-lt"/>
                        <a:buAutoNum type="arabicPeriod"/>
                      </a:pPr>
                      <a:r>
                        <a:rPr kumimoji="0" lang="zh-TW" altLang="zh-TW" sz="1600" b="0" i="0" u="none" strike="noStrike" kern="1200" cap="none" spc="0" normalizeH="0" baseline="0" noProof="0" dirty="0">
                          <a:ln>
                            <a:noFill/>
                          </a:ln>
                          <a:solidFill>
                            <a:prstClr val="black"/>
                          </a:solidFill>
                          <a:effectLst/>
                          <a:uLnTx/>
                          <a:uFillTx/>
                          <a:latin typeface="Calibri" panose="020F0502020204030204" pitchFamily="34" charset="0"/>
                          <a:ea typeface="標楷體" panose="03000509000000000000" pitchFamily="65" charset="-120"/>
                          <a:cs typeface="Times New Roman" panose="02020603050405020304" pitchFamily="18" charset="0"/>
                        </a:rPr>
                        <a:t>案經校教評會核備後，續依「評鑑辦法」及「施行細則」等相關規定辦理後續。</a:t>
                      </a:r>
                      <a:endParaRPr lang="zh-TW" altLang="zh-TW" sz="1400" dirty="0">
                        <a:effectLst/>
                        <a:latin typeface="新細明體" panose="02020500000000000000" pitchFamily="18" charset="-120"/>
                        <a:ea typeface="+mn-ea"/>
                        <a:cs typeface="新細明體" panose="02020500000000000000" pitchFamily="18" charset="-120"/>
                      </a:endParaRPr>
                    </a:p>
                  </a:txBody>
                  <a:tcPr marL="48378" marR="48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381832183"/>
                  </a:ext>
                </a:extLst>
              </a:tr>
            </a:tbl>
          </a:graphicData>
        </a:graphic>
      </p:graphicFrame>
      <p:sp>
        <p:nvSpPr>
          <p:cNvPr id="6" name="標題 1">
            <a:extLst>
              <a:ext uri="{FF2B5EF4-FFF2-40B4-BE49-F238E27FC236}">
                <a16:creationId xmlns:a16="http://schemas.microsoft.com/office/drawing/2014/main" id="{E3417815-E5C1-4199-BD10-9380B7723ADE}"/>
              </a:ext>
            </a:extLst>
          </p:cNvPr>
          <p:cNvSpPr txBox="1">
            <a:spLocks/>
          </p:cNvSpPr>
          <p:nvPr/>
        </p:nvSpPr>
        <p:spPr>
          <a:xfrm>
            <a:off x="611559" y="136470"/>
            <a:ext cx="8047806" cy="8557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微軟正黑體" panose="020B0604030504040204" pitchFamily="34" charset="-120"/>
                <a:ea typeface="微軟正黑體" panose="020B0604030504040204" pitchFamily="34" charset="-120"/>
                <a:cs typeface="+mj-cs"/>
              </a:defRPr>
            </a:lvl1pPr>
          </a:lstStyle>
          <a:p>
            <a:r>
              <a:rPr lang="en-US" altLang="zh-TW" sz="3200" b="1" dirty="0"/>
              <a:t>(</a:t>
            </a:r>
            <a:r>
              <a:rPr lang="zh-TW" altLang="en-US" sz="3200" b="1" dirty="0"/>
              <a:t>五</a:t>
            </a:r>
            <a:r>
              <a:rPr lang="en-US" altLang="zh-TW" sz="3200" b="1" dirty="0"/>
              <a:t>)</a:t>
            </a:r>
            <a:r>
              <a:rPr lang="zh-TW" altLang="en-US" sz="3200" b="1" dirty="0"/>
              <a:t> 「助教」評鑑作業參考時程表</a:t>
            </a:r>
          </a:p>
        </p:txBody>
      </p:sp>
    </p:spTree>
    <p:extLst>
      <p:ext uri="{BB962C8B-B14F-4D97-AF65-F5344CB8AC3E}">
        <p14:creationId xmlns:p14="http://schemas.microsoft.com/office/powerpoint/2010/main" val="4207102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8"/>
          <p:cNvSpPr>
            <a:spLocks noGrp="1"/>
          </p:cNvSpPr>
          <p:nvPr>
            <p:ph type="title"/>
          </p:nvPr>
        </p:nvSpPr>
        <p:spPr>
          <a:xfrm>
            <a:off x="755576" y="2348880"/>
            <a:ext cx="8500533" cy="1325563"/>
          </a:xfrm>
        </p:spPr>
        <p:txBody>
          <a:bodyPr anchor="ctr">
            <a:noAutofit/>
          </a:bodyPr>
          <a:lstStyle/>
          <a:p>
            <a:pPr algn="ctr">
              <a:lnSpc>
                <a:spcPts val="8000"/>
              </a:lnSpc>
            </a:pPr>
            <a:r>
              <a:rPr lang="en-US" altLang="zh-TW" sz="6000" b="1" dirty="0">
                <a:latin typeface="微軟正黑體" panose="020B0604030504040204" pitchFamily="34" charset="-120"/>
                <a:ea typeface="微軟正黑體" panose="020B0604030504040204" pitchFamily="34" charset="-120"/>
              </a:rPr>
              <a:t>113</a:t>
            </a:r>
            <a:r>
              <a:rPr lang="zh-TW" altLang="en-US" sz="6000" b="1" dirty="0">
                <a:latin typeface="微軟正黑體" panose="020B0604030504040204" pitchFamily="34" charset="-120"/>
                <a:ea typeface="微軟正黑體" panose="020B0604030504040204" pitchFamily="34" charset="-120"/>
              </a:rPr>
              <a:t>學年度</a:t>
            </a:r>
            <a:br>
              <a:rPr lang="en-US" altLang="zh-TW" sz="6000" b="1" dirty="0">
                <a:latin typeface="微軟正黑體" panose="020B0604030504040204" pitchFamily="34" charset="-120"/>
                <a:ea typeface="微軟正黑體" panose="020B0604030504040204" pitchFamily="34" charset="-120"/>
              </a:rPr>
            </a:br>
            <a:r>
              <a:rPr lang="zh-TW" altLang="en-US" sz="6000" b="1" dirty="0">
                <a:latin typeface="微軟正黑體" panose="020B0604030504040204" pitchFamily="34" charset="-120"/>
                <a:ea typeface="微軟正黑體" panose="020B0604030504040204" pitchFamily="34" charset="-120"/>
              </a:rPr>
              <a:t>專任教師、專案教師</a:t>
            </a:r>
            <a:br>
              <a:rPr lang="en-US" altLang="zh-TW" sz="6000" b="1" dirty="0">
                <a:latin typeface="微軟正黑體" panose="020B0604030504040204" pitchFamily="34" charset="-120"/>
                <a:ea typeface="微軟正黑體" panose="020B0604030504040204" pitchFamily="34" charset="-120"/>
              </a:rPr>
            </a:br>
            <a:r>
              <a:rPr lang="zh-TW" altLang="en-US" sz="6000" b="1" dirty="0">
                <a:latin typeface="微軟正黑體" panose="020B0604030504040204" pitchFamily="34" charset="-120"/>
                <a:ea typeface="微軟正黑體" panose="020B0604030504040204" pitchFamily="34" charset="-120"/>
              </a:rPr>
              <a:t>及助教</a:t>
            </a:r>
            <a:br>
              <a:rPr lang="en-US" altLang="zh-TW" sz="6000" b="1" dirty="0">
                <a:latin typeface="微軟正黑體" panose="020B0604030504040204" pitchFamily="34" charset="-120"/>
                <a:ea typeface="微軟正黑體" panose="020B0604030504040204" pitchFamily="34" charset="-120"/>
              </a:rPr>
            </a:br>
            <a:r>
              <a:rPr lang="zh-TW" altLang="en-US" sz="6000" b="1" dirty="0">
                <a:latin typeface="微軟正黑體" panose="020B0604030504040204" pitchFamily="34" charset="-120"/>
                <a:ea typeface="微軟正黑體" panose="020B0604030504040204" pitchFamily="34" charset="-120"/>
              </a:rPr>
              <a:t>評鑑實施計畫</a:t>
            </a:r>
          </a:p>
        </p:txBody>
      </p:sp>
      <p:sp>
        <p:nvSpPr>
          <p:cNvPr id="4" name="投影片編號版面配置區 3"/>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16</a:t>
            </a:fld>
            <a:endParaRPr lang="zh-TW" altLang="en-US">
              <a:solidFill>
                <a:prstClr val="black">
                  <a:tint val="75000"/>
                </a:prstClr>
              </a:solidFill>
            </a:endParaRPr>
          </a:p>
        </p:txBody>
      </p:sp>
    </p:spTree>
    <p:extLst>
      <p:ext uri="{BB962C8B-B14F-4D97-AF65-F5344CB8AC3E}">
        <p14:creationId xmlns:p14="http://schemas.microsoft.com/office/powerpoint/2010/main" val="1886061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17</a:t>
            </a:fld>
            <a:endParaRPr lang="zh-TW" altLang="en-US">
              <a:solidFill>
                <a:prstClr val="black">
                  <a:tint val="75000"/>
                </a:prstClr>
              </a:solidFill>
            </a:endParaRPr>
          </a:p>
        </p:txBody>
      </p:sp>
      <p:sp>
        <p:nvSpPr>
          <p:cNvPr id="6" name="內容版面配置區 5"/>
          <p:cNvSpPr>
            <a:spLocks noGrp="1"/>
          </p:cNvSpPr>
          <p:nvPr>
            <p:ph idx="1"/>
          </p:nvPr>
        </p:nvSpPr>
        <p:spPr>
          <a:xfrm>
            <a:off x="111083" y="1281476"/>
            <a:ext cx="8853405" cy="5087645"/>
          </a:xfrm>
        </p:spPr>
        <p:txBody>
          <a:bodyPr>
            <a:normAutofit fontScale="25000" lnSpcReduction="20000"/>
          </a:bodyPr>
          <a:lstStyle/>
          <a:p>
            <a:pPr marL="450215" algn="just">
              <a:lnSpc>
                <a:spcPts val="3000"/>
              </a:lnSpc>
              <a:spcAft>
                <a:spcPts val="600"/>
              </a:spcAft>
            </a:pPr>
            <a:r>
              <a:rPr lang="zh-TW" altLang="zh-TW" sz="7600" b="1" u="sng" spc="-25" dirty="0">
                <a:solidFill>
                  <a:prstClr val="black"/>
                </a:solidFill>
                <a:latin typeface="新細明體"/>
                <a:ea typeface="標楷體"/>
                <a:cs typeface="標楷體"/>
              </a:rPr>
              <a:t>大學法第</a:t>
            </a:r>
            <a:r>
              <a:rPr lang="en-US" altLang="zh-TW" sz="7600" b="1" u="sng" spc="-25" dirty="0">
                <a:solidFill>
                  <a:prstClr val="black"/>
                </a:solidFill>
                <a:latin typeface="Times New Roman" panose="02020603050405020304" pitchFamily="18" charset="0"/>
                <a:ea typeface="標楷體"/>
                <a:cs typeface="Times New Roman" panose="02020603050405020304" pitchFamily="18" charset="0"/>
              </a:rPr>
              <a:t>21</a:t>
            </a:r>
            <a:r>
              <a:rPr lang="zh-TW" altLang="zh-TW" sz="7600" b="1" u="sng" spc="-25" dirty="0">
                <a:solidFill>
                  <a:prstClr val="black"/>
                </a:solidFill>
                <a:latin typeface="新細明體"/>
                <a:ea typeface="標楷體"/>
                <a:cs typeface="標楷體"/>
              </a:rPr>
              <a:t>條</a:t>
            </a:r>
            <a:r>
              <a:rPr lang="zh-TW" altLang="zh-TW" sz="7600" spc="-25" dirty="0">
                <a:solidFill>
                  <a:prstClr val="black"/>
                </a:solidFill>
                <a:latin typeface="新細明體"/>
                <a:ea typeface="標楷體"/>
                <a:cs typeface="標楷體"/>
              </a:rPr>
              <a:t>中明定大學應建立教師評鑑制度，對於教師之教學、研究、輔導及服務成效進行評鑑，作為教師升等、續聘、長期聘任、停聘、不續聘及獎勵之重要參考</a:t>
            </a:r>
            <a:r>
              <a:rPr lang="zh-TW" altLang="en-US" sz="7600" spc="-25" dirty="0">
                <a:solidFill>
                  <a:prstClr val="black"/>
                </a:solidFill>
                <a:latin typeface="新細明體"/>
                <a:ea typeface="標楷體"/>
                <a:cs typeface="標楷體"/>
              </a:rPr>
              <a:t>。</a:t>
            </a:r>
            <a:endParaRPr lang="en-US" altLang="zh-TW" sz="7600" kern="0" dirty="0">
              <a:latin typeface="Calibri"/>
              <a:ea typeface="標楷體"/>
              <a:cs typeface="Times New Roman"/>
            </a:endParaRPr>
          </a:p>
          <a:p>
            <a:pPr marL="450215" algn="just">
              <a:lnSpc>
                <a:spcPts val="3000"/>
              </a:lnSpc>
              <a:spcAft>
                <a:spcPts val="600"/>
              </a:spcAft>
            </a:pPr>
            <a:r>
              <a:rPr lang="zh-TW" altLang="en-US" sz="7600" kern="0" dirty="0">
                <a:latin typeface="Calibri"/>
                <a:ea typeface="標楷體"/>
                <a:cs typeface="Times New Roman"/>
              </a:rPr>
              <a:t>本校依據「國立屏東科技大學專任教師評鑑辦法」、「國立屏東科技大學專任教師評鑑施行細則」（含專任教師評鑑基準表）；「國立屏東科技大學編制外專任教學人員</a:t>
            </a:r>
            <a:r>
              <a:rPr lang="en-US" altLang="zh-TW" sz="7600" kern="0" dirty="0">
                <a:latin typeface="Calibri"/>
                <a:ea typeface="標楷體"/>
                <a:cs typeface="Times New Roman"/>
              </a:rPr>
              <a:t>(</a:t>
            </a:r>
            <a:r>
              <a:rPr lang="zh-TW" altLang="en-US" sz="7600" kern="0" dirty="0">
                <a:latin typeface="Calibri"/>
                <a:ea typeface="標楷體"/>
                <a:cs typeface="Times New Roman"/>
              </a:rPr>
              <a:t>專案教師</a:t>
            </a:r>
            <a:r>
              <a:rPr lang="en-US" altLang="zh-TW" sz="7600" kern="0" dirty="0">
                <a:latin typeface="Calibri"/>
                <a:ea typeface="標楷體"/>
                <a:cs typeface="Times New Roman"/>
              </a:rPr>
              <a:t>)</a:t>
            </a:r>
            <a:r>
              <a:rPr lang="zh-TW" altLang="en-US" sz="7600" kern="0" dirty="0">
                <a:latin typeface="Calibri"/>
                <a:ea typeface="標楷體"/>
                <a:cs typeface="Times New Roman"/>
              </a:rPr>
              <a:t>評鑑辦法」</a:t>
            </a:r>
            <a:r>
              <a:rPr lang="en-US" altLang="zh-TW" sz="7600" kern="0" dirty="0">
                <a:latin typeface="Calibri"/>
                <a:ea typeface="標楷體"/>
                <a:cs typeface="Times New Roman"/>
              </a:rPr>
              <a:t>(</a:t>
            </a:r>
            <a:r>
              <a:rPr lang="zh-TW" altLang="en-US" sz="7600" kern="0" dirty="0">
                <a:latin typeface="Calibri"/>
                <a:ea typeface="標楷體"/>
                <a:cs typeface="Times New Roman"/>
              </a:rPr>
              <a:t>含專案教師評鑑基準表</a:t>
            </a:r>
            <a:r>
              <a:rPr lang="en-US" altLang="zh-TW" sz="7600" kern="0" dirty="0">
                <a:latin typeface="Calibri"/>
                <a:ea typeface="標楷體"/>
                <a:cs typeface="Times New Roman"/>
              </a:rPr>
              <a:t>-</a:t>
            </a:r>
            <a:r>
              <a:rPr lang="zh-TW" altLang="en-US" sz="7600" kern="0" dirty="0">
                <a:latin typeface="Calibri"/>
                <a:ea typeface="標楷體"/>
                <a:cs typeface="Times New Roman"/>
              </a:rPr>
              <a:t>由學術單位聘用及由行政單位聘用</a:t>
            </a:r>
            <a:r>
              <a:rPr lang="en-US" altLang="zh-TW" sz="7600" kern="0" dirty="0">
                <a:latin typeface="Calibri"/>
                <a:ea typeface="標楷體"/>
                <a:cs typeface="Times New Roman"/>
              </a:rPr>
              <a:t>)</a:t>
            </a:r>
            <a:r>
              <a:rPr lang="zh-TW" altLang="en-US" sz="7600" kern="0" dirty="0">
                <a:latin typeface="Calibri"/>
                <a:ea typeface="標楷體"/>
                <a:cs typeface="Times New Roman"/>
              </a:rPr>
              <a:t> 等相關規定，辦理</a:t>
            </a:r>
            <a:r>
              <a:rPr lang="en-US" altLang="zh-TW" sz="7600" kern="0" dirty="0">
                <a:latin typeface="Calibri"/>
                <a:ea typeface="標楷體"/>
                <a:cs typeface="Times New Roman"/>
              </a:rPr>
              <a:t>113</a:t>
            </a:r>
            <a:r>
              <a:rPr lang="zh-TW" altLang="en-US" sz="7600" kern="0" dirty="0">
                <a:latin typeface="Calibri"/>
                <a:ea typeface="標楷體"/>
                <a:cs typeface="Times New Roman"/>
              </a:rPr>
              <a:t>學年度專任教師及專案教師評鑑。</a:t>
            </a:r>
            <a:endParaRPr lang="zh-TW" altLang="zh-TW" sz="7600" kern="100" dirty="0">
              <a:latin typeface="Calibri"/>
              <a:ea typeface="新細明體"/>
              <a:cs typeface="Times New Roman"/>
            </a:endParaRPr>
          </a:p>
          <a:p>
            <a:pPr marL="450215">
              <a:lnSpc>
                <a:spcPts val="3000"/>
              </a:lnSpc>
              <a:spcAft>
                <a:spcPts val="600"/>
              </a:spcAft>
            </a:pPr>
            <a:r>
              <a:rPr lang="zh-TW" altLang="zh-TW" sz="7600" kern="0" dirty="0">
                <a:latin typeface="Calibri"/>
                <a:ea typeface="標楷體"/>
                <a:cs typeface="Times New Roman"/>
              </a:rPr>
              <a:t>可逕至本校人事室網頁點選</a:t>
            </a:r>
            <a:r>
              <a:rPr lang="zh-TW" altLang="en-US" sz="7600" kern="0" dirty="0">
                <a:latin typeface="標楷體" panose="03000509000000000000" pitchFamily="65" charset="-120"/>
                <a:ea typeface="標楷體" panose="03000509000000000000" pitchFamily="65" charset="-120"/>
                <a:cs typeface="Times New Roman"/>
              </a:rPr>
              <a:t>「法令規章」</a:t>
            </a:r>
            <a:r>
              <a:rPr lang="en-US" altLang="zh-TW" sz="7600" kern="0" dirty="0">
                <a:latin typeface="Calibri"/>
                <a:ea typeface="標楷體"/>
                <a:cs typeface="Times New Roman"/>
              </a:rPr>
              <a:t>-</a:t>
            </a:r>
            <a:r>
              <a:rPr lang="zh-TW" altLang="en-US" sz="7600" kern="0" dirty="0">
                <a:solidFill>
                  <a:prstClr val="black"/>
                </a:solidFill>
                <a:latin typeface="標楷體" panose="03000509000000000000" pitchFamily="65" charset="-120"/>
                <a:ea typeface="標楷體" panose="03000509000000000000" pitchFamily="65" charset="-120"/>
                <a:cs typeface="Times New Roman"/>
              </a:rPr>
              <a:t> 「教師法規」</a:t>
            </a:r>
            <a:r>
              <a:rPr lang="en-US" altLang="zh-TW" sz="7600" kern="0" dirty="0">
                <a:solidFill>
                  <a:prstClr val="black"/>
                </a:solidFill>
                <a:latin typeface="標楷體" panose="03000509000000000000" pitchFamily="65" charset="-120"/>
                <a:ea typeface="標楷體" panose="03000509000000000000" pitchFamily="65" charset="-120"/>
                <a:cs typeface="Times New Roman"/>
              </a:rPr>
              <a:t>-</a:t>
            </a:r>
            <a:r>
              <a:rPr lang="zh-TW" altLang="en-US" sz="7600" kern="0" dirty="0">
                <a:latin typeface="標楷體" panose="03000509000000000000" pitchFamily="65" charset="-120"/>
                <a:ea typeface="標楷體" panose="03000509000000000000" pitchFamily="65" charset="-120"/>
                <a:cs typeface="Times New Roman"/>
              </a:rPr>
              <a:t> 「教師評鑑」</a:t>
            </a:r>
            <a:r>
              <a:rPr lang="zh-TW" altLang="zh-TW" sz="7600" kern="0" dirty="0">
                <a:latin typeface="Calibri"/>
                <a:ea typeface="標楷體"/>
                <a:cs typeface="Times New Roman"/>
              </a:rPr>
              <a:t>下載，其網址</a:t>
            </a:r>
            <a:r>
              <a:rPr lang="zh-TW" altLang="en-US" sz="7600" kern="0" dirty="0">
                <a:latin typeface="Calibri"/>
                <a:ea typeface="標楷體"/>
                <a:cs typeface="Times New Roman"/>
              </a:rPr>
              <a:t>為</a:t>
            </a:r>
            <a:r>
              <a:rPr lang="zh-TW" altLang="en-US" sz="7600" kern="0" dirty="0">
                <a:latin typeface="新細明體" panose="02020500000000000000" pitchFamily="18" charset="-120"/>
                <a:ea typeface="新細明體" panose="02020500000000000000" pitchFamily="18" charset="-120"/>
                <a:cs typeface="Times New Roman"/>
              </a:rPr>
              <a:t>：</a:t>
            </a:r>
            <a:r>
              <a:rPr lang="en-US" altLang="zh-TW" sz="7600" kern="0" dirty="0">
                <a:solidFill>
                  <a:srgbClr val="0070C0"/>
                </a:solidFill>
                <a:latin typeface="+mn-lt"/>
                <a:ea typeface="標楷體"/>
                <a:cs typeface="Times New Roman"/>
                <a:hlinkClick r:id="rId2"/>
              </a:rPr>
              <a:t>https://personnel.npust.edu.tw/regulations/law01/law0103/</a:t>
            </a:r>
            <a:r>
              <a:rPr lang="zh-TW" altLang="en-US" sz="7600" kern="0" dirty="0">
                <a:solidFill>
                  <a:srgbClr val="0070C0"/>
                </a:solidFill>
                <a:latin typeface="+mn-lt"/>
                <a:ea typeface="標楷體"/>
                <a:cs typeface="Times New Roman"/>
              </a:rPr>
              <a:t> </a:t>
            </a:r>
            <a:endParaRPr lang="en-US" altLang="zh-TW" sz="7600" kern="0" dirty="0">
              <a:solidFill>
                <a:srgbClr val="0070C0"/>
              </a:solidFill>
              <a:latin typeface="+mn-lt"/>
              <a:ea typeface="標楷體"/>
              <a:cs typeface="Times New Roman"/>
            </a:endParaRPr>
          </a:p>
          <a:p>
            <a:pPr marL="450215">
              <a:lnSpc>
                <a:spcPts val="3000"/>
              </a:lnSpc>
              <a:spcBef>
                <a:spcPts val="0"/>
              </a:spcBef>
              <a:spcAft>
                <a:spcPts val="600"/>
              </a:spcAft>
            </a:pPr>
            <a:r>
              <a:rPr lang="zh-TW" altLang="en-US" sz="7600" kern="0" dirty="0">
                <a:latin typeface="新細明體" panose="02020500000000000000" pitchFamily="18" charset="-120"/>
                <a:ea typeface="新細明體" panose="02020500000000000000" pitchFamily="18" charset="-120"/>
                <a:cs typeface="Times New Roman"/>
              </a:rPr>
              <a:t>「</a:t>
            </a:r>
            <a:r>
              <a:rPr lang="zh-TW" altLang="en-US" sz="7600" kern="0" dirty="0">
                <a:latin typeface="+mn-lt"/>
                <a:ea typeface="標楷體"/>
                <a:cs typeface="Times New Roman"/>
              </a:rPr>
              <a:t>教師評鑑專區</a:t>
            </a:r>
            <a:r>
              <a:rPr lang="zh-TW" altLang="en-US" sz="7600" kern="0" dirty="0">
                <a:latin typeface="新細明體" panose="02020500000000000000" pitchFamily="18" charset="-120"/>
                <a:ea typeface="新細明體" panose="02020500000000000000" pitchFamily="18" charset="-120"/>
                <a:cs typeface="Times New Roman"/>
              </a:rPr>
              <a:t>」</a:t>
            </a:r>
            <a:r>
              <a:rPr lang="zh-TW" altLang="en-US" sz="7600" kern="0" dirty="0">
                <a:latin typeface="Calibri"/>
                <a:ea typeface="標楷體"/>
                <a:cs typeface="Times New Roman"/>
              </a:rPr>
              <a:t>網址為</a:t>
            </a:r>
            <a:r>
              <a:rPr lang="zh-TW" altLang="en-US" sz="7600" kern="0" dirty="0">
                <a:latin typeface="新細明體" panose="02020500000000000000" pitchFamily="18" charset="-120"/>
                <a:ea typeface="新細明體" panose="02020500000000000000" pitchFamily="18" charset="-120"/>
                <a:cs typeface="Times New Roman"/>
              </a:rPr>
              <a:t>：</a:t>
            </a:r>
            <a:r>
              <a:rPr lang="zh-TW" altLang="en-US" sz="7600" kern="0" dirty="0">
                <a:solidFill>
                  <a:srgbClr val="0070C0"/>
                </a:solidFill>
                <a:latin typeface="+mn-lt"/>
                <a:ea typeface="標楷體"/>
                <a:cs typeface="Times New Roman"/>
              </a:rPr>
              <a:t> </a:t>
            </a:r>
            <a:r>
              <a:rPr lang="en-US" altLang="zh-TW" sz="7600" kern="0" dirty="0">
                <a:solidFill>
                  <a:srgbClr val="0070C0"/>
                </a:solidFill>
                <a:latin typeface="+mn-lt"/>
                <a:ea typeface="標楷體"/>
                <a:cs typeface="Times New Roman"/>
                <a:hlinkClick r:id="rId3"/>
              </a:rPr>
              <a:t>https://personnel.npust.edu.tw/link/teacher_evaluation/</a:t>
            </a:r>
            <a:r>
              <a:rPr lang="zh-TW" altLang="en-US" sz="7600" kern="0" dirty="0">
                <a:solidFill>
                  <a:srgbClr val="0070C0"/>
                </a:solidFill>
                <a:latin typeface="+mn-lt"/>
                <a:ea typeface="標楷體"/>
                <a:cs typeface="Times New Roman"/>
              </a:rPr>
              <a:t> </a:t>
            </a:r>
            <a:endParaRPr lang="en-US" altLang="zh-TW" sz="7600" kern="0" dirty="0">
              <a:solidFill>
                <a:srgbClr val="0070C0"/>
              </a:solidFill>
              <a:latin typeface="+mn-lt"/>
              <a:ea typeface="標楷體"/>
              <a:cs typeface="Times New Roman"/>
            </a:endParaRPr>
          </a:p>
          <a:p>
            <a:pPr marL="450215">
              <a:lnSpc>
                <a:spcPts val="3000"/>
              </a:lnSpc>
              <a:spcBef>
                <a:spcPts val="0"/>
              </a:spcBef>
              <a:spcAft>
                <a:spcPts val="600"/>
              </a:spcAft>
            </a:pPr>
            <a:r>
              <a:rPr lang="zh-TW" altLang="en-US" sz="7600" kern="0" dirty="0">
                <a:latin typeface="新細明體" panose="02020500000000000000" pitchFamily="18" charset="-120"/>
                <a:ea typeface="新細明體" panose="02020500000000000000" pitchFamily="18" charset="-120"/>
                <a:cs typeface="Times New Roman"/>
              </a:rPr>
              <a:t>「</a:t>
            </a:r>
            <a:r>
              <a:rPr lang="zh-TW" altLang="en-US" sz="7600" kern="0" dirty="0">
                <a:latin typeface="Calibri"/>
                <a:ea typeface="標楷體"/>
                <a:cs typeface="Times New Roman"/>
              </a:rPr>
              <a:t>教師評鑑管理系統</a:t>
            </a:r>
            <a:r>
              <a:rPr lang="zh-TW" altLang="en-US" sz="7600" kern="0" dirty="0">
                <a:latin typeface="新細明體" panose="02020500000000000000" pitchFamily="18" charset="-120"/>
                <a:ea typeface="新細明體" panose="02020500000000000000" pitchFamily="18" charset="-120"/>
                <a:cs typeface="Times New Roman"/>
              </a:rPr>
              <a:t>」</a:t>
            </a:r>
            <a:r>
              <a:rPr lang="zh-TW" altLang="en-US" sz="7600" kern="0" dirty="0">
                <a:latin typeface="Calibri"/>
                <a:ea typeface="標楷體"/>
                <a:cs typeface="Times New Roman"/>
              </a:rPr>
              <a:t>網址為</a:t>
            </a:r>
            <a:r>
              <a:rPr lang="zh-TW" altLang="en-US" sz="7600" kern="0" dirty="0">
                <a:latin typeface="新細明體" panose="02020500000000000000" pitchFamily="18" charset="-120"/>
                <a:ea typeface="新細明體" panose="02020500000000000000" pitchFamily="18" charset="-120"/>
                <a:cs typeface="Times New Roman"/>
              </a:rPr>
              <a:t>：</a:t>
            </a:r>
            <a:r>
              <a:rPr lang="en-US" altLang="zh-TW" sz="7600" kern="0" dirty="0">
                <a:latin typeface="+mn-lt"/>
                <a:ea typeface="新細明體" panose="02020500000000000000" pitchFamily="18" charset="-120"/>
                <a:cs typeface="Times New Roman"/>
                <a:hlinkClick r:id="rId4"/>
              </a:rPr>
              <a:t>https://fatms.npust.edu.tw/</a:t>
            </a:r>
            <a:endParaRPr lang="zh-TW" altLang="en-US" dirty="0"/>
          </a:p>
        </p:txBody>
      </p:sp>
      <p:sp>
        <p:nvSpPr>
          <p:cNvPr id="5" name="標題 4"/>
          <p:cNvSpPr>
            <a:spLocks noGrp="1"/>
          </p:cNvSpPr>
          <p:nvPr>
            <p:ph type="title"/>
          </p:nvPr>
        </p:nvSpPr>
        <p:spPr>
          <a:xfrm>
            <a:off x="510116" y="199937"/>
            <a:ext cx="8777817" cy="855745"/>
          </a:xfrm>
        </p:spPr>
        <p:txBody>
          <a:bodyPr>
            <a:normAutofit/>
          </a:bodyPr>
          <a:lstStyle/>
          <a:p>
            <a:r>
              <a:rPr lang="en-US" altLang="zh-TW" sz="3600" b="1" dirty="0"/>
              <a:t>(</a:t>
            </a:r>
            <a:r>
              <a:rPr lang="zh-TW" altLang="en-US" sz="3600" b="1" dirty="0"/>
              <a:t>一</a:t>
            </a:r>
            <a:r>
              <a:rPr lang="en-US" altLang="zh-TW" sz="3600" b="1" dirty="0"/>
              <a:t>)</a:t>
            </a:r>
            <a:r>
              <a:rPr lang="zh-TW" altLang="en-US" sz="3600" b="1" dirty="0"/>
              <a:t>實施依據</a:t>
            </a:r>
          </a:p>
        </p:txBody>
      </p:sp>
    </p:spTree>
    <p:extLst>
      <p:ext uri="{BB962C8B-B14F-4D97-AF65-F5344CB8AC3E}">
        <p14:creationId xmlns:p14="http://schemas.microsoft.com/office/powerpoint/2010/main" val="297283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18</a:t>
            </a:fld>
            <a:endParaRPr lang="zh-TW" altLang="en-US">
              <a:solidFill>
                <a:prstClr val="black">
                  <a:tint val="75000"/>
                </a:prstClr>
              </a:solidFill>
            </a:endParaRPr>
          </a:p>
        </p:txBody>
      </p:sp>
      <p:sp>
        <p:nvSpPr>
          <p:cNvPr id="6" name="內容版面配置區 5"/>
          <p:cNvSpPr>
            <a:spLocks noGrp="1"/>
          </p:cNvSpPr>
          <p:nvPr>
            <p:ph idx="1"/>
          </p:nvPr>
        </p:nvSpPr>
        <p:spPr>
          <a:xfrm>
            <a:off x="183092" y="1329468"/>
            <a:ext cx="8777816" cy="5328595"/>
          </a:xfrm>
        </p:spPr>
        <p:txBody>
          <a:bodyPr>
            <a:normAutofit fontScale="25000" lnSpcReduction="20000"/>
          </a:bodyPr>
          <a:lstStyle/>
          <a:p>
            <a:pPr marL="0" lvl="0" indent="0" algn="just" eaLnBrk="0" hangingPunct="0">
              <a:lnSpc>
                <a:spcPts val="2000"/>
              </a:lnSpc>
              <a:spcBef>
                <a:spcPts val="600"/>
              </a:spcBef>
              <a:spcAft>
                <a:spcPts val="0"/>
              </a:spcAft>
              <a:buNone/>
            </a:pPr>
            <a:r>
              <a:rPr lang="zh-TW" altLang="en-US" sz="7600" dirty="0">
                <a:latin typeface="新細明體"/>
                <a:ea typeface="標楷體"/>
                <a:cs typeface="標楷體"/>
              </a:rPr>
              <a:t>一、</a:t>
            </a:r>
            <a:r>
              <a:rPr lang="zh-TW" altLang="zh-TW" sz="7600" dirty="0">
                <a:latin typeface="新細明體"/>
                <a:ea typeface="標楷體"/>
                <a:cs typeface="標楷體"/>
              </a:rPr>
              <a:t>本校</a:t>
            </a:r>
            <a:r>
              <a:rPr lang="zh-TW" altLang="zh-TW" sz="7600" b="1" u="sng" dirty="0">
                <a:solidFill>
                  <a:srgbClr val="FF0000"/>
                </a:solidFill>
                <a:latin typeface="新細明體"/>
                <a:ea typeface="標楷體"/>
                <a:cs typeface="標楷體"/>
              </a:rPr>
              <a:t>專任教師</a:t>
            </a:r>
            <a:r>
              <a:rPr lang="zh-TW" altLang="zh-TW" sz="7600" dirty="0">
                <a:latin typeface="新細明體"/>
                <a:ea typeface="標楷體"/>
                <a:cs typeface="標楷體"/>
              </a:rPr>
              <a:t>評鑑辦法</a:t>
            </a:r>
            <a:endParaRPr lang="zh-TW" altLang="zh-TW" sz="7600" dirty="0">
              <a:latin typeface="新細明體"/>
              <a:cs typeface="新細明體"/>
            </a:endParaRPr>
          </a:p>
          <a:p>
            <a:pPr marL="0" lvl="0" indent="0" algn="just" eaLnBrk="0" hangingPunct="0">
              <a:lnSpc>
                <a:spcPts val="2000"/>
              </a:lnSpc>
              <a:spcAft>
                <a:spcPts val="0"/>
              </a:spcAft>
              <a:buNone/>
            </a:pPr>
            <a:r>
              <a:rPr lang="zh-TW" altLang="en-US" sz="7600" dirty="0">
                <a:latin typeface="新細明體"/>
                <a:ea typeface="標楷體"/>
                <a:cs typeface="標楷體"/>
              </a:rPr>
              <a:t>二、</a:t>
            </a:r>
            <a:r>
              <a:rPr lang="zh-TW" altLang="zh-TW" sz="7600" dirty="0">
                <a:latin typeface="新細明體"/>
                <a:ea typeface="標楷體"/>
                <a:cs typeface="標楷體"/>
              </a:rPr>
              <a:t>本校專任教師評鑑辦法施行細則</a:t>
            </a:r>
            <a:endParaRPr lang="en-US" altLang="zh-TW" sz="7600" dirty="0">
              <a:latin typeface="新細明體"/>
              <a:ea typeface="標楷體"/>
              <a:cs typeface="標楷體"/>
            </a:endParaRPr>
          </a:p>
          <a:p>
            <a:pPr marL="0" lvl="0" indent="0" algn="just" eaLnBrk="0" hangingPunct="0">
              <a:lnSpc>
                <a:spcPts val="2000"/>
              </a:lnSpc>
              <a:spcAft>
                <a:spcPts val="0"/>
              </a:spcAft>
              <a:buNone/>
            </a:pPr>
            <a:r>
              <a:rPr lang="zh-TW" altLang="en-US" sz="7600" dirty="0">
                <a:solidFill>
                  <a:prstClr val="black"/>
                </a:solidFill>
                <a:latin typeface="新細明體"/>
                <a:ea typeface="標楷體"/>
                <a:cs typeface="標楷體"/>
              </a:rPr>
              <a:t>三、</a:t>
            </a:r>
            <a:r>
              <a:rPr lang="zh-TW" altLang="zh-TW" sz="7600" dirty="0">
                <a:solidFill>
                  <a:prstClr val="black"/>
                </a:solidFill>
                <a:latin typeface="新細明體"/>
                <a:ea typeface="標楷體"/>
                <a:cs typeface="標楷體"/>
              </a:rPr>
              <a:t>本校</a:t>
            </a:r>
            <a:r>
              <a:rPr lang="zh-TW" altLang="zh-TW" sz="7600" dirty="0">
                <a:latin typeface="新細明體"/>
                <a:ea typeface="標楷體"/>
                <a:cs typeface="標楷體"/>
              </a:rPr>
              <a:t>專任教師評鑑</a:t>
            </a:r>
            <a:r>
              <a:rPr lang="en-US" altLang="zh-TW" sz="7600" dirty="0">
                <a:latin typeface="新細明體"/>
                <a:ea typeface="標楷體"/>
                <a:cs typeface="標楷體"/>
              </a:rPr>
              <a:t> (</a:t>
            </a:r>
            <a:r>
              <a:rPr lang="zh-TW" altLang="zh-TW" sz="7600" dirty="0">
                <a:latin typeface="新細明體"/>
                <a:ea typeface="標楷體"/>
                <a:cs typeface="標楷體"/>
              </a:rPr>
              <a:t>教學、研究、輔導與服務</a:t>
            </a:r>
            <a:r>
              <a:rPr lang="en-US" altLang="zh-TW" sz="7600" dirty="0">
                <a:latin typeface="新細明體"/>
                <a:ea typeface="標楷體"/>
                <a:cs typeface="標楷體"/>
              </a:rPr>
              <a:t>) </a:t>
            </a:r>
            <a:r>
              <a:rPr lang="zh-TW" altLang="zh-TW" sz="7600" b="1" u="sng" dirty="0">
                <a:latin typeface="新細明體"/>
                <a:ea typeface="標楷體"/>
                <a:cs typeface="標楷體"/>
              </a:rPr>
              <a:t>基準表</a:t>
            </a:r>
            <a:endParaRPr lang="en-US" altLang="zh-TW" sz="7600" b="1" u="sng" dirty="0">
              <a:solidFill>
                <a:srgbClr val="0070C0"/>
              </a:solidFill>
              <a:latin typeface="新細明體"/>
              <a:ea typeface="標楷體"/>
              <a:cs typeface="標楷體"/>
            </a:endParaRPr>
          </a:p>
          <a:p>
            <a:pPr marL="0" lvl="0" indent="0" algn="just" eaLnBrk="0" hangingPunct="0">
              <a:lnSpc>
                <a:spcPts val="2000"/>
              </a:lnSpc>
              <a:spcAft>
                <a:spcPts val="0"/>
              </a:spcAft>
              <a:buNone/>
            </a:pPr>
            <a:r>
              <a:rPr lang="zh-TW" altLang="en-US" sz="7600" dirty="0">
                <a:solidFill>
                  <a:prstClr val="black"/>
                </a:solidFill>
                <a:latin typeface="新細明體"/>
                <a:ea typeface="標楷體"/>
                <a:cs typeface="標楷體"/>
              </a:rPr>
              <a:t>四、</a:t>
            </a:r>
            <a:r>
              <a:rPr lang="zh-TW" altLang="zh-TW" sz="7600" dirty="0">
                <a:solidFill>
                  <a:prstClr val="black"/>
                </a:solidFill>
                <a:latin typeface="新細明體"/>
                <a:ea typeface="標楷體"/>
                <a:cs typeface="標楷體"/>
              </a:rPr>
              <a:t>本校</a:t>
            </a:r>
            <a:r>
              <a:rPr lang="zh-TW" altLang="zh-TW" sz="7600" dirty="0">
                <a:latin typeface="新細明體"/>
                <a:ea typeface="標楷體"/>
                <a:cs typeface="標楷體"/>
              </a:rPr>
              <a:t>專任教師評鑑教學、研究、輔導與服務基準項目單位</a:t>
            </a:r>
            <a:r>
              <a:rPr lang="en-US" altLang="zh-TW" sz="7600" dirty="0">
                <a:latin typeface="新細明體"/>
                <a:ea typeface="標楷體"/>
                <a:cs typeface="標楷體"/>
              </a:rPr>
              <a:t>(</a:t>
            </a:r>
            <a:r>
              <a:rPr lang="zh-TW" altLang="zh-TW" sz="7600" dirty="0">
                <a:latin typeface="新細明體"/>
                <a:ea typeface="標楷體"/>
                <a:cs typeface="標楷體"/>
              </a:rPr>
              <a:t>同仁</a:t>
            </a:r>
            <a:r>
              <a:rPr lang="en-US" altLang="zh-TW" sz="7600" dirty="0">
                <a:latin typeface="新細明體"/>
                <a:ea typeface="標楷體"/>
                <a:cs typeface="標楷體"/>
              </a:rPr>
              <a:t>)</a:t>
            </a:r>
            <a:r>
              <a:rPr lang="zh-TW" altLang="zh-TW" sz="7600" b="1" u="sng" dirty="0">
                <a:latin typeface="新細明體"/>
                <a:ea typeface="標楷體"/>
                <a:cs typeface="標楷體"/>
              </a:rPr>
              <a:t>分工表</a:t>
            </a:r>
            <a:endParaRPr lang="en-US" altLang="zh-TW" sz="7600" b="1" u="sng" dirty="0">
              <a:latin typeface="新細明體"/>
              <a:ea typeface="標楷體"/>
              <a:cs typeface="標楷體"/>
            </a:endParaRPr>
          </a:p>
          <a:p>
            <a:pPr marL="0" lvl="0" indent="0" algn="just" eaLnBrk="0" hangingPunct="0">
              <a:lnSpc>
                <a:spcPts val="2000"/>
              </a:lnSpc>
              <a:spcAft>
                <a:spcPts val="1200"/>
              </a:spcAft>
              <a:buNone/>
            </a:pPr>
            <a:r>
              <a:rPr lang="zh-TW" altLang="en-US" sz="7600" dirty="0">
                <a:latin typeface="新細明體"/>
                <a:ea typeface="標楷體"/>
                <a:cs typeface="標楷體"/>
              </a:rPr>
              <a:t>五</a:t>
            </a:r>
            <a:r>
              <a:rPr lang="zh-TW" altLang="en-US" sz="7600" dirty="0">
                <a:latin typeface="PMingLiU" panose="02020500000000000000" pitchFamily="18" charset="-120"/>
                <a:ea typeface="PMingLiU" panose="02020500000000000000" pitchFamily="18" charset="-120"/>
                <a:cs typeface="標楷體"/>
              </a:rPr>
              <a:t>、</a:t>
            </a:r>
            <a:r>
              <a:rPr lang="zh-TW" altLang="en-US" sz="7600" dirty="0">
                <a:latin typeface="標楷體" panose="03000509000000000000" pitchFamily="65" charset="-120"/>
                <a:ea typeface="標楷體" panose="03000509000000000000" pitchFamily="65" charset="-120"/>
                <a:cs typeface="標楷體"/>
              </a:rPr>
              <a:t>本校專任教師不須參與評鑑申請表</a:t>
            </a:r>
            <a:endParaRPr lang="en-US" altLang="zh-TW" sz="7600" dirty="0">
              <a:latin typeface="標楷體" panose="03000509000000000000" pitchFamily="65" charset="-120"/>
              <a:ea typeface="標楷體" panose="03000509000000000000" pitchFamily="65" charset="-120"/>
              <a:cs typeface="標楷體"/>
            </a:endParaRPr>
          </a:p>
          <a:p>
            <a:pPr marL="0" lvl="0" indent="0" algn="just" eaLnBrk="0" hangingPunct="0">
              <a:lnSpc>
                <a:spcPts val="2000"/>
              </a:lnSpc>
              <a:spcAft>
                <a:spcPts val="0"/>
              </a:spcAft>
              <a:buNone/>
            </a:pPr>
            <a:r>
              <a:rPr lang="zh-TW" altLang="en-US" sz="7600" dirty="0">
                <a:latin typeface="新細明體"/>
                <a:ea typeface="標楷體"/>
                <a:cs typeface="標楷體"/>
              </a:rPr>
              <a:t>六、</a:t>
            </a:r>
            <a:r>
              <a:rPr lang="zh-TW" altLang="zh-TW" sz="7600" dirty="0">
                <a:latin typeface="新細明體"/>
                <a:ea typeface="標楷體"/>
                <a:cs typeface="標楷體"/>
              </a:rPr>
              <a:t>本校</a:t>
            </a:r>
            <a:r>
              <a:rPr lang="zh-TW" altLang="en-US" sz="7600" b="1" u="sng" dirty="0">
                <a:solidFill>
                  <a:srgbClr val="FF0000"/>
                </a:solidFill>
                <a:latin typeface="新細明體"/>
                <a:ea typeface="標楷體"/>
                <a:cs typeface="標楷體"/>
              </a:rPr>
              <a:t>編制外專任</a:t>
            </a:r>
            <a:r>
              <a:rPr lang="zh-TW" altLang="zh-TW" sz="7600" b="1" u="sng" dirty="0">
                <a:solidFill>
                  <a:srgbClr val="FF0000"/>
                </a:solidFill>
                <a:latin typeface="新細明體"/>
                <a:ea typeface="標楷體"/>
                <a:cs typeface="標楷體"/>
              </a:rPr>
              <a:t>教學人員</a:t>
            </a:r>
            <a:r>
              <a:rPr lang="en-US" altLang="zh-TW" sz="7600" b="1" u="sng" dirty="0">
                <a:solidFill>
                  <a:srgbClr val="FF0000"/>
                </a:solidFill>
                <a:latin typeface="新細明體"/>
                <a:ea typeface="標楷體"/>
                <a:cs typeface="標楷體"/>
              </a:rPr>
              <a:t>(</a:t>
            </a:r>
            <a:r>
              <a:rPr lang="zh-TW" altLang="en-US" sz="7600" b="1" u="sng" dirty="0">
                <a:solidFill>
                  <a:srgbClr val="FF0000"/>
                </a:solidFill>
                <a:latin typeface="新細明體"/>
                <a:ea typeface="標楷體"/>
                <a:cs typeface="標楷體"/>
              </a:rPr>
              <a:t>專案教師</a:t>
            </a:r>
            <a:r>
              <a:rPr lang="en-US" altLang="zh-TW" sz="7600" b="1" u="sng" dirty="0">
                <a:solidFill>
                  <a:srgbClr val="FF0000"/>
                </a:solidFill>
                <a:latin typeface="新細明體"/>
                <a:ea typeface="標楷體"/>
                <a:cs typeface="標楷體"/>
              </a:rPr>
              <a:t>)</a:t>
            </a:r>
            <a:r>
              <a:rPr lang="zh-TW" altLang="zh-TW" sz="7600" dirty="0">
                <a:latin typeface="新細明體"/>
                <a:ea typeface="標楷體"/>
                <a:cs typeface="標楷體"/>
              </a:rPr>
              <a:t>評鑑辦法</a:t>
            </a:r>
            <a:endParaRPr lang="en-US" altLang="zh-TW" sz="7600" dirty="0">
              <a:solidFill>
                <a:srgbClr val="0070C0"/>
              </a:solidFill>
              <a:latin typeface="新細明體"/>
              <a:ea typeface="標楷體"/>
              <a:cs typeface="標楷體"/>
            </a:endParaRPr>
          </a:p>
          <a:p>
            <a:pPr marL="0" lvl="0" indent="0" algn="just" eaLnBrk="0" hangingPunct="0">
              <a:lnSpc>
                <a:spcPts val="2000"/>
              </a:lnSpc>
              <a:spcAft>
                <a:spcPts val="0"/>
              </a:spcAft>
              <a:buNone/>
            </a:pPr>
            <a:r>
              <a:rPr lang="zh-TW" altLang="en-US" sz="7600" dirty="0">
                <a:solidFill>
                  <a:prstClr val="black"/>
                </a:solidFill>
                <a:latin typeface="新細明體"/>
                <a:ea typeface="標楷體"/>
                <a:cs typeface="標楷體"/>
              </a:rPr>
              <a:t>七、</a:t>
            </a:r>
            <a:r>
              <a:rPr lang="zh-TW" altLang="zh-TW" sz="7600" dirty="0">
                <a:solidFill>
                  <a:prstClr val="black"/>
                </a:solidFill>
                <a:latin typeface="新細明體"/>
                <a:ea typeface="標楷體"/>
                <a:cs typeface="標楷體"/>
              </a:rPr>
              <a:t>本校</a:t>
            </a:r>
            <a:r>
              <a:rPr lang="zh-TW" altLang="en-US" sz="7600" dirty="0">
                <a:latin typeface="新細明體"/>
                <a:ea typeface="標楷體"/>
                <a:cs typeface="標楷體"/>
              </a:rPr>
              <a:t>專案教師</a:t>
            </a:r>
            <a:r>
              <a:rPr lang="zh-TW" altLang="zh-TW" sz="7600" dirty="0">
                <a:latin typeface="新細明體"/>
                <a:ea typeface="標楷體"/>
                <a:cs typeface="標楷體"/>
              </a:rPr>
              <a:t>評鑑</a:t>
            </a:r>
            <a:r>
              <a:rPr lang="en-US" altLang="zh-TW" sz="7600" dirty="0">
                <a:latin typeface="新細明體"/>
                <a:ea typeface="標楷體"/>
                <a:cs typeface="標楷體"/>
              </a:rPr>
              <a:t> (</a:t>
            </a:r>
            <a:r>
              <a:rPr lang="zh-TW" altLang="zh-TW" sz="7600" dirty="0">
                <a:latin typeface="新細明體"/>
                <a:ea typeface="標楷體"/>
                <a:cs typeface="標楷體"/>
              </a:rPr>
              <a:t>由</a:t>
            </a:r>
            <a:r>
              <a:rPr lang="zh-TW" altLang="zh-TW" sz="7600" u="sng" dirty="0">
                <a:solidFill>
                  <a:srgbClr val="FF0000"/>
                </a:solidFill>
                <a:latin typeface="新細明體"/>
                <a:ea typeface="標楷體"/>
                <a:cs typeface="標楷體"/>
              </a:rPr>
              <a:t>學術單位</a:t>
            </a:r>
            <a:r>
              <a:rPr lang="zh-TW" altLang="zh-TW" sz="7600" dirty="0">
                <a:latin typeface="新細明體"/>
                <a:ea typeface="標楷體"/>
                <a:cs typeface="標楷體"/>
              </a:rPr>
              <a:t>聘用</a:t>
            </a:r>
            <a:r>
              <a:rPr lang="en-US" altLang="zh-TW" sz="7600" dirty="0">
                <a:latin typeface="新細明體"/>
                <a:ea typeface="標楷體"/>
                <a:cs typeface="標楷體"/>
              </a:rPr>
              <a:t>)</a:t>
            </a:r>
            <a:r>
              <a:rPr lang="zh-TW" altLang="zh-TW" sz="7600" b="1" u="sng" dirty="0">
                <a:latin typeface="新細明體"/>
                <a:ea typeface="標楷體"/>
                <a:cs typeface="標楷體"/>
              </a:rPr>
              <a:t>基準表</a:t>
            </a:r>
            <a:endParaRPr lang="en-US" altLang="zh-TW" sz="7600" b="1" u="sng" dirty="0">
              <a:solidFill>
                <a:srgbClr val="0070C0"/>
              </a:solidFill>
              <a:latin typeface="新細明體"/>
              <a:ea typeface="標楷體"/>
              <a:cs typeface="標楷體"/>
            </a:endParaRPr>
          </a:p>
          <a:p>
            <a:pPr marL="0" lvl="0" indent="0" algn="just" eaLnBrk="0" hangingPunct="0">
              <a:lnSpc>
                <a:spcPts val="2000"/>
              </a:lnSpc>
              <a:spcAft>
                <a:spcPts val="0"/>
              </a:spcAft>
              <a:buNone/>
            </a:pPr>
            <a:r>
              <a:rPr lang="zh-TW" altLang="en-US" sz="7600" dirty="0">
                <a:solidFill>
                  <a:prstClr val="black"/>
                </a:solidFill>
                <a:latin typeface="新細明體"/>
                <a:ea typeface="標楷體"/>
                <a:cs typeface="標楷體"/>
              </a:rPr>
              <a:t>八、</a:t>
            </a:r>
            <a:r>
              <a:rPr lang="zh-TW" altLang="zh-TW" sz="7600" dirty="0">
                <a:solidFill>
                  <a:prstClr val="black"/>
                </a:solidFill>
                <a:latin typeface="新細明體"/>
                <a:ea typeface="標楷體"/>
                <a:cs typeface="標楷體"/>
              </a:rPr>
              <a:t>本校</a:t>
            </a:r>
            <a:r>
              <a:rPr lang="zh-TW" altLang="en-US" sz="7600" dirty="0">
                <a:latin typeface="新細明體"/>
                <a:ea typeface="標楷體"/>
                <a:cs typeface="標楷體"/>
              </a:rPr>
              <a:t>專案教師</a:t>
            </a:r>
            <a:r>
              <a:rPr lang="zh-TW" altLang="zh-TW" sz="7600" dirty="0">
                <a:latin typeface="新細明體"/>
                <a:ea typeface="標楷體"/>
                <a:cs typeface="標楷體"/>
              </a:rPr>
              <a:t>評鑑</a:t>
            </a:r>
            <a:r>
              <a:rPr lang="en-US" altLang="zh-TW" sz="7600" dirty="0">
                <a:latin typeface="新細明體"/>
                <a:ea typeface="標楷體"/>
                <a:cs typeface="標楷體"/>
              </a:rPr>
              <a:t>(</a:t>
            </a:r>
            <a:r>
              <a:rPr lang="zh-TW" altLang="zh-TW" sz="7600" dirty="0">
                <a:latin typeface="新細明體"/>
                <a:ea typeface="標楷體"/>
                <a:cs typeface="標楷體"/>
              </a:rPr>
              <a:t>由學術單位聘用</a:t>
            </a:r>
            <a:r>
              <a:rPr lang="en-US" altLang="zh-TW" sz="7600" dirty="0">
                <a:latin typeface="新細明體"/>
                <a:ea typeface="標楷體"/>
                <a:cs typeface="標楷體"/>
              </a:rPr>
              <a:t>)</a:t>
            </a:r>
            <a:r>
              <a:rPr lang="zh-TW" altLang="zh-TW" sz="7600" b="1" u="sng" dirty="0">
                <a:latin typeface="新細明體"/>
                <a:ea typeface="標楷體"/>
                <a:cs typeface="標楷體"/>
              </a:rPr>
              <a:t>評分表</a:t>
            </a:r>
            <a:endParaRPr lang="en-US" altLang="zh-TW" sz="7600" b="1" u="sng" dirty="0">
              <a:solidFill>
                <a:srgbClr val="0070C0"/>
              </a:solidFill>
              <a:latin typeface="Times New Roman"/>
              <a:ea typeface="標楷體"/>
              <a:cs typeface="新細明體"/>
            </a:endParaRPr>
          </a:p>
          <a:p>
            <a:pPr marL="0" lvl="0" indent="0" algn="just">
              <a:lnSpc>
                <a:spcPts val="2200"/>
              </a:lnSpc>
              <a:spcAft>
                <a:spcPts val="0"/>
              </a:spcAft>
              <a:buNone/>
            </a:pPr>
            <a:r>
              <a:rPr lang="zh-TW" altLang="en-US" sz="7600" dirty="0">
                <a:solidFill>
                  <a:prstClr val="black"/>
                </a:solidFill>
                <a:latin typeface="新細明體"/>
                <a:ea typeface="標楷體"/>
                <a:cs typeface="標楷體"/>
              </a:rPr>
              <a:t>九、</a:t>
            </a:r>
            <a:r>
              <a:rPr lang="zh-TW" altLang="zh-TW" sz="7600" dirty="0">
                <a:solidFill>
                  <a:prstClr val="black"/>
                </a:solidFill>
                <a:latin typeface="新細明體"/>
                <a:ea typeface="標楷體"/>
                <a:cs typeface="標楷體"/>
              </a:rPr>
              <a:t>本校</a:t>
            </a:r>
            <a:r>
              <a:rPr lang="zh-TW" altLang="en-US" sz="7600" dirty="0">
                <a:latin typeface="新細明體"/>
                <a:ea typeface="標楷體"/>
                <a:cs typeface="標楷體"/>
              </a:rPr>
              <a:t>專案教師</a:t>
            </a:r>
            <a:r>
              <a:rPr lang="zh-TW" altLang="zh-TW" sz="7600" dirty="0">
                <a:latin typeface="新細明體"/>
                <a:ea typeface="標楷體"/>
                <a:cs typeface="標楷體"/>
              </a:rPr>
              <a:t>評鑑基準項目</a:t>
            </a:r>
            <a:r>
              <a:rPr lang="en-US" altLang="zh-TW" sz="7600" dirty="0">
                <a:latin typeface="新細明體"/>
                <a:ea typeface="標楷體"/>
                <a:cs typeface="標楷體"/>
              </a:rPr>
              <a:t>(</a:t>
            </a:r>
            <a:r>
              <a:rPr lang="zh-TW" altLang="zh-TW" sz="7600" dirty="0">
                <a:latin typeface="新細明體"/>
                <a:ea typeface="標楷體"/>
                <a:cs typeface="標楷體"/>
              </a:rPr>
              <a:t>由學術單位聘用</a:t>
            </a:r>
            <a:r>
              <a:rPr lang="en-US" altLang="zh-TW" sz="7600" dirty="0">
                <a:latin typeface="新細明體"/>
                <a:ea typeface="標楷體"/>
                <a:cs typeface="標楷體"/>
              </a:rPr>
              <a:t>)</a:t>
            </a:r>
            <a:r>
              <a:rPr lang="zh-TW" altLang="zh-TW" sz="7600" dirty="0">
                <a:latin typeface="新細明體"/>
                <a:ea typeface="標楷體"/>
                <a:cs typeface="標楷體"/>
              </a:rPr>
              <a:t>單位</a:t>
            </a:r>
            <a:r>
              <a:rPr lang="en-US" altLang="zh-TW" sz="7600" dirty="0">
                <a:latin typeface="新細明體"/>
                <a:ea typeface="標楷體"/>
                <a:cs typeface="標楷體"/>
              </a:rPr>
              <a:t>(</a:t>
            </a:r>
            <a:r>
              <a:rPr lang="zh-TW" altLang="zh-TW" sz="7600" dirty="0">
                <a:latin typeface="新細明體"/>
                <a:ea typeface="標楷體"/>
                <a:cs typeface="標楷體"/>
              </a:rPr>
              <a:t>同仁</a:t>
            </a:r>
            <a:r>
              <a:rPr lang="en-US" altLang="zh-TW" sz="7600" dirty="0">
                <a:latin typeface="新細明體"/>
                <a:ea typeface="標楷體"/>
                <a:cs typeface="標楷體"/>
              </a:rPr>
              <a:t>)</a:t>
            </a:r>
            <a:r>
              <a:rPr lang="zh-TW" altLang="zh-TW" sz="7600" b="1" u="sng" dirty="0">
                <a:latin typeface="新細明體"/>
                <a:ea typeface="標楷體"/>
                <a:cs typeface="標楷體"/>
              </a:rPr>
              <a:t>分工表</a:t>
            </a:r>
            <a:endParaRPr lang="en-US" altLang="zh-TW" sz="7600" b="1" u="sng" dirty="0">
              <a:latin typeface="新細明體"/>
              <a:cs typeface="標楷體"/>
            </a:endParaRPr>
          </a:p>
          <a:p>
            <a:pPr marL="0" lvl="0" indent="0" algn="just">
              <a:lnSpc>
                <a:spcPts val="2200"/>
              </a:lnSpc>
              <a:spcAft>
                <a:spcPts val="0"/>
              </a:spcAft>
              <a:buNone/>
            </a:pPr>
            <a:r>
              <a:rPr lang="zh-TW" altLang="en-US" sz="7600" dirty="0">
                <a:solidFill>
                  <a:prstClr val="black"/>
                </a:solidFill>
                <a:latin typeface="新細明體"/>
                <a:ea typeface="標楷體"/>
                <a:cs typeface="標楷體"/>
              </a:rPr>
              <a:t>十、</a:t>
            </a:r>
            <a:r>
              <a:rPr lang="zh-TW" altLang="zh-TW" sz="7600" dirty="0">
                <a:solidFill>
                  <a:prstClr val="black"/>
                </a:solidFill>
                <a:latin typeface="新細明體"/>
                <a:ea typeface="標楷體"/>
                <a:cs typeface="標楷體"/>
              </a:rPr>
              <a:t>本校</a:t>
            </a:r>
            <a:r>
              <a:rPr lang="zh-TW" altLang="en-US" sz="7600" dirty="0">
                <a:latin typeface="新細明體"/>
                <a:ea typeface="標楷體"/>
                <a:cs typeface="標楷體"/>
              </a:rPr>
              <a:t>專案教師</a:t>
            </a:r>
            <a:r>
              <a:rPr lang="zh-TW" altLang="zh-TW" sz="7600" dirty="0">
                <a:latin typeface="新細明體"/>
                <a:ea typeface="標楷體"/>
                <a:cs typeface="標楷體"/>
              </a:rPr>
              <a:t>評鑑</a:t>
            </a:r>
            <a:r>
              <a:rPr lang="en-US" altLang="zh-TW" sz="7600" dirty="0">
                <a:latin typeface="新細明體"/>
                <a:ea typeface="標楷體"/>
                <a:cs typeface="標楷體"/>
              </a:rPr>
              <a:t> (</a:t>
            </a:r>
            <a:r>
              <a:rPr lang="zh-TW" altLang="zh-TW" sz="7600" dirty="0">
                <a:latin typeface="新細明體"/>
                <a:ea typeface="標楷體"/>
                <a:cs typeface="標楷體"/>
              </a:rPr>
              <a:t>由</a:t>
            </a:r>
            <a:r>
              <a:rPr lang="zh-TW" altLang="zh-TW" sz="7600" u="sng" dirty="0">
                <a:solidFill>
                  <a:srgbClr val="FF0000"/>
                </a:solidFill>
                <a:latin typeface="新細明體"/>
                <a:ea typeface="標楷體"/>
                <a:cs typeface="標楷體"/>
              </a:rPr>
              <a:t>行政單位</a:t>
            </a:r>
            <a:r>
              <a:rPr lang="zh-TW" altLang="zh-TW" sz="7600" dirty="0">
                <a:latin typeface="新細明體"/>
                <a:ea typeface="標楷體"/>
                <a:cs typeface="標楷體"/>
              </a:rPr>
              <a:t>聘用</a:t>
            </a:r>
            <a:r>
              <a:rPr lang="en-US" altLang="zh-TW" sz="7600" dirty="0">
                <a:latin typeface="新細明體"/>
                <a:ea typeface="標楷體"/>
                <a:cs typeface="標楷體"/>
              </a:rPr>
              <a:t>)</a:t>
            </a:r>
            <a:r>
              <a:rPr lang="zh-TW" altLang="zh-TW" sz="7600" b="1" u="sng" dirty="0">
                <a:latin typeface="新細明體"/>
                <a:ea typeface="標楷體"/>
                <a:cs typeface="標楷體"/>
              </a:rPr>
              <a:t>基準表</a:t>
            </a:r>
            <a:endParaRPr lang="en-US" altLang="zh-TW" sz="7600" b="1" u="sng" dirty="0">
              <a:latin typeface="新細明體"/>
              <a:cs typeface="新細明體"/>
            </a:endParaRPr>
          </a:p>
          <a:p>
            <a:pPr marL="0" lvl="0" indent="0" algn="just">
              <a:lnSpc>
                <a:spcPts val="2200"/>
              </a:lnSpc>
              <a:spcAft>
                <a:spcPts val="0"/>
              </a:spcAft>
              <a:buNone/>
            </a:pPr>
            <a:r>
              <a:rPr lang="zh-TW" altLang="en-US" sz="7600" dirty="0">
                <a:solidFill>
                  <a:prstClr val="black"/>
                </a:solidFill>
                <a:latin typeface="新細明體"/>
                <a:ea typeface="標楷體"/>
                <a:cs typeface="標楷體"/>
              </a:rPr>
              <a:t>十一、</a:t>
            </a:r>
            <a:r>
              <a:rPr lang="zh-TW" altLang="zh-TW" sz="7600" dirty="0">
                <a:solidFill>
                  <a:prstClr val="black"/>
                </a:solidFill>
                <a:latin typeface="新細明體"/>
                <a:ea typeface="標楷體"/>
                <a:cs typeface="標楷體"/>
              </a:rPr>
              <a:t>本校</a:t>
            </a:r>
            <a:r>
              <a:rPr lang="zh-TW" altLang="en-US" sz="7600" dirty="0">
                <a:latin typeface="新細明體"/>
                <a:ea typeface="標楷體"/>
                <a:cs typeface="標楷體"/>
              </a:rPr>
              <a:t>專案教師</a:t>
            </a:r>
            <a:r>
              <a:rPr lang="zh-TW" altLang="zh-TW" sz="7600" dirty="0">
                <a:latin typeface="新細明體"/>
                <a:ea typeface="標楷體"/>
                <a:cs typeface="標楷體"/>
              </a:rPr>
              <a:t>評鑑</a:t>
            </a:r>
            <a:r>
              <a:rPr lang="en-US" altLang="zh-TW" sz="7600" dirty="0">
                <a:latin typeface="新細明體"/>
                <a:ea typeface="標楷體"/>
                <a:cs typeface="標楷體"/>
              </a:rPr>
              <a:t>(</a:t>
            </a:r>
            <a:r>
              <a:rPr lang="zh-TW" altLang="zh-TW" sz="7600" dirty="0">
                <a:latin typeface="新細明體"/>
                <a:ea typeface="標楷體"/>
                <a:cs typeface="標楷體"/>
              </a:rPr>
              <a:t>由行政單位聘用</a:t>
            </a:r>
            <a:r>
              <a:rPr lang="en-US" altLang="zh-TW" sz="7600" dirty="0">
                <a:latin typeface="新細明體"/>
                <a:ea typeface="標楷體"/>
                <a:cs typeface="標楷體"/>
              </a:rPr>
              <a:t>)</a:t>
            </a:r>
            <a:r>
              <a:rPr lang="zh-TW" altLang="zh-TW" sz="7600" b="1" u="sng" dirty="0">
                <a:latin typeface="新細明體"/>
                <a:ea typeface="標楷體"/>
                <a:cs typeface="標楷體"/>
              </a:rPr>
              <a:t>評分表</a:t>
            </a:r>
            <a:endParaRPr lang="zh-TW" altLang="zh-TW" sz="7600" b="1" u="sng" dirty="0">
              <a:latin typeface="新細明體"/>
              <a:cs typeface="新細明體"/>
            </a:endParaRPr>
          </a:p>
          <a:p>
            <a:pPr marL="0" lvl="0" indent="0" algn="just">
              <a:lnSpc>
                <a:spcPts val="2200"/>
              </a:lnSpc>
              <a:spcAft>
                <a:spcPts val="0"/>
              </a:spcAft>
              <a:buNone/>
            </a:pPr>
            <a:r>
              <a:rPr lang="zh-TW" altLang="en-US" sz="7600" dirty="0">
                <a:solidFill>
                  <a:prstClr val="black"/>
                </a:solidFill>
                <a:latin typeface="新細明體"/>
                <a:ea typeface="標楷體"/>
                <a:cs typeface="標楷體"/>
              </a:rPr>
              <a:t>十二、</a:t>
            </a:r>
            <a:r>
              <a:rPr lang="zh-TW" altLang="zh-TW" sz="7600" dirty="0">
                <a:solidFill>
                  <a:prstClr val="black"/>
                </a:solidFill>
                <a:latin typeface="新細明體"/>
                <a:ea typeface="標楷體"/>
                <a:cs typeface="標楷體"/>
              </a:rPr>
              <a:t>本校</a:t>
            </a:r>
            <a:r>
              <a:rPr lang="zh-TW" altLang="en-US" sz="7600" dirty="0">
                <a:latin typeface="新細明體"/>
                <a:ea typeface="標楷體"/>
                <a:cs typeface="標楷體"/>
              </a:rPr>
              <a:t>專案教師</a:t>
            </a:r>
            <a:r>
              <a:rPr lang="zh-TW" altLang="zh-TW" sz="7600" dirty="0">
                <a:latin typeface="新細明體"/>
                <a:ea typeface="標楷體"/>
                <a:cs typeface="標楷體"/>
              </a:rPr>
              <a:t>評鑑基準項目</a:t>
            </a:r>
            <a:r>
              <a:rPr lang="en-US" altLang="zh-TW" sz="7600" dirty="0">
                <a:latin typeface="新細明體"/>
                <a:ea typeface="標楷體"/>
                <a:cs typeface="標楷體"/>
              </a:rPr>
              <a:t>(</a:t>
            </a:r>
            <a:r>
              <a:rPr lang="zh-TW" altLang="zh-TW" sz="7600" dirty="0">
                <a:latin typeface="新細明體"/>
                <a:ea typeface="標楷體"/>
                <a:cs typeface="標楷體"/>
              </a:rPr>
              <a:t>由行政單位</a:t>
            </a:r>
            <a:r>
              <a:rPr lang="zh-TW" altLang="en-US" sz="7600" dirty="0">
                <a:latin typeface="新細明體"/>
                <a:ea typeface="標楷體"/>
                <a:cs typeface="標楷體"/>
              </a:rPr>
              <a:t>聘用</a:t>
            </a:r>
            <a:r>
              <a:rPr lang="en-US" altLang="zh-TW" sz="7600" dirty="0">
                <a:latin typeface="新細明體"/>
                <a:ea typeface="標楷體"/>
                <a:cs typeface="標楷體"/>
              </a:rPr>
              <a:t>)</a:t>
            </a:r>
            <a:r>
              <a:rPr lang="zh-TW" altLang="zh-TW" sz="7600" dirty="0">
                <a:latin typeface="新細明體"/>
                <a:ea typeface="標楷體"/>
                <a:cs typeface="標楷體"/>
              </a:rPr>
              <a:t>單位</a:t>
            </a:r>
            <a:r>
              <a:rPr lang="en-US" altLang="zh-TW" sz="7600" dirty="0">
                <a:latin typeface="新細明體"/>
                <a:ea typeface="標楷體"/>
                <a:cs typeface="標楷體"/>
              </a:rPr>
              <a:t>(</a:t>
            </a:r>
            <a:r>
              <a:rPr lang="zh-TW" altLang="zh-TW" sz="7600" dirty="0">
                <a:latin typeface="新細明體"/>
                <a:ea typeface="標楷體"/>
                <a:cs typeface="標楷體"/>
              </a:rPr>
              <a:t>同仁</a:t>
            </a:r>
            <a:r>
              <a:rPr lang="en-US" altLang="zh-TW" sz="7600" dirty="0">
                <a:latin typeface="新細明體"/>
                <a:ea typeface="標楷體"/>
                <a:cs typeface="標楷體"/>
              </a:rPr>
              <a:t>)</a:t>
            </a:r>
            <a:r>
              <a:rPr lang="zh-TW" altLang="zh-TW" sz="7600" b="1" u="sng" dirty="0">
                <a:latin typeface="新細明體"/>
                <a:ea typeface="標楷體"/>
                <a:cs typeface="標楷體"/>
              </a:rPr>
              <a:t>分工表</a:t>
            </a:r>
            <a:endParaRPr lang="en-US" altLang="zh-TW" sz="7600" b="1" u="sng" dirty="0">
              <a:latin typeface="新細明體"/>
              <a:ea typeface="標楷體"/>
              <a:cs typeface="標楷體"/>
            </a:endParaRPr>
          </a:p>
          <a:p>
            <a:pPr marL="0" lvl="0" indent="0" algn="just">
              <a:lnSpc>
                <a:spcPts val="2200"/>
              </a:lnSpc>
              <a:spcAft>
                <a:spcPts val="0"/>
              </a:spcAft>
              <a:buNone/>
            </a:pPr>
            <a:r>
              <a:rPr lang="zh-TW" altLang="en-US" sz="7200" dirty="0">
                <a:latin typeface="新細明體"/>
                <a:ea typeface="標楷體"/>
                <a:cs typeface="標楷體"/>
              </a:rPr>
              <a:t>十三</a:t>
            </a:r>
            <a:r>
              <a:rPr lang="zh-TW" altLang="en-US" sz="7200" dirty="0">
                <a:latin typeface="PMingLiU" panose="02020500000000000000" pitchFamily="18" charset="-120"/>
                <a:ea typeface="PMingLiU" panose="02020500000000000000" pitchFamily="18" charset="-120"/>
                <a:cs typeface="標楷體"/>
              </a:rPr>
              <a:t>、</a:t>
            </a:r>
            <a:r>
              <a:rPr lang="zh-TW" altLang="zh-TW" sz="7200" dirty="0">
                <a:latin typeface="Times New Roman" panose="02020603050405020304" pitchFamily="18" charset="0"/>
                <a:ea typeface="標楷體" panose="03000509000000000000" pitchFamily="65" charset="-120"/>
                <a:cs typeface="Times New Roman" panose="02020603050405020304" pitchFamily="18" charset="0"/>
              </a:rPr>
              <a:t>國立屏東科技大學</a:t>
            </a:r>
            <a:r>
              <a:rPr lang="zh-TW" altLang="en-US" sz="7200" dirty="0">
                <a:latin typeface="Times New Roman" panose="02020603050405020304" pitchFamily="18" charset="0"/>
                <a:ea typeface="標楷體" panose="03000509000000000000" pitchFamily="65" charset="-120"/>
                <a:cs typeface="Times New Roman" panose="02020603050405020304" pitchFamily="18" charset="0"/>
              </a:rPr>
              <a:t>專案教師</a:t>
            </a:r>
            <a:r>
              <a:rPr lang="zh-TW" altLang="zh-TW" sz="7200" dirty="0">
                <a:latin typeface="Times New Roman" panose="02020603050405020304" pitchFamily="18" charset="0"/>
                <a:ea typeface="標楷體" panose="03000509000000000000" pitchFamily="65" charset="-120"/>
                <a:cs typeface="Times New Roman" panose="02020603050405020304" pitchFamily="18" charset="0"/>
              </a:rPr>
              <a:t>評鑑</a:t>
            </a:r>
            <a:r>
              <a:rPr lang="zh-TW" altLang="zh-TW" sz="7200" u="sng" dirty="0">
                <a:latin typeface="Times New Roman" panose="02020603050405020304" pitchFamily="18" charset="0"/>
                <a:ea typeface="標楷體" panose="03000509000000000000" pitchFamily="65" charset="-120"/>
                <a:cs typeface="Times New Roman" panose="02020603050405020304" pitchFamily="18" charset="0"/>
              </a:rPr>
              <a:t>研究、教學、輔導與服務</a:t>
            </a:r>
            <a:r>
              <a:rPr lang="zh-TW" altLang="zh-TW" sz="7200" dirty="0">
                <a:latin typeface="Times New Roman" panose="02020603050405020304" pitchFamily="18" charset="0"/>
                <a:ea typeface="標楷體" panose="03000509000000000000" pitchFamily="65" charset="-120"/>
                <a:cs typeface="Times New Roman" panose="02020603050405020304" pitchFamily="18" charset="0"/>
              </a:rPr>
              <a:t>成績申請證明書</a:t>
            </a:r>
            <a:endParaRPr lang="zh-TW" altLang="zh-TW" sz="7200" dirty="0">
              <a:latin typeface="新細明體"/>
              <a:cs typeface="新細明體"/>
            </a:endParaRPr>
          </a:p>
          <a:p>
            <a:endParaRPr lang="zh-TW" altLang="en-US" dirty="0"/>
          </a:p>
        </p:txBody>
      </p:sp>
      <p:sp>
        <p:nvSpPr>
          <p:cNvPr id="5" name="標題 4"/>
          <p:cNvSpPr>
            <a:spLocks noGrp="1"/>
          </p:cNvSpPr>
          <p:nvPr>
            <p:ph type="title"/>
          </p:nvPr>
        </p:nvSpPr>
        <p:spPr>
          <a:xfrm>
            <a:off x="510116" y="199937"/>
            <a:ext cx="8777817" cy="855745"/>
          </a:xfrm>
        </p:spPr>
        <p:txBody>
          <a:bodyPr>
            <a:normAutofit/>
          </a:bodyPr>
          <a:lstStyle/>
          <a:p>
            <a:r>
              <a:rPr lang="en-US" altLang="zh-TW" sz="3600" b="1" dirty="0"/>
              <a:t>(</a:t>
            </a:r>
            <a:r>
              <a:rPr lang="zh-TW" altLang="en-US" sz="3600" b="1" dirty="0"/>
              <a:t>二</a:t>
            </a:r>
            <a:r>
              <a:rPr lang="en-US" altLang="zh-TW" sz="3600" b="1" dirty="0"/>
              <a:t>)</a:t>
            </a:r>
            <a:r>
              <a:rPr lang="zh-TW" altLang="en-US" sz="3600" b="1" dirty="0"/>
              <a:t> 教師評鑑相關法規</a:t>
            </a:r>
          </a:p>
        </p:txBody>
      </p:sp>
      <p:cxnSp>
        <p:nvCxnSpPr>
          <p:cNvPr id="3" name="直線接點 2">
            <a:extLst>
              <a:ext uri="{FF2B5EF4-FFF2-40B4-BE49-F238E27FC236}">
                <a16:creationId xmlns:a16="http://schemas.microsoft.com/office/drawing/2014/main" id="{D5695256-03BC-43E3-9C2D-92A57284F106}"/>
              </a:ext>
            </a:extLst>
          </p:cNvPr>
          <p:cNvCxnSpPr/>
          <p:nvPr/>
        </p:nvCxnSpPr>
        <p:spPr>
          <a:xfrm>
            <a:off x="183092" y="3284984"/>
            <a:ext cx="8637380" cy="0"/>
          </a:xfrm>
          <a:prstGeom prst="line">
            <a:avLst/>
          </a:prstGeom>
          <a:ln w="19050">
            <a:solidFill>
              <a:srgbClr val="0033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7625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600" b="1" dirty="0"/>
              <a:t>(</a:t>
            </a:r>
            <a:r>
              <a:rPr lang="zh-TW" altLang="en-US" sz="3600" b="1" dirty="0"/>
              <a:t>三</a:t>
            </a:r>
            <a:r>
              <a:rPr lang="en-US" altLang="zh-TW" sz="3600" b="1" dirty="0"/>
              <a:t>)</a:t>
            </a:r>
            <a:r>
              <a:rPr lang="zh-TW" altLang="en-US" sz="3600" b="1" dirty="0"/>
              <a:t>評量機制</a:t>
            </a:r>
            <a:r>
              <a:rPr lang="en-US" altLang="zh-TW" sz="3600" b="1" dirty="0"/>
              <a:t>-1</a:t>
            </a:r>
            <a:endParaRPr lang="zh-TW" altLang="en-US" sz="3600" b="1" dirty="0"/>
          </a:p>
        </p:txBody>
      </p:sp>
      <p:sp>
        <p:nvSpPr>
          <p:cNvPr id="3" name="內容版面配置區 2"/>
          <p:cNvSpPr>
            <a:spLocks noGrp="1"/>
          </p:cNvSpPr>
          <p:nvPr>
            <p:ph idx="1"/>
          </p:nvPr>
        </p:nvSpPr>
        <p:spPr>
          <a:xfrm>
            <a:off x="467544" y="1700808"/>
            <a:ext cx="8424936" cy="4351338"/>
          </a:xfrm>
        </p:spPr>
        <p:txBody>
          <a:bodyPr>
            <a:noAutofit/>
          </a:bodyPr>
          <a:lstStyle/>
          <a:p>
            <a:pPr>
              <a:lnSpc>
                <a:spcPts val="3500"/>
              </a:lnSpc>
              <a:spcAft>
                <a:spcPts val="1200"/>
              </a:spcAft>
            </a:pPr>
            <a:r>
              <a:rPr lang="zh-TW" altLang="zh-TW" sz="2600" dirty="0">
                <a:latin typeface="Times New Roman"/>
                <a:ea typeface="標楷體"/>
                <a:cs typeface="Times New Roman"/>
              </a:rPr>
              <a:t>依本校</a:t>
            </a:r>
            <a:r>
              <a:rPr lang="zh-TW" altLang="zh-TW" sz="2600" b="1" dirty="0">
                <a:solidFill>
                  <a:srgbClr val="C00000"/>
                </a:solidFill>
                <a:latin typeface="Times New Roman"/>
                <a:ea typeface="標楷體"/>
                <a:cs typeface="Times New Roman"/>
              </a:rPr>
              <a:t>「專任教師評鑑辦法」暨</a:t>
            </a:r>
            <a:r>
              <a:rPr lang="zh-TW" altLang="en-US" sz="2600" b="1" dirty="0">
                <a:solidFill>
                  <a:srgbClr val="C00000"/>
                </a:solidFill>
                <a:latin typeface="新細明體" panose="02020500000000000000" pitchFamily="18" charset="-120"/>
                <a:ea typeface="新細明體" panose="02020500000000000000" pitchFamily="18" charset="-120"/>
                <a:cs typeface="Times New Roman"/>
              </a:rPr>
              <a:t>「</a:t>
            </a:r>
            <a:r>
              <a:rPr lang="zh-TW" altLang="zh-TW" sz="2600" b="1" dirty="0">
                <a:solidFill>
                  <a:srgbClr val="C00000"/>
                </a:solidFill>
                <a:latin typeface="Times New Roman"/>
                <a:ea typeface="標楷體"/>
                <a:cs typeface="Times New Roman"/>
              </a:rPr>
              <a:t>施行細則</a:t>
            </a:r>
            <a:r>
              <a:rPr lang="zh-TW" altLang="en-US" sz="2600" b="1" dirty="0">
                <a:solidFill>
                  <a:srgbClr val="C00000"/>
                </a:solidFill>
                <a:latin typeface="新細明體" panose="02020500000000000000" pitchFamily="18" charset="-120"/>
                <a:ea typeface="新細明體" panose="02020500000000000000" pitchFamily="18" charset="-120"/>
                <a:cs typeface="Times New Roman"/>
              </a:rPr>
              <a:t>」</a:t>
            </a:r>
            <a:r>
              <a:rPr lang="zh-TW" altLang="zh-TW" sz="2600" dirty="0">
                <a:latin typeface="Times New Roman"/>
                <a:ea typeface="標楷體"/>
                <a:cs typeface="Times New Roman"/>
              </a:rPr>
              <a:t>規定，專任教師至本校任職之日起滿三學年後次ㄧ學年內，除遇有本細則第五條規定「得免接受評鑑」或「擔任職務期間免評鑑」情形外，應依學校所定日程完成「教學」、「研究（含產學合作）」及「輔導與服務」評鑑，並應於每三學年內至少接受一次評鑑，且至遲於三學年期限屆滿後次學年內完成。</a:t>
            </a:r>
            <a:endParaRPr lang="en-US" altLang="zh-TW" sz="2600" dirty="0">
              <a:latin typeface="Times New Roman"/>
              <a:ea typeface="標楷體"/>
              <a:cs typeface="Times New Roman"/>
            </a:endParaRPr>
          </a:p>
          <a:p>
            <a:pPr>
              <a:lnSpc>
                <a:spcPts val="3500"/>
              </a:lnSpc>
              <a:spcBef>
                <a:spcPts val="600"/>
              </a:spcBef>
            </a:pPr>
            <a:r>
              <a:rPr lang="zh-TW" altLang="zh-TW" sz="2600" dirty="0">
                <a:latin typeface="Times New Roman"/>
                <a:ea typeface="標楷體"/>
                <a:cs typeface="Times New Roman"/>
              </a:rPr>
              <a:t>本次應參與評鑑之專任教師，於應接受期限內</a:t>
            </a:r>
            <a:r>
              <a:rPr lang="zh-TW" altLang="zh-TW" sz="2600" b="1" u="sng" dirty="0">
                <a:latin typeface="Times New Roman"/>
                <a:ea typeface="標楷體"/>
                <a:cs typeface="Times New Roman"/>
              </a:rPr>
              <a:t>未</a:t>
            </a:r>
            <a:r>
              <a:rPr lang="zh-TW" altLang="zh-TW" sz="2600" dirty="0">
                <a:latin typeface="Times New Roman"/>
                <a:ea typeface="標楷體"/>
                <a:cs typeface="Times New Roman"/>
              </a:rPr>
              <a:t>提出申請者，視為當次</a:t>
            </a:r>
            <a:r>
              <a:rPr lang="zh-TW" altLang="zh-TW" sz="2600" b="1" u="sng" dirty="0">
                <a:latin typeface="Times New Roman"/>
                <a:ea typeface="標楷體"/>
                <a:cs typeface="Times New Roman"/>
              </a:rPr>
              <a:t>評鑑不通過</a:t>
            </a:r>
            <a:r>
              <a:rPr lang="zh-TW" altLang="zh-TW" sz="2600" dirty="0">
                <a:latin typeface="Times New Roman"/>
                <a:ea typeface="標楷體"/>
                <a:cs typeface="Times New Roman"/>
              </a:rPr>
              <a:t>。</a:t>
            </a:r>
            <a:endParaRPr lang="zh-TW" altLang="en-US" sz="2600" dirty="0">
              <a:latin typeface="Times New Roman"/>
              <a:ea typeface="標楷體"/>
              <a:cs typeface="Times New Roman"/>
            </a:endParaRPr>
          </a:p>
        </p:txBody>
      </p:sp>
      <p:sp>
        <p:nvSpPr>
          <p:cNvPr id="4" name="投影片編號版面配置區 3"/>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19</a:t>
            </a:fld>
            <a:endParaRPr lang="zh-TW" altLang="en-US">
              <a:solidFill>
                <a:prstClr val="black">
                  <a:tint val="75000"/>
                </a:prstClr>
              </a:solidFill>
            </a:endParaRPr>
          </a:p>
        </p:txBody>
      </p:sp>
    </p:spTree>
    <p:extLst>
      <p:ext uri="{BB962C8B-B14F-4D97-AF65-F5344CB8AC3E}">
        <p14:creationId xmlns:p14="http://schemas.microsoft.com/office/powerpoint/2010/main" val="1904247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a:xfrm>
            <a:off x="6444208" y="6330202"/>
            <a:ext cx="2057400" cy="365125"/>
          </a:xfrm>
        </p:spPr>
        <p:txBody>
          <a:bodyPr/>
          <a:lstStyle/>
          <a:p>
            <a:fld id="{17C66928-75CA-4FDC-9A35-4CB9C6767049}" type="slidenum">
              <a:rPr lang="zh-TW" altLang="en-US" smtClean="0">
                <a:solidFill>
                  <a:prstClr val="black">
                    <a:tint val="75000"/>
                  </a:prstClr>
                </a:solidFill>
              </a:rPr>
              <a:pPr/>
              <a:t>2</a:t>
            </a:fld>
            <a:endParaRPr lang="zh-TW" altLang="en-US">
              <a:solidFill>
                <a:prstClr val="black">
                  <a:tint val="75000"/>
                </a:prstClr>
              </a:solidFill>
            </a:endParaRPr>
          </a:p>
        </p:txBody>
      </p:sp>
      <p:graphicFrame>
        <p:nvGraphicFramePr>
          <p:cNvPr id="8" name="表格 7"/>
          <p:cNvGraphicFramePr>
            <a:graphicFrameLocks noGrp="1"/>
          </p:cNvGraphicFramePr>
          <p:nvPr>
            <p:extLst>
              <p:ext uri="{D42A27DB-BD31-4B8C-83A1-F6EECF244321}">
                <p14:modId xmlns:p14="http://schemas.microsoft.com/office/powerpoint/2010/main" val="3782385439"/>
              </p:ext>
            </p:extLst>
          </p:nvPr>
        </p:nvGraphicFramePr>
        <p:xfrm>
          <a:off x="395536" y="1556792"/>
          <a:ext cx="8352928" cy="4712680"/>
        </p:xfrm>
        <a:graphic>
          <a:graphicData uri="http://schemas.openxmlformats.org/drawingml/2006/table">
            <a:tbl>
              <a:tblPr firstRow="1" bandRow="1">
                <a:tableStyleId>{073A0DAA-6AF3-43AB-8588-CEC1D06C72B9}</a:tableStyleId>
              </a:tblPr>
              <a:tblGrid>
                <a:gridCol w="1570636">
                  <a:extLst>
                    <a:ext uri="{9D8B030D-6E8A-4147-A177-3AD203B41FA5}">
                      <a16:colId xmlns:a16="http://schemas.microsoft.com/office/drawing/2014/main" val="20000"/>
                    </a:ext>
                  </a:extLst>
                </a:gridCol>
                <a:gridCol w="3997983">
                  <a:extLst>
                    <a:ext uri="{9D8B030D-6E8A-4147-A177-3AD203B41FA5}">
                      <a16:colId xmlns:a16="http://schemas.microsoft.com/office/drawing/2014/main" val="20001"/>
                    </a:ext>
                  </a:extLst>
                </a:gridCol>
                <a:gridCol w="2784309">
                  <a:extLst>
                    <a:ext uri="{9D8B030D-6E8A-4147-A177-3AD203B41FA5}">
                      <a16:colId xmlns:a16="http://schemas.microsoft.com/office/drawing/2014/main" val="20002"/>
                    </a:ext>
                  </a:extLst>
                </a:gridCol>
              </a:tblGrid>
              <a:tr h="448275">
                <a:tc>
                  <a:txBody>
                    <a:bodyPr/>
                    <a:lstStyle/>
                    <a:p>
                      <a:pPr algn="ctr"/>
                      <a:r>
                        <a:rPr lang="zh-TW" altLang="en-US" sz="2400" dirty="0">
                          <a:latin typeface="微軟正黑體" panose="020B0604030504040204" pitchFamily="34" charset="-120"/>
                          <a:ea typeface="微軟正黑體" panose="020B0604030504040204" pitchFamily="34" charset="-120"/>
                        </a:rPr>
                        <a:t>時間</a:t>
                      </a:r>
                    </a:p>
                  </a:txBody>
                  <a:tcPr marL="68580" marR="68580" anchor="ctr">
                    <a:solidFill>
                      <a:schemeClr val="tx2">
                        <a:lumMod val="75000"/>
                      </a:schemeClr>
                    </a:solidFill>
                  </a:tcPr>
                </a:tc>
                <a:tc gridSpan="2">
                  <a:txBody>
                    <a:bodyPr/>
                    <a:lstStyle/>
                    <a:p>
                      <a:pPr algn="ctr"/>
                      <a:r>
                        <a:rPr lang="zh-TW" altLang="en-US" sz="2400" dirty="0">
                          <a:latin typeface="微軟正黑體" panose="020B0604030504040204" pitchFamily="34" charset="-120"/>
                          <a:ea typeface="微軟正黑體" panose="020B0604030504040204" pitchFamily="34" charset="-120"/>
                        </a:rPr>
                        <a:t>項目</a:t>
                      </a:r>
                    </a:p>
                  </a:txBody>
                  <a:tcPr marL="68580" marR="68580" anchor="ctr">
                    <a:solidFill>
                      <a:schemeClr val="tx2">
                        <a:lumMod val="75000"/>
                      </a:schemeClr>
                    </a:solidFill>
                  </a:tcPr>
                </a:tc>
                <a:tc hMerge="1">
                  <a:txBody>
                    <a:bodyPr/>
                    <a:lstStyle/>
                    <a:p>
                      <a:endParaRPr lang="zh-TW" altLang="en-US"/>
                    </a:p>
                  </a:txBody>
                  <a:tcPr/>
                </a:tc>
                <a:extLst>
                  <a:ext uri="{0D108BD9-81ED-4DB2-BD59-A6C34878D82A}">
                    <a16:rowId xmlns:a16="http://schemas.microsoft.com/office/drawing/2014/main" val="10000"/>
                  </a:ext>
                </a:extLst>
              </a:tr>
              <a:tr h="684137">
                <a:tc>
                  <a:txBody>
                    <a:bodyPr/>
                    <a:lstStyle/>
                    <a:p>
                      <a:pPr algn="ctr"/>
                      <a:r>
                        <a:rPr lang="en-US" altLang="zh-TW" sz="2400" b="1" dirty="0">
                          <a:latin typeface="Times New Roman" panose="02020603050405020304" pitchFamily="18" charset="0"/>
                          <a:cs typeface="Times New Roman" panose="02020603050405020304" pitchFamily="18" charset="0"/>
                        </a:rPr>
                        <a:t>3:20-3:30</a:t>
                      </a:r>
                      <a:endParaRPr lang="zh-TW" altLang="en-US" sz="2400" b="1" dirty="0">
                        <a:latin typeface="Times New Roman" panose="02020603050405020304" pitchFamily="18" charset="0"/>
                        <a:cs typeface="Times New Roman" panose="02020603050405020304" pitchFamily="18" charset="0"/>
                      </a:endParaRPr>
                    </a:p>
                  </a:txBody>
                  <a:tcPr marL="68580" marR="68580" anchor="ctr">
                    <a:solidFill>
                      <a:schemeClr val="tx2">
                        <a:lumMod val="20000"/>
                        <a:lumOff val="80000"/>
                      </a:schemeClr>
                    </a:solidFill>
                  </a:tcPr>
                </a:tc>
                <a:tc gridSpan="2">
                  <a:txBody>
                    <a:bodyPr/>
                    <a:lstStyle/>
                    <a:p>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報到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電算中心</a:t>
                      </a:r>
                      <a:r>
                        <a:rPr lang="en-US" altLang="zh-TW" sz="20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IB103</a:t>
                      </a:r>
                      <a:r>
                        <a:rPr lang="zh-TW" altLang="en-US" sz="20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IB107</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教室走廊</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p>
                  </a:txBody>
                  <a:tcPr marL="68580" marR="68580" anchor="ctr">
                    <a:solidFill>
                      <a:schemeClr val="tx2">
                        <a:lumMod val="20000"/>
                        <a:lumOff val="80000"/>
                      </a:schemeClr>
                    </a:solidFill>
                  </a:tcPr>
                </a:tc>
                <a:tc hMerge="1">
                  <a:txBody>
                    <a:bodyPr/>
                    <a:lstStyle/>
                    <a:p>
                      <a:endParaRPr lang="zh-TW" altLang="en-US"/>
                    </a:p>
                  </a:txBody>
                  <a:tcPr/>
                </a:tc>
                <a:extLst>
                  <a:ext uri="{0D108BD9-81ED-4DB2-BD59-A6C34878D82A}">
                    <a16:rowId xmlns:a16="http://schemas.microsoft.com/office/drawing/2014/main" val="10001"/>
                  </a:ext>
                </a:extLst>
              </a:tr>
              <a:tr h="687356">
                <a:tc>
                  <a:txBody>
                    <a:bodyPr/>
                    <a:lstStyle/>
                    <a:p>
                      <a:pPr algn="ct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3:30-3:40</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anchor="ctr">
                    <a:solidFill>
                      <a:schemeClr val="accent3">
                        <a:lumMod val="20000"/>
                        <a:lumOff val="80000"/>
                      </a:schemeClr>
                    </a:solidFill>
                  </a:tcPr>
                </a:tc>
                <a:tc>
                  <a:txBody>
                    <a:bodyPr/>
                    <a:lstStyle/>
                    <a:p>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致詞</a:t>
                      </a:r>
                    </a:p>
                  </a:txBody>
                  <a:tcPr marL="68580" marR="68580" anchor="c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人事室賴秋雲主任</a:t>
                      </a:r>
                      <a:endParaRPr kumimoji="0" lang="en-US" altLang="zh-TW" sz="2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anchor="ctr">
                    <a:solidFill>
                      <a:schemeClr val="accent3">
                        <a:lumMod val="20000"/>
                        <a:lumOff val="80000"/>
                      </a:schemeClr>
                    </a:solidFill>
                  </a:tcPr>
                </a:tc>
                <a:extLst>
                  <a:ext uri="{0D108BD9-81ED-4DB2-BD59-A6C34878D82A}">
                    <a16:rowId xmlns:a16="http://schemas.microsoft.com/office/drawing/2014/main" val="10002"/>
                  </a:ext>
                </a:extLst>
              </a:tr>
              <a:tr h="821919">
                <a:tc>
                  <a:txBody>
                    <a:bodyPr/>
                    <a:lstStyle/>
                    <a:p>
                      <a:pPr algn="ctr"/>
                      <a:r>
                        <a:rPr lang="en-US" altLang="zh-TW" sz="2400" b="1">
                          <a:latin typeface="Times New Roman" panose="02020603050405020304" pitchFamily="18" charset="0"/>
                          <a:ea typeface="微軟正黑體" panose="020B0604030504040204" pitchFamily="34" charset="-120"/>
                          <a:cs typeface="Times New Roman" panose="02020603050405020304" pitchFamily="18" charset="0"/>
                        </a:rPr>
                        <a:t>3:40-4:20</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anchor="ctr">
                    <a:solidFill>
                      <a:schemeClr val="accent3">
                        <a:lumMod val="20000"/>
                        <a:lumOff val="80000"/>
                      </a:schemeClr>
                    </a:solidFill>
                  </a:tcPr>
                </a:tc>
                <a:tc>
                  <a:txBody>
                    <a:bodyPr/>
                    <a:lstStyle/>
                    <a:p>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113</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學年度教師評鑑作業簡報</a:t>
                      </a:r>
                    </a:p>
                  </a:txBody>
                  <a:tcPr marL="68580" marR="68580" anchor="ctr">
                    <a:solidFill>
                      <a:schemeClr val="accent3">
                        <a:lumMod val="20000"/>
                        <a:lumOff val="80000"/>
                      </a:schemeClr>
                    </a:solidFill>
                  </a:tcPr>
                </a:tc>
                <a:tc>
                  <a:txBody>
                    <a:bodyPr/>
                    <a:lstStyle/>
                    <a:p>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人事室吳宿寬秘書</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人事室行政助理陳宜寧</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anchor="ctr">
                    <a:solidFill>
                      <a:schemeClr val="accent3">
                        <a:lumMod val="20000"/>
                        <a:lumOff val="80000"/>
                      </a:schemeClr>
                    </a:solidFill>
                  </a:tcPr>
                </a:tc>
                <a:extLst>
                  <a:ext uri="{0D108BD9-81ED-4DB2-BD59-A6C34878D82A}">
                    <a16:rowId xmlns:a16="http://schemas.microsoft.com/office/drawing/2014/main" val="10004"/>
                  </a:ext>
                </a:extLst>
              </a:tr>
              <a:tr h="687356">
                <a:tc>
                  <a:txBody>
                    <a:bodyPr/>
                    <a:lstStyle/>
                    <a:p>
                      <a:pPr algn="ct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4:20-4:40</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anchor="ctr">
                    <a:solidFill>
                      <a:schemeClr val="tx2">
                        <a:lumMod val="20000"/>
                        <a:lumOff val="80000"/>
                      </a:schemeClr>
                    </a:solidFill>
                  </a:tcPr>
                </a:tc>
                <a:tc>
                  <a:txBody>
                    <a:bodyPr/>
                    <a:lstStyle/>
                    <a:p>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113</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學年度教師評鑑系統操作簡報</a:t>
                      </a:r>
                    </a:p>
                  </a:txBody>
                  <a:tcPr marL="68580" marR="68580" anchor="ctr">
                    <a:solidFill>
                      <a:schemeClr val="tx2">
                        <a:lumMod val="20000"/>
                        <a:lumOff val="80000"/>
                      </a:schemeClr>
                    </a:solidFill>
                  </a:tcPr>
                </a:tc>
                <a:tc>
                  <a:txBody>
                    <a:bodyPr/>
                    <a:lstStyle/>
                    <a:p>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電算中心戴英鄰工程師</a:t>
                      </a:r>
                    </a:p>
                  </a:txBody>
                  <a:tcPr marL="68580" marR="68580" anchor="ctr">
                    <a:solidFill>
                      <a:schemeClr val="tx2">
                        <a:lumMod val="20000"/>
                        <a:lumOff val="80000"/>
                      </a:schemeClr>
                    </a:solidFill>
                  </a:tcPr>
                </a:tc>
                <a:extLst>
                  <a:ext uri="{0D108BD9-81ED-4DB2-BD59-A6C34878D82A}">
                    <a16:rowId xmlns:a16="http://schemas.microsoft.com/office/drawing/2014/main" val="10005"/>
                  </a:ext>
                </a:extLst>
              </a:tr>
              <a:tr h="687356">
                <a:tc>
                  <a:txBody>
                    <a:bodyPr/>
                    <a:lstStyle/>
                    <a:p>
                      <a:pPr algn="ct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4:40-5:00</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anchor="ctr">
                    <a:solidFill>
                      <a:schemeClr val="bg1">
                        <a:lumMod val="95000"/>
                      </a:schemeClr>
                    </a:solidFill>
                  </a:tcPr>
                </a:tc>
                <a:tc>
                  <a:txBody>
                    <a:bodyPr/>
                    <a:lstStyle/>
                    <a:p>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意見交換</a:t>
                      </a:r>
                    </a:p>
                  </a:txBody>
                  <a:tcPr marL="68580" marR="68580"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人事室同仁</a:t>
                      </a:r>
                      <a:endParaRPr kumimoji="0" lang="en-US" altLang="zh-TW" sz="2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anchor="ctr">
                    <a:solidFill>
                      <a:schemeClr val="bg1">
                        <a:lumMod val="95000"/>
                      </a:schemeClr>
                    </a:solidFill>
                  </a:tcPr>
                </a:tc>
                <a:extLst>
                  <a:ext uri="{0D108BD9-81ED-4DB2-BD59-A6C34878D82A}">
                    <a16:rowId xmlns:a16="http://schemas.microsoft.com/office/drawing/2014/main" val="897360109"/>
                  </a:ext>
                </a:extLst>
              </a:tr>
              <a:tr h="687356">
                <a:tc>
                  <a:txBody>
                    <a:bodyPr/>
                    <a:lstStyle/>
                    <a:p>
                      <a:pPr algn="ct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5:00~</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anchor="ctr">
                    <a:solidFill>
                      <a:schemeClr val="tx2">
                        <a:lumMod val="20000"/>
                        <a:lumOff val="80000"/>
                      </a:schemeClr>
                    </a:solidFill>
                  </a:tcPr>
                </a:tc>
                <a:tc gridSpan="2">
                  <a:txBody>
                    <a:bodyPr/>
                    <a:lstStyle/>
                    <a:p>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散會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請確定完成簽到</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以利研習時數登錄</a:t>
                      </a:r>
                      <a:r>
                        <a:rPr lang="en-US" altLang="zh-TW" sz="2000" u="sng"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000" u="sng" dirty="0">
                          <a:latin typeface="Times New Roman" panose="02020603050405020304" pitchFamily="18" charset="0"/>
                          <a:ea typeface="標楷體" panose="03000509000000000000" pitchFamily="65" charset="-120"/>
                          <a:cs typeface="Times New Roman" panose="02020603050405020304" pitchFamily="18" charset="0"/>
                        </a:rPr>
                        <a:t>小時</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anchor="ctr">
                    <a:solidFill>
                      <a:schemeClr val="tx2">
                        <a:lumMod val="20000"/>
                        <a:lumOff val="80000"/>
                      </a:schemeClr>
                    </a:solidFill>
                  </a:tcPr>
                </a:tc>
                <a:tc hMerge="1">
                  <a:txBody>
                    <a:bodyPr/>
                    <a:lstStyle/>
                    <a:p>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anchor="ctr">
                    <a:solidFill>
                      <a:schemeClr val="accent3">
                        <a:lumMod val="20000"/>
                        <a:lumOff val="80000"/>
                      </a:schemeClr>
                    </a:solidFill>
                  </a:tcPr>
                </a:tc>
                <a:extLst>
                  <a:ext uri="{0D108BD9-81ED-4DB2-BD59-A6C34878D82A}">
                    <a16:rowId xmlns:a16="http://schemas.microsoft.com/office/drawing/2014/main" val="10006"/>
                  </a:ext>
                </a:extLst>
              </a:tr>
            </a:tbl>
          </a:graphicData>
        </a:graphic>
      </p:graphicFrame>
      <p:sp>
        <p:nvSpPr>
          <p:cNvPr id="9" name="文字方塊 8"/>
          <p:cNvSpPr txBox="1"/>
          <p:nvPr/>
        </p:nvSpPr>
        <p:spPr>
          <a:xfrm>
            <a:off x="674764" y="283132"/>
            <a:ext cx="4360532" cy="707886"/>
          </a:xfrm>
          <a:prstGeom prst="rect">
            <a:avLst/>
          </a:prstGeom>
          <a:noFill/>
        </p:spPr>
        <p:txBody>
          <a:bodyPr wrap="square" rtlCol="0">
            <a:spAutoFit/>
          </a:bodyPr>
          <a:lstStyle/>
          <a:p>
            <a:r>
              <a:rPr lang="zh-TW" altLang="en-US" sz="4000" b="1" dirty="0">
                <a:solidFill>
                  <a:prstClr val="black"/>
                </a:solidFill>
                <a:latin typeface="微軟正黑體" panose="020B0604030504040204" pitchFamily="34" charset="-120"/>
                <a:ea typeface="微軟正黑體" panose="020B0604030504040204" pitchFamily="34" charset="-120"/>
              </a:rPr>
              <a:t>議程</a:t>
            </a:r>
          </a:p>
        </p:txBody>
      </p:sp>
    </p:spTree>
    <p:extLst>
      <p:ext uri="{BB962C8B-B14F-4D97-AF65-F5344CB8AC3E}">
        <p14:creationId xmlns:p14="http://schemas.microsoft.com/office/powerpoint/2010/main" val="4266308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600" b="1" dirty="0"/>
              <a:t>(</a:t>
            </a:r>
            <a:r>
              <a:rPr lang="zh-TW" altLang="en-US" sz="3600" b="1" dirty="0"/>
              <a:t>三</a:t>
            </a:r>
            <a:r>
              <a:rPr lang="en-US" altLang="zh-TW" sz="3600" b="1" dirty="0"/>
              <a:t>)</a:t>
            </a:r>
            <a:r>
              <a:rPr lang="zh-TW" altLang="en-US" sz="3600" b="1" dirty="0"/>
              <a:t>評量機制</a:t>
            </a:r>
            <a:r>
              <a:rPr lang="en-US" altLang="zh-TW" sz="3600" b="1" dirty="0"/>
              <a:t>-2</a:t>
            </a:r>
            <a:endParaRPr lang="zh-TW" altLang="en-US" sz="3600" b="1" dirty="0"/>
          </a:p>
        </p:txBody>
      </p:sp>
      <p:sp>
        <p:nvSpPr>
          <p:cNvPr id="3" name="內容版面配置區 2"/>
          <p:cNvSpPr>
            <a:spLocks noGrp="1"/>
          </p:cNvSpPr>
          <p:nvPr>
            <p:ph idx="1"/>
          </p:nvPr>
        </p:nvSpPr>
        <p:spPr>
          <a:xfrm>
            <a:off x="395536" y="1844824"/>
            <a:ext cx="8280920" cy="3547591"/>
          </a:xfrm>
        </p:spPr>
        <p:txBody>
          <a:bodyPr>
            <a:noAutofit/>
          </a:bodyPr>
          <a:lstStyle/>
          <a:p>
            <a:pPr>
              <a:lnSpc>
                <a:spcPts val="3500"/>
              </a:lnSpc>
              <a:spcAft>
                <a:spcPts val="1200"/>
              </a:spcAft>
            </a:pPr>
            <a:r>
              <a:rPr lang="zh-TW" altLang="en-US" dirty="0">
                <a:latin typeface="Times New Roman"/>
                <a:ea typeface="標楷體"/>
                <a:cs typeface="Times New Roman"/>
              </a:rPr>
              <a:t>依</a:t>
            </a:r>
            <a:r>
              <a:rPr lang="zh-TW" altLang="zh-TW" dirty="0">
                <a:latin typeface="Times New Roman"/>
                <a:ea typeface="標楷體"/>
                <a:cs typeface="Times New Roman"/>
              </a:rPr>
              <a:t>本校</a:t>
            </a:r>
            <a:r>
              <a:rPr lang="zh-TW" altLang="zh-TW" b="1" dirty="0">
                <a:solidFill>
                  <a:srgbClr val="C00000"/>
                </a:solidFill>
                <a:latin typeface="Times New Roman"/>
                <a:ea typeface="標楷體"/>
                <a:cs typeface="Times New Roman"/>
              </a:rPr>
              <a:t>「</a:t>
            </a:r>
            <a:r>
              <a:rPr lang="zh-TW" altLang="en-US" b="1" dirty="0">
                <a:solidFill>
                  <a:srgbClr val="C00000"/>
                </a:solidFill>
                <a:latin typeface="Times New Roman"/>
                <a:ea typeface="標楷體"/>
                <a:cs typeface="Times New Roman"/>
              </a:rPr>
              <a:t>編制外專任</a:t>
            </a:r>
            <a:r>
              <a:rPr lang="zh-TW" altLang="zh-TW" b="1" dirty="0">
                <a:solidFill>
                  <a:srgbClr val="C00000"/>
                </a:solidFill>
                <a:latin typeface="Times New Roman"/>
                <a:ea typeface="標楷體"/>
                <a:cs typeface="Times New Roman"/>
              </a:rPr>
              <a:t>教學人員</a:t>
            </a:r>
            <a:r>
              <a:rPr lang="en-US" altLang="zh-TW" b="1" dirty="0">
                <a:solidFill>
                  <a:srgbClr val="C00000"/>
                </a:solidFill>
                <a:latin typeface="Times New Roman"/>
                <a:ea typeface="標楷體"/>
                <a:cs typeface="Times New Roman"/>
              </a:rPr>
              <a:t>(</a:t>
            </a:r>
            <a:r>
              <a:rPr lang="zh-TW" altLang="en-US" b="1" dirty="0">
                <a:solidFill>
                  <a:srgbClr val="C00000"/>
                </a:solidFill>
                <a:latin typeface="Times New Roman"/>
                <a:ea typeface="標楷體"/>
                <a:cs typeface="Times New Roman"/>
              </a:rPr>
              <a:t>專案教師</a:t>
            </a:r>
            <a:r>
              <a:rPr lang="en-US" altLang="zh-TW" b="1" dirty="0">
                <a:solidFill>
                  <a:srgbClr val="C00000"/>
                </a:solidFill>
                <a:latin typeface="Times New Roman"/>
                <a:ea typeface="標楷體"/>
                <a:cs typeface="Times New Roman"/>
              </a:rPr>
              <a:t>)</a:t>
            </a:r>
            <a:r>
              <a:rPr lang="zh-TW" altLang="zh-TW" b="1" dirty="0">
                <a:solidFill>
                  <a:srgbClr val="C00000"/>
                </a:solidFill>
                <a:latin typeface="Times New Roman"/>
                <a:ea typeface="標楷體"/>
                <a:cs typeface="Times New Roman"/>
              </a:rPr>
              <a:t>評鑑辦法」</a:t>
            </a:r>
            <a:r>
              <a:rPr lang="zh-TW" altLang="zh-TW" dirty="0">
                <a:latin typeface="Times New Roman"/>
                <a:ea typeface="標楷體"/>
                <a:cs typeface="Times New Roman"/>
              </a:rPr>
              <a:t>第二條規定：「</a:t>
            </a:r>
            <a:r>
              <a:rPr lang="zh-TW" altLang="en-US" dirty="0">
                <a:latin typeface="Times New Roman"/>
                <a:ea typeface="標楷體"/>
                <a:cs typeface="Times New Roman"/>
              </a:rPr>
              <a:t>專案教師</a:t>
            </a:r>
            <a:r>
              <a:rPr lang="zh-TW" altLang="zh-TW" dirty="0">
                <a:latin typeface="Times New Roman"/>
                <a:ea typeface="標楷體"/>
                <a:cs typeface="Times New Roman"/>
              </a:rPr>
              <a:t>（退休再任者除外）自擔任現職之日起每學年第二學期開始後一個月內，應依本辦法規定主動申請評鑑，以為次學年度續聘</a:t>
            </a:r>
            <a:r>
              <a:rPr lang="zh-TW" altLang="en-US" b="1" u="sng" dirty="0">
                <a:solidFill>
                  <a:srgbClr val="C00000"/>
                </a:solidFill>
                <a:latin typeface="Times New Roman"/>
                <a:ea typeface="標楷體"/>
                <a:cs typeface="Times New Roman"/>
              </a:rPr>
              <a:t>參考</a:t>
            </a:r>
            <a:r>
              <a:rPr lang="zh-TW" altLang="zh-TW" dirty="0">
                <a:latin typeface="Times New Roman"/>
                <a:ea typeface="標楷體"/>
                <a:cs typeface="Times New Roman"/>
              </a:rPr>
              <a:t>」。</a:t>
            </a:r>
            <a:endParaRPr lang="en-US" altLang="zh-TW" dirty="0">
              <a:latin typeface="Times New Roman"/>
              <a:ea typeface="標楷體"/>
              <a:cs typeface="Times New Roman"/>
            </a:endParaRPr>
          </a:p>
          <a:p>
            <a:pPr>
              <a:lnSpc>
                <a:spcPts val="3500"/>
              </a:lnSpc>
            </a:pPr>
            <a:r>
              <a:rPr lang="zh-TW" altLang="zh-TW" dirty="0">
                <a:latin typeface="標楷體" panose="03000509000000000000" pitchFamily="65" charset="-120"/>
                <a:ea typeface="標楷體" panose="03000509000000000000" pitchFamily="65" charset="-120"/>
              </a:rPr>
              <a:t>專案教師於評鑑當學年度聘期屆至，</a:t>
            </a:r>
            <a:r>
              <a:rPr lang="zh-TW" altLang="zh-TW" b="1" dirty="0">
                <a:solidFill>
                  <a:srgbClr val="C00000"/>
                </a:solidFill>
                <a:latin typeface="標楷體" panose="03000509000000000000" pitchFamily="65" charset="-120"/>
                <a:ea typeface="標楷體" panose="03000509000000000000" pitchFamily="65" charset="-120"/>
              </a:rPr>
              <a:t>簽准不再續聘</a:t>
            </a:r>
            <a:r>
              <a:rPr lang="zh-TW" altLang="zh-TW" dirty="0">
                <a:latin typeface="標楷體" panose="03000509000000000000" pitchFamily="65" charset="-120"/>
                <a:ea typeface="標楷體" panose="03000509000000000000" pitchFamily="65" charset="-120"/>
              </a:rPr>
              <a:t>，學年度內聘期</a:t>
            </a:r>
            <a:r>
              <a:rPr lang="zh-TW" altLang="zh-TW" b="1" dirty="0">
                <a:solidFill>
                  <a:srgbClr val="C00000"/>
                </a:solidFill>
                <a:latin typeface="標楷體" panose="03000509000000000000" pitchFamily="65" charset="-120"/>
                <a:ea typeface="標楷體" panose="03000509000000000000" pitchFamily="65" charset="-120"/>
              </a:rPr>
              <a:t>未滿一學年者</a:t>
            </a:r>
            <a:r>
              <a:rPr lang="zh-TW" altLang="zh-TW" dirty="0">
                <a:latin typeface="標楷體" panose="03000509000000000000" pitchFamily="65" charset="-120"/>
                <a:ea typeface="標楷體" panose="03000509000000000000" pitchFamily="65" charset="-120"/>
              </a:rPr>
              <a:t>或</a:t>
            </a:r>
            <a:r>
              <a:rPr lang="zh-TW" altLang="zh-TW" b="1" dirty="0">
                <a:solidFill>
                  <a:srgbClr val="C00000"/>
                </a:solidFill>
                <a:latin typeface="標楷體" panose="03000509000000000000" pitchFamily="65" charset="-120"/>
                <a:ea typeface="標楷體" panose="03000509000000000000" pitchFamily="65" charset="-120"/>
              </a:rPr>
              <a:t>兼任行政主管期間者</a:t>
            </a:r>
            <a:r>
              <a:rPr lang="zh-TW" altLang="zh-TW" dirty="0">
                <a:latin typeface="標楷體" panose="03000509000000000000" pitchFamily="65" charset="-120"/>
                <a:ea typeface="標楷體" panose="03000509000000000000" pitchFamily="65" charset="-120"/>
              </a:rPr>
              <a:t>，得免予評鑑。</a:t>
            </a:r>
            <a:endParaRPr lang="zh-TW" altLang="en-US"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20</a:t>
            </a:fld>
            <a:endParaRPr lang="zh-TW" altLang="en-US">
              <a:solidFill>
                <a:prstClr val="black">
                  <a:tint val="75000"/>
                </a:prstClr>
              </a:solidFill>
            </a:endParaRPr>
          </a:p>
        </p:txBody>
      </p:sp>
    </p:spTree>
    <p:extLst>
      <p:ext uri="{BB962C8B-B14F-4D97-AF65-F5344CB8AC3E}">
        <p14:creationId xmlns:p14="http://schemas.microsoft.com/office/powerpoint/2010/main" val="1904247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28650" y="1340507"/>
            <a:ext cx="1279054"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normAutofit/>
          </a:bodyPr>
          <a:lstStyle/>
          <a:p>
            <a:r>
              <a:rPr lang="en-US" altLang="zh-TW" sz="3600" b="1" dirty="0"/>
              <a:t>(</a:t>
            </a:r>
            <a:r>
              <a:rPr lang="zh-TW" altLang="en-US" sz="3600" b="1" dirty="0"/>
              <a:t>三</a:t>
            </a:r>
            <a:r>
              <a:rPr lang="en-US" altLang="zh-TW" sz="3600" b="1" dirty="0"/>
              <a:t>)</a:t>
            </a:r>
            <a:r>
              <a:rPr lang="zh-TW" altLang="en-US" sz="3600" b="1" dirty="0"/>
              <a:t>評量機制</a:t>
            </a:r>
            <a:r>
              <a:rPr lang="en-US" altLang="zh-TW" sz="3600" b="1" dirty="0"/>
              <a:t>-3</a:t>
            </a:r>
            <a:r>
              <a:rPr lang="zh-TW" altLang="en-US" sz="3600" b="1" dirty="0"/>
              <a:t> </a:t>
            </a:r>
            <a:r>
              <a:rPr lang="en-US" altLang="zh-TW" sz="3600" b="1" dirty="0"/>
              <a:t>(</a:t>
            </a:r>
            <a:r>
              <a:rPr lang="zh-TW" altLang="en-US" sz="3600" b="1" dirty="0"/>
              <a:t>專任教師</a:t>
            </a:r>
            <a:r>
              <a:rPr lang="en-US" altLang="zh-TW" sz="3600" b="1" dirty="0"/>
              <a:t>)</a:t>
            </a:r>
            <a:endParaRPr lang="zh-TW" altLang="en-US" sz="3600" b="1" dirty="0"/>
          </a:p>
        </p:txBody>
      </p:sp>
      <p:sp>
        <p:nvSpPr>
          <p:cNvPr id="4" name="投影片編號版面配置區 3"/>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21</a:t>
            </a:fld>
            <a:endParaRPr lang="zh-TW" altLang="en-US">
              <a:solidFill>
                <a:prstClr val="black">
                  <a:tint val="75000"/>
                </a:prstClr>
              </a:solidFill>
            </a:endParaRPr>
          </a:p>
        </p:txBody>
      </p:sp>
      <p:sp>
        <p:nvSpPr>
          <p:cNvPr id="6" name="矩形 5"/>
          <p:cNvSpPr/>
          <p:nvPr/>
        </p:nvSpPr>
        <p:spPr>
          <a:xfrm>
            <a:off x="199789" y="1340507"/>
            <a:ext cx="8744421" cy="5183470"/>
          </a:xfrm>
          <a:prstGeom prst="rect">
            <a:avLst/>
          </a:prstGeom>
        </p:spPr>
        <p:txBody>
          <a:bodyPr wrap="square">
            <a:spAutoFit/>
          </a:bodyPr>
          <a:lstStyle/>
          <a:p>
            <a:pPr>
              <a:lnSpc>
                <a:spcPts val="2500"/>
              </a:lnSpc>
              <a:spcAft>
                <a:spcPts val="600"/>
              </a:spcAft>
            </a:pPr>
            <a:r>
              <a:rPr lang="en-US" altLang="zh-TW" sz="2200" dirty="0">
                <a:latin typeface="標楷體" panose="03000509000000000000" pitchFamily="65" charset="-120"/>
                <a:ea typeface="標楷體" panose="03000509000000000000" pitchFamily="65" charset="-120"/>
              </a:rPr>
              <a:t>1. </a:t>
            </a:r>
            <a:r>
              <a:rPr lang="zh-TW" altLang="en-US" sz="2200" b="1" u="sng" dirty="0">
                <a:latin typeface="標楷體" panose="03000509000000000000" pitchFamily="65" charset="-120"/>
                <a:ea typeface="標楷體" panose="03000509000000000000" pitchFamily="65" charset="-120"/>
              </a:rPr>
              <a:t>專任教師</a:t>
            </a:r>
            <a:r>
              <a:rPr lang="zh-TW" altLang="en-US" sz="2200" dirty="0">
                <a:latin typeface="標楷體" panose="03000509000000000000" pitchFamily="65" charset="-120"/>
                <a:ea typeface="標楷體" panose="03000509000000000000" pitchFamily="65" charset="-120"/>
              </a:rPr>
              <a:t>如遇有施行細則第五條「得免接受評鑑」或「擔任職務期間免評鑑」之情形，該學年度不予評鑑。</a:t>
            </a:r>
          </a:p>
          <a:p>
            <a:pPr>
              <a:lnSpc>
                <a:spcPts val="2500"/>
              </a:lnSpc>
            </a:pPr>
            <a:endParaRPr lang="en-US" altLang="zh-TW" sz="800" b="1" dirty="0">
              <a:solidFill>
                <a:srgbClr val="FF0000"/>
              </a:solidFill>
              <a:latin typeface="標楷體" panose="03000509000000000000" pitchFamily="65" charset="-120"/>
              <a:ea typeface="標楷體" panose="03000509000000000000" pitchFamily="65" charset="-120"/>
            </a:endParaRPr>
          </a:p>
          <a:p>
            <a:pPr>
              <a:lnSpc>
                <a:spcPts val="2500"/>
              </a:lnSpc>
              <a:spcAft>
                <a:spcPts val="600"/>
              </a:spcAft>
            </a:pPr>
            <a:r>
              <a:rPr lang="zh-TW" altLang="en-US" sz="2200" b="1" dirty="0">
                <a:solidFill>
                  <a:srgbClr val="FF0000"/>
                </a:solidFill>
                <a:latin typeface="標楷體" panose="03000509000000000000" pitchFamily="65" charset="-120"/>
                <a:ea typeface="標楷體" panose="03000509000000000000" pitchFamily="65" charset="-120"/>
              </a:rPr>
              <a:t>「得免接受評鑑」情況包括</a:t>
            </a:r>
            <a:r>
              <a:rPr lang="en-US" altLang="zh-TW" sz="2200" b="1" dirty="0">
                <a:solidFill>
                  <a:srgbClr val="FF0000"/>
                </a:solidFill>
                <a:latin typeface="標楷體" panose="03000509000000000000" pitchFamily="65" charset="-120"/>
                <a:ea typeface="標楷體" panose="03000509000000000000" pitchFamily="65" charset="-120"/>
              </a:rPr>
              <a:t>:</a:t>
            </a:r>
          </a:p>
          <a:p>
            <a:pPr>
              <a:lnSpc>
                <a:spcPts val="2500"/>
              </a:lnSpc>
              <a:spcBef>
                <a:spcPts val="600"/>
              </a:spcBef>
            </a:pPr>
            <a:r>
              <a:rPr lang="zh-TW" altLang="en-US" sz="2200" dirty="0">
                <a:latin typeface="標楷體" panose="03000509000000000000" pitchFamily="65" charset="-120"/>
                <a:ea typeface="標楷體" panose="03000509000000000000" pitchFamily="65" charset="-120"/>
              </a:rPr>
              <a:t>   </a:t>
            </a:r>
            <a:r>
              <a:rPr lang="en-US" altLang="zh-TW" sz="2200" dirty="0">
                <a:latin typeface="標楷體" panose="03000509000000000000" pitchFamily="65" charset="-120"/>
                <a:ea typeface="標楷體" panose="03000509000000000000" pitchFamily="65" charset="-120"/>
              </a:rPr>
              <a:t>(1)</a:t>
            </a:r>
            <a:r>
              <a:rPr lang="zh-TW" altLang="en-US" sz="2200" dirty="0">
                <a:latin typeface="標楷體" panose="03000509000000000000" pitchFamily="65" charset="-120"/>
                <a:ea typeface="標楷體" panose="03000509000000000000" pitchFamily="65" charset="-120"/>
              </a:rPr>
              <a:t>申請於現職聘期屆滿後辭職、退休獲准者；</a:t>
            </a:r>
          </a:p>
          <a:p>
            <a:pPr>
              <a:lnSpc>
                <a:spcPts val="2500"/>
              </a:lnSpc>
              <a:spcBef>
                <a:spcPts val="600"/>
              </a:spcBef>
            </a:pPr>
            <a:r>
              <a:rPr lang="zh-TW" altLang="en-US" sz="2200" dirty="0">
                <a:latin typeface="標楷體" panose="03000509000000000000" pitchFamily="65" charset="-120"/>
                <a:ea typeface="標楷體" panose="03000509000000000000" pitchFamily="65" charset="-120"/>
              </a:rPr>
              <a:t>   </a:t>
            </a:r>
            <a:r>
              <a:rPr lang="en-US" altLang="zh-TW" sz="2200" dirty="0">
                <a:latin typeface="標楷體" panose="03000509000000000000" pitchFamily="65" charset="-120"/>
                <a:ea typeface="標楷體" panose="03000509000000000000" pitchFamily="65" charset="-120"/>
              </a:rPr>
              <a:t>(2)</a:t>
            </a:r>
            <a:r>
              <a:rPr lang="zh-TW" altLang="en-US" sz="2200" dirty="0">
                <a:latin typeface="標楷體" panose="03000509000000000000" pitchFamily="65" charset="-120"/>
                <a:ea typeface="標楷體" panose="03000509000000000000" pitchFamily="65" charset="-120"/>
              </a:rPr>
              <a:t>年滿</a:t>
            </a:r>
            <a:r>
              <a:rPr lang="en-US" altLang="zh-TW" sz="2200" dirty="0">
                <a:latin typeface="標楷體" panose="03000509000000000000" pitchFamily="65" charset="-120"/>
                <a:ea typeface="標楷體" panose="03000509000000000000" pitchFamily="65" charset="-120"/>
              </a:rPr>
              <a:t>60</a:t>
            </a:r>
            <a:r>
              <a:rPr lang="zh-TW" altLang="en-US" sz="2200" dirty="0">
                <a:latin typeface="標楷體" panose="03000509000000000000" pitchFamily="65" charset="-120"/>
                <a:ea typeface="標楷體" panose="03000509000000000000" pitchFamily="65" charset="-120"/>
              </a:rPr>
              <a:t>歲（含）以上，且在本校服務年資滿</a:t>
            </a:r>
            <a:r>
              <a:rPr lang="en-US" altLang="zh-TW" sz="2200" dirty="0">
                <a:latin typeface="標楷體" panose="03000509000000000000" pitchFamily="65" charset="-120"/>
                <a:ea typeface="標楷體" panose="03000509000000000000" pitchFamily="65" charset="-120"/>
              </a:rPr>
              <a:t>10</a:t>
            </a:r>
            <a:r>
              <a:rPr lang="zh-TW" altLang="en-US" sz="2200" dirty="0">
                <a:latin typeface="標楷體" panose="03000509000000000000" pitchFamily="65" charset="-120"/>
                <a:ea typeface="標楷體" panose="03000509000000000000" pitchFamily="65" charset="-120"/>
              </a:rPr>
              <a:t>年（含）以上者；</a:t>
            </a:r>
          </a:p>
          <a:p>
            <a:pPr>
              <a:lnSpc>
                <a:spcPts val="2500"/>
              </a:lnSpc>
              <a:spcBef>
                <a:spcPts val="600"/>
              </a:spcBef>
            </a:pPr>
            <a:r>
              <a:rPr lang="zh-TW" altLang="en-US" sz="2200" dirty="0">
                <a:latin typeface="標楷體" panose="03000509000000000000" pitchFamily="65" charset="-120"/>
                <a:ea typeface="標楷體" panose="03000509000000000000" pitchFamily="65" charset="-120"/>
              </a:rPr>
              <a:t>   </a:t>
            </a:r>
            <a:r>
              <a:rPr lang="en-US" altLang="zh-TW" sz="2200" dirty="0">
                <a:latin typeface="標楷體" panose="03000509000000000000" pitchFamily="65" charset="-120"/>
                <a:ea typeface="標楷體" panose="03000509000000000000" pitchFamily="65" charset="-120"/>
              </a:rPr>
              <a:t>(3)</a:t>
            </a:r>
            <a:r>
              <a:rPr lang="zh-TW" altLang="en-US" sz="2200" dirty="0">
                <a:latin typeface="標楷體" panose="03000509000000000000" pitchFamily="65" charset="-120"/>
                <a:ea typeface="標楷體" panose="03000509000000000000" pitchFamily="65" charset="-120"/>
              </a:rPr>
              <a:t>膺選為中央研究院院士、獲頒教育部學術獎或擔任國家講座者。</a:t>
            </a:r>
            <a:endParaRPr lang="en-US" altLang="zh-TW" sz="2200" dirty="0">
              <a:latin typeface="標楷體" panose="03000509000000000000" pitchFamily="65" charset="-120"/>
              <a:ea typeface="標楷體" panose="03000509000000000000" pitchFamily="65" charset="-120"/>
            </a:endParaRPr>
          </a:p>
          <a:p>
            <a:pPr>
              <a:lnSpc>
                <a:spcPts val="2500"/>
              </a:lnSpc>
              <a:spcBef>
                <a:spcPts val="600"/>
              </a:spcBef>
            </a:pPr>
            <a:r>
              <a:rPr lang="zh-TW" altLang="en-US" sz="2200" b="1" dirty="0">
                <a:solidFill>
                  <a:srgbClr val="FF0000"/>
                </a:solidFill>
                <a:latin typeface="標楷體" panose="03000509000000000000" pitchFamily="65" charset="-120"/>
                <a:ea typeface="標楷體" panose="03000509000000000000" pitchFamily="65" charset="-120"/>
              </a:rPr>
              <a:t> 其他無須接受評鑑條件</a:t>
            </a:r>
            <a:r>
              <a:rPr lang="en-US" altLang="zh-TW" sz="2200" b="1" dirty="0">
                <a:solidFill>
                  <a:srgbClr val="FF0000"/>
                </a:solidFill>
                <a:latin typeface="標楷體" panose="03000509000000000000" pitchFamily="65" charset="-120"/>
                <a:ea typeface="標楷體" panose="03000509000000000000" pitchFamily="65" charset="-120"/>
              </a:rPr>
              <a:t>: </a:t>
            </a:r>
          </a:p>
          <a:p>
            <a:pPr>
              <a:lnSpc>
                <a:spcPts val="2500"/>
              </a:lnSpc>
              <a:spcBef>
                <a:spcPts val="600"/>
              </a:spcBef>
            </a:pPr>
            <a:r>
              <a:rPr lang="zh-TW" altLang="en-US" sz="2200" dirty="0">
                <a:latin typeface="標楷體" panose="03000509000000000000" pitchFamily="65" charset="-120"/>
                <a:ea typeface="標楷體" panose="03000509000000000000" pitchFamily="65" charset="-120"/>
              </a:rPr>
              <a:t>   </a:t>
            </a:r>
            <a:r>
              <a:rPr lang="en-US" altLang="zh-TW" sz="2200" dirty="0">
                <a:latin typeface="標楷體" panose="03000509000000000000" pitchFamily="65" charset="-120"/>
                <a:ea typeface="標楷體" panose="03000509000000000000" pitchFamily="65" charset="-120"/>
              </a:rPr>
              <a:t>(1)</a:t>
            </a:r>
            <a:r>
              <a:rPr lang="zh-TW" altLang="en-US" sz="2200" dirty="0">
                <a:latin typeface="標楷體" panose="03000509000000000000" pitchFamily="65" charset="-120"/>
                <a:ea typeface="標楷體" panose="03000509000000000000" pitchFamily="65" charset="-120"/>
              </a:rPr>
              <a:t>本校專任教師於評鑑期間</a:t>
            </a:r>
            <a:r>
              <a:rPr lang="zh-TW" altLang="en-US" sz="2200" b="1" u="sng" dirty="0">
                <a:latin typeface="標楷體" panose="03000509000000000000" pitchFamily="65" charset="-120"/>
                <a:ea typeface="標楷體" panose="03000509000000000000" pitchFamily="65" charset="-120"/>
              </a:rPr>
              <a:t>擔任二級主管以上職務滿二年以上，</a:t>
            </a:r>
            <a:endParaRPr lang="en-US" altLang="zh-TW" sz="2200" b="1" u="sng" dirty="0">
              <a:latin typeface="標楷體" panose="03000509000000000000" pitchFamily="65" charset="-120"/>
              <a:ea typeface="標楷體" panose="03000509000000000000" pitchFamily="65" charset="-120"/>
            </a:endParaRPr>
          </a:p>
          <a:p>
            <a:pPr>
              <a:lnSpc>
                <a:spcPts val="2500"/>
              </a:lnSpc>
              <a:spcBef>
                <a:spcPts val="600"/>
              </a:spcBef>
            </a:pPr>
            <a:r>
              <a:rPr lang="zh-TW" altLang="en-US" sz="2200" b="1" dirty="0">
                <a:latin typeface="標楷體" panose="03000509000000000000" pitchFamily="65" charset="-120"/>
                <a:ea typeface="標楷體" panose="03000509000000000000" pitchFamily="65" charset="-120"/>
              </a:rPr>
              <a:t>      </a:t>
            </a:r>
            <a:r>
              <a:rPr lang="zh-TW" altLang="en-US" sz="2200" b="1" u="sng" dirty="0">
                <a:latin typeface="標楷體" panose="03000509000000000000" pitchFamily="65" charset="-120"/>
                <a:ea typeface="標楷體" panose="03000509000000000000" pitchFamily="65" charset="-120"/>
              </a:rPr>
              <a:t>免予評鑑</a:t>
            </a:r>
            <a:r>
              <a:rPr lang="zh-TW" altLang="en-US" sz="2200" dirty="0">
                <a:latin typeface="標楷體" panose="03000509000000000000" pitchFamily="65" charset="-120"/>
                <a:ea typeface="標楷體" panose="03000509000000000000" pitchFamily="65" charset="-120"/>
              </a:rPr>
              <a:t>，於卸任主管職務後，依本細則第二條規定重新計算</a:t>
            </a:r>
            <a:endParaRPr lang="en-US" altLang="zh-TW" sz="2200" dirty="0">
              <a:latin typeface="標楷體" panose="03000509000000000000" pitchFamily="65" charset="-120"/>
              <a:ea typeface="標楷體" panose="03000509000000000000" pitchFamily="65" charset="-120"/>
            </a:endParaRPr>
          </a:p>
          <a:p>
            <a:pPr>
              <a:lnSpc>
                <a:spcPts val="2500"/>
              </a:lnSpc>
              <a:spcBef>
                <a:spcPts val="600"/>
              </a:spcBef>
            </a:pPr>
            <a:r>
              <a:rPr lang="zh-TW" altLang="en-US" sz="2200" dirty="0">
                <a:latin typeface="標楷體" panose="03000509000000000000" pitchFamily="65" charset="-120"/>
                <a:ea typeface="標楷體" panose="03000509000000000000" pitchFamily="65" charset="-120"/>
              </a:rPr>
              <a:t>      任教滿三學年度接受評鑑。</a:t>
            </a:r>
            <a:endParaRPr lang="en-US" altLang="zh-TW" sz="2200" dirty="0">
              <a:latin typeface="標楷體" panose="03000509000000000000" pitchFamily="65" charset="-120"/>
              <a:ea typeface="標楷體" panose="03000509000000000000" pitchFamily="65" charset="-120"/>
            </a:endParaRPr>
          </a:p>
          <a:p>
            <a:pPr>
              <a:lnSpc>
                <a:spcPts val="2500"/>
              </a:lnSpc>
              <a:spcBef>
                <a:spcPts val="600"/>
              </a:spcBef>
            </a:pPr>
            <a:r>
              <a:rPr lang="zh-TW" altLang="en-US" sz="2200" dirty="0">
                <a:latin typeface="標楷體" panose="03000509000000000000" pitchFamily="65" charset="-120"/>
                <a:ea typeface="標楷體" panose="03000509000000000000" pitchFamily="65" charset="-120"/>
              </a:rPr>
              <a:t>   </a:t>
            </a:r>
            <a:r>
              <a:rPr lang="en-US" altLang="zh-TW" sz="2200" dirty="0">
                <a:latin typeface="標楷體" panose="03000509000000000000" pitchFamily="65" charset="-120"/>
                <a:ea typeface="標楷體" panose="03000509000000000000" pitchFamily="65" charset="-120"/>
              </a:rPr>
              <a:t>(2)</a:t>
            </a:r>
            <a:r>
              <a:rPr lang="zh-TW" altLang="en-US" sz="2200" dirty="0">
                <a:latin typeface="標楷體" panose="03000509000000000000" pitchFamily="65" charset="-120"/>
                <a:ea typeface="標楷體" panose="03000509000000000000" pitchFamily="65" charset="-120"/>
              </a:rPr>
              <a:t>教師經學校核准長期病假、出國講學、研究、全時進修、休假</a:t>
            </a:r>
            <a:endParaRPr lang="en-US" altLang="zh-TW" sz="2200" dirty="0">
              <a:latin typeface="標楷體" panose="03000509000000000000" pitchFamily="65" charset="-120"/>
              <a:ea typeface="標楷體" panose="03000509000000000000" pitchFamily="65" charset="-120"/>
            </a:endParaRPr>
          </a:p>
          <a:p>
            <a:pPr>
              <a:lnSpc>
                <a:spcPts val="2500"/>
              </a:lnSpc>
              <a:spcBef>
                <a:spcPts val="600"/>
              </a:spcBef>
            </a:pPr>
            <a:r>
              <a:rPr lang="zh-TW" altLang="en-US" sz="2200" dirty="0">
                <a:latin typeface="標楷體" panose="03000509000000000000" pitchFamily="65" charset="-120"/>
                <a:ea typeface="標楷體" panose="03000509000000000000" pitchFamily="65" charset="-120"/>
              </a:rPr>
              <a:t>      研究、借調、育嬰假及懷孕生產（以</a:t>
            </a:r>
            <a:r>
              <a:rPr lang="en-US" altLang="zh-TW" sz="2200" dirty="0">
                <a:latin typeface="標楷體" panose="03000509000000000000" pitchFamily="65" charset="-120"/>
                <a:ea typeface="標楷體" panose="03000509000000000000" pitchFamily="65" charset="-120"/>
              </a:rPr>
              <a:t>1</a:t>
            </a:r>
            <a:r>
              <a:rPr lang="zh-TW" altLang="en-US" sz="2200" dirty="0">
                <a:latin typeface="標楷體" panose="03000509000000000000" pitchFamily="65" charset="-120"/>
                <a:ea typeface="標楷體" panose="03000509000000000000" pitchFamily="65" charset="-120"/>
              </a:rPr>
              <a:t>年計）期間不須評鑑。</a:t>
            </a:r>
          </a:p>
        </p:txBody>
      </p:sp>
    </p:spTree>
    <p:extLst>
      <p:ext uri="{BB962C8B-B14F-4D97-AF65-F5344CB8AC3E}">
        <p14:creationId xmlns:p14="http://schemas.microsoft.com/office/powerpoint/2010/main" val="4236177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332417"/>
            <a:ext cx="1152128"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 1"/>
          <p:cNvSpPr>
            <a:spLocks noGrp="1"/>
          </p:cNvSpPr>
          <p:nvPr>
            <p:ph type="title"/>
          </p:nvPr>
        </p:nvSpPr>
        <p:spPr>
          <a:xfrm>
            <a:off x="467544" y="170101"/>
            <a:ext cx="7886700" cy="855745"/>
          </a:xfrm>
        </p:spPr>
        <p:txBody>
          <a:bodyPr>
            <a:normAutofit/>
          </a:bodyPr>
          <a:lstStyle/>
          <a:p>
            <a:r>
              <a:rPr lang="en-US" altLang="zh-TW" sz="3600" b="1" dirty="0"/>
              <a:t>(</a:t>
            </a:r>
            <a:r>
              <a:rPr lang="zh-TW" altLang="en-US" sz="3600" b="1" dirty="0"/>
              <a:t>三</a:t>
            </a:r>
            <a:r>
              <a:rPr lang="en-US" altLang="zh-TW" sz="3600" b="1" dirty="0"/>
              <a:t>)</a:t>
            </a:r>
            <a:r>
              <a:rPr lang="zh-TW" altLang="en-US" sz="3600" b="1" dirty="0"/>
              <a:t>評量機制</a:t>
            </a:r>
            <a:r>
              <a:rPr lang="en-US" altLang="zh-TW" sz="3600" b="1" dirty="0"/>
              <a:t>-4</a:t>
            </a:r>
            <a:r>
              <a:rPr lang="zh-TW" altLang="en-US" sz="3600" b="1" dirty="0"/>
              <a:t> </a:t>
            </a:r>
            <a:r>
              <a:rPr lang="en-US" altLang="zh-TW" sz="3600" b="1" dirty="0"/>
              <a:t>(</a:t>
            </a:r>
            <a:r>
              <a:rPr lang="zh-TW" altLang="en-US" sz="3600" b="1" dirty="0"/>
              <a:t>編制外專任教學人員</a:t>
            </a:r>
            <a:r>
              <a:rPr lang="en-US" altLang="zh-TW" sz="3600" b="1" dirty="0"/>
              <a:t>)</a:t>
            </a:r>
            <a:endParaRPr lang="zh-TW" altLang="en-US" sz="3600" b="1" dirty="0"/>
          </a:p>
        </p:txBody>
      </p:sp>
      <p:sp>
        <p:nvSpPr>
          <p:cNvPr id="4" name="投影片編號版面配置區 3"/>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22</a:t>
            </a:fld>
            <a:endParaRPr lang="zh-TW" altLang="en-US">
              <a:solidFill>
                <a:prstClr val="black">
                  <a:tint val="75000"/>
                </a:prstClr>
              </a:solidFill>
            </a:endParaRPr>
          </a:p>
        </p:txBody>
      </p:sp>
      <p:sp>
        <p:nvSpPr>
          <p:cNvPr id="6" name="矩形 5"/>
          <p:cNvSpPr/>
          <p:nvPr/>
        </p:nvSpPr>
        <p:spPr>
          <a:xfrm>
            <a:off x="431540" y="1350142"/>
            <a:ext cx="8280919" cy="4994444"/>
          </a:xfrm>
          <a:prstGeom prst="rect">
            <a:avLst/>
          </a:prstGeom>
          <a:noFill/>
        </p:spPr>
        <p:txBody>
          <a:bodyPr wrap="square">
            <a:spAutoFit/>
          </a:bodyPr>
          <a:lstStyle/>
          <a:p>
            <a:pPr marL="457200" indent="-457200">
              <a:spcAft>
                <a:spcPts val="600"/>
              </a:spcAft>
              <a:buFontTx/>
              <a:buAutoNum type="arabicPeriod"/>
            </a:pPr>
            <a:r>
              <a:rPr lang="zh-TW" altLang="en-US" sz="2200" b="1" u="sng" dirty="0">
                <a:latin typeface="標楷體" panose="03000509000000000000" pitchFamily="65" charset="-120"/>
                <a:ea typeface="標楷體" panose="03000509000000000000" pitchFamily="65" charset="-120"/>
              </a:rPr>
              <a:t>專案教師</a:t>
            </a:r>
            <a:r>
              <a:rPr lang="zh-TW" altLang="en-US" sz="2200" dirty="0">
                <a:latin typeface="標楷體" panose="03000509000000000000" pitchFamily="65" charset="-120"/>
                <a:ea typeface="標楷體" panose="03000509000000000000" pitchFamily="65" charset="-120"/>
              </a:rPr>
              <a:t>依本校「編制外專任教學人員評鑑辦法」第四條規定評鑑程序辦理，於評鑑當學年度聘期屆至，簽准不再續聘，學年度內聘期未滿一學年者或</a:t>
            </a:r>
            <a:r>
              <a:rPr lang="zh-TW" altLang="en-US" sz="2200" b="1" u="sng" dirty="0">
                <a:solidFill>
                  <a:srgbClr val="C00000"/>
                </a:solidFill>
                <a:latin typeface="標楷體" panose="03000509000000000000" pitchFamily="65" charset="-120"/>
                <a:ea typeface="標楷體" panose="03000509000000000000" pitchFamily="65" charset="-120"/>
              </a:rPr>
              <a:t>兼任行政主管期間</a:t>
            </a:r>
            <a:r>
              <a:rPr lang="zh-TW" altLang="en-US" sz="2200" dirty="0">
                <a:latin typeface="標楷體" panose="03000509000000000000" pitchFamily="65" charset="-120"/>
                <a:ea typeface="標楷體" panose="03000509000000000000" pitchFamily="65" charset="-120"/>
              </a:rPr>
              <a:t>者，得免予評鑑。</a:t>
            </a:r>
            <a:endParaRPr lang="en-US" altLang="zh-TW" sz="2200" dirty="0">
              <a:latin typeface="標楷體" panose="03000509000000000000" pitchFamily="65" charset="-120"/>
              <a:ea typeface="標楷體" panose="03000509000000000000" pitchFamily="65" charset="-120"/>
            </a:endParaRPr>
          </a:p>
          <a:p>
            <a:pPr marL="457200" indent="-457200" algn="just">
              <a:spcBef>
                <a:spcPts val="600"/>
              </a:spcBef>
              <a:spcAft>
                <a:spcPts val="600"/>
              </a:spcAft>
              <a:buFontTx/>
              <a:buAutoNum type="arabicPeriod"/>
            </a:pPr>
            <a:r>
              <a:rPr lang="zh-TW" altLang="en-US" sz="2200" dirty="0">
                <a:latin typeface="標楷體" panose="03000509000000000000" pitchFamily="65" charset="-120"/>
                <a:ea typeface="標楷體" panose="03000509000000000000" pitchFamily="65" charset="-120"/>
              </a:rPr>
              <a:t>專案教師遇有下列情形，得</a:t>
            </a:r>
            <a:r>
              <a:rPr lang="zh-TW" altLang="en-US" sz="2200" b="1" dirty="0">
                <a:solidFill>
                  <a:srgbClr val="C00000"/>
                </a:solidFill>
                <a:latin typeface="標楷體" panose="03000509000000000000" pitchFamily="65" charset="-120"/>
                <a:ea typeface="標楷體" panose="03000509000000000000" pitchFamily="65" charset="-120"/>
              </a:rPr>
              <a:t>專案簽奉核准</a:t>
            </a:r>
            <a:r>
              <a:rPr lang="zh-TW" altLang="en-US" sz="2200" dirty="0">
                <a:latin typeface="標楷體" panose="03000509000000000000" pitchFamily="65" charset="-120"/>
                <a:ea typeface="標楷體" panose="03000509000000000000" pitchFamily="65" charset="-120"/>
              </a:rPr>
              <a:t>，申請當年度不予評鑑。</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學術單位聘任專案教師於前項不予評鑑原因消滅後，研究項目扣除該期間採計前、後合併</a:t>
            </a:r>
            <a:r>
              <a:rPr lang="en-US" altLang="zh-TW" sz="2200" dirty="0">
                <a:latin typeface="標楷體" panose="03000509000000000000" pitchFamily="65" charset="-120"/>
                <a:ea typeface="標楷體" panose="03000509000000000000" pitchFamily="65" charset="-120"/>
              </a:rPr>
              <a:t>3</a:t>
            </a:r>
            <a:r>
              <a:rPr lang="zh-TW" altLang="en-US" sz="2200" dirty="0">
                <a:latin typeface="標楷體" panose="03000509000000000000" pitchFamily="65" charset="-120"/>
                <a:ea typeface="標楷體" panose="03000509000000000000" pitchFamily="65" charset="-120"/>
              </a:rPr>
              <a:t>學年之研究成果申請評鑑。</a:t>
            </a:r>
            <a:r>
              <a:rPr lang="en-US" altLang="zh-TW" sz="2200" dirty="0">
                <a:latin typeface="標楷體" panose="03000509000000000000" pitchFamily="65" charset="-120"/>
                <a:ea typeface="標楷體" panose="03000509000000000000" pitchFamily="65" charset="-120"/>
              </a:rPr>
              <a:t>)</a:t>
            </a:r>
            <a:endParaRPr lang="zh-TW" altLang="en-US" sz="2200" dirty="0">
              <a:latin typeface="標楷體" panose="03000509000000000000" pitchFamily="65" charset="-120"/>
              <a:ea typeface="標楷體" panose="03000509000000000000" pitchFamily="65" charset="-120"/>
            </a:endParaRPr>
          </a:p>
          <a:p>
            <a:pPr>
              <a:spcAft>
                <a:spcPts val="600"/>
              </a:spcAft>
            </a:pPr>
            <a:r>
              <a:rPr lang="zh-TW" altLang="en-US" sz="2200" dirty="0">
                <a:latin typeface="標楷體" panose="03000509000000000000" pitchFamily="65" charset="-120"/>
                <a:ea typeface="標楷體" panose="03000509000000000000" pitchFamily="65" charset="-120"/>
              </a:rPr>
              <a:t>   </a:t>
            </a:r>
            <a:r>
              <a:rPr lang="en-US" altLang="zh-TW" sz="2200" dirty="0">
                <a:latin typeface="標楷體" panose="03000509000000000000" pitchFamily="65" charset="-120"/>
                <a:ea typeface="標楷體" panose="03000509000000000000" pitchFamily="65" charset="-120"/>
              </a:rPr>
              <a:t>(1)</a:t>
            </a:r>
            <a:r>
              <a:rPr lang="zh-TW" altLang="en-US" sz="2200" dirty="0">
                <a:latin typeface="標楷體" panose="03000509000000000000" pitchFamily="65" charset="-120"/>
                <a:ea typeface="標楷體" panose="03000509000000000000" pitchFamily="65" charset="-120"/>
              </a:rPr>
              <a:t>留職停薪滿半年以上。</a:t>
            </a:r>
          </a:p>
          <a:p>
            <a:pPr>
              <a:spcAft>
                <a:spcPts val="600"/>
              </a:spcAft>
            </a:pPr>
            <a:r>
              <a:rPr lang="zh-TW" altLang="en-US" sz="2200" dirty="0">
                <a:latin typeface="標楷體" panose="03000509000000000000" pitchFamily="65" charset="-120"/>
                <a:ea typeface="標楷體" panose="03000509000000000000" pitchFamily="65" charset="-120"/>
              </a:rPr>
              <a:t>   </a:t>
            </a:r>
            <a:r>
              <a:rPr lang="en-US" altLang="zh-TW" sz="2200" dirty="0">
                <a:latin typeface="標楷體" panose="03000509000000000000" pitchFamily="65" charset="-120"/>
                <a:ea typeface="標楷體" panose="03000509000000000000" pitchFamily="65" charset="-120"/>
              </a:rPr>
              <a:t>(2)</a:t>
            </a:r>
            <a:r>
              <a:rPr lang="zh-TW" altLang="en-US" sz="2200" dirty="0">
                <a:latin typeface="標楷體" panose="03000509000000000000" pitchFamily="65" charset="-120"/>
                <a:ea typeface="標楷體" panose="03000509000000000000" pitchFamily="65" charset="-120"/>
              </a:rPr>
              <a:t>請准延長病假逾</a:t>
            </a:r>
            <a:r>
              <a:rPr lang="en-US" altLang="zh-TW" sz="2200" dirty="0">
                <a:latin typeface="標楷體" panose="03000509000000000000" pitchFamily="65" charset="-120"/>
                <a:ea typeface="標楷體" panose="03000509000000000000" pitchFamily="65" charset="-120"/>
              </a:rPr>
              <a:t>6</a:t>
            </a:r>
            <a:r>
              <a:rPr lang="zh-TW" altLang="en-US" sz="2200" dirty="0">
                <a:latin typeface="標楷體" panose="03000509000000000000" pitchFamily="65" charset="-120"/>
                <a:ea typeface="標楷體" panose="03000509000000000000" pitchFamily="65" charset="-120"/>
              </a:rPr>
              <a:t>個月以上者。</a:t>
            </a:r>
          </a:p>
          <a:p>
            <a:pPr>
              <a:spcAft>
                <a:spcPts val="600"/>
              </a:spcAft>
            </a:pPr>
            <a:r>
              <a:rPr lang="zh-TW" altLang="en-US" sz="2200" dirty="0">
                <a:latin typeface="標楷體" panose="03000509000000000000" pitchFamily="65" charset="-120"/>
                <a:ea typeface="標楷體" panose="03000509000000000000" pitchFamily="65" charset="-120"/>
              </a:rPr>
              <a:t>   </a:t>
            </a:r>
            <a:r>
              <a:rPr lang="en-US" altLang="zh-TW" sz="2200" dirty="0">
                <a:latin typeface="標楷體" panose="03000509000000000000" pitchFamily="65" charset="-120"/>
                <a:ea typeface="標楷體" panose="03000509000000000000" pitchFamily="65" charset="-120"/>
              </a:rPr>
              <a:t>(3)</a:t>
            </a:r>
            <a:r>
              <a:rPr lang="zh-TW" altLang="en-US" sz="2200" dirty="0">
                <a:latin typeface="標楷體" panose="03000509000000000000" pitchFamily="65" charset="-120"/>
                <a:ea typeface="標楷體" panose="03000509000000000000" pitchFamily="65" charset="-120"/>
              </a:rPr>
              <a:t>遭受重大變故。</a:t>
            </a:r>
          </a:p>
          <a:p>
            <a:pPr algn="just">
              <a:lnSpc>
                <a:spcPts val="2400"/>
              </a:lnSpc>
              <a:spcBef>
                <a:spcPts val="600"/>
              </a:spcBef>
              <a:spcAft>
                <a:spcPts val="600"/>
              </a:spcAft>
            </a:pPr>
            <a:r>
              <a:rPr lang="en-US" altLang="zh-TW" sz="2200" dirty="0">
                <a:latin typeface="標楷體" panose="03000509000000000000" pitchFamily="65" charset="-120"/>
                <a:ea typeface="標楷體" panose="03000509000000000000" pitchFamily="65" charset="-120"/>
              </a:rPr>
              <a:t>3.</a:t>
            </a:r>
            <a:r>
              <a:rPr lang="zh-TW" altLang="en-US" sz="2200" dirty="0">
                <a:latin typeface="標楷體" panose="03000509000000000000" pitchFamily="65" charset="-120"/>
                <a:ea typeface="標楷體" panose="03000509000000000000" pitchFamily="65" charset="-120"/>
              </a:rPr>
              <a:t> 另專案教師申請長期病假</a:t>
            </a:r>
            <a:r>
              <a:rPr lang="en-US" altLang="zh-TW" sz="2200" dirty="0">
                <a:latin typeface="標楷體" panose="03000509000000000000" pitchFamily="65" charset="-120"/>
                <a:ea typeface="標楷體" panose="03000509000000000000" pitchFamily="65" charset="-120"/>
              </a:rPr>
              <a:t>(3</a:t>
            </a:r>
            <a:r>
              <a:rPr lang="zh-TW" altLang="en-US" sz="2200" dirty="0">
                <a:latin typeface="標楷體" panose="03000509000000000000" pitchFamily="65" charset="-120"/>
                <a:ea typeface="標楷體" panose="03000509000000000000" pitchFamily="65" charset="-120"/>
              </a:rPr>
              <a:t>個月以上</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、育嬰假及懷孕生產期</a:t>
            </a:r>
            <a:endParaRPr lang="en-US" altLang="zh-TW" sz="2200" dirty="0">
              <a:latin typeface="標楷體" panose="03000509000000000000" pitchFamily="65" charset="-120"/>
              <a:ea typeface="標楷體" panose="03000509000000000000" pitchFamily="65" charset="-120"/>
            </a:endParaRPr>
          </a:p>
          <a:p>
            <a:pPr algn="just">
              <a:lnSpc>
                <a:spcPts val="2000"/>
              </a:lnSpc>
              <a:spcAft>
                <a:spcPts val="600"/>
              </a:spcAft>
            </a:pPr>
            <a:r>
              <a:rPr lang="zh-TW" altLang="en-US" sz="2200" dirty="0">
                <a:latin typeface="標楷體" panose="03000509000000000000" pitchFamily="65" charset="-120"/>
                <a:ea typeface="標楷體" panose="03000509000000000000" pitchFamily="65" charset="-120"/>
              </a:rPr>
              <a:t>   間者，仍須接受評鑑，惟經專簽核准後，其</a:t>
            </a:r>
            <a:r>
              <a:rPr lang="en-US" altLang="zh-TW" sz="2200" b="1" dirty="0">
                <a:solidFill>
                  <a:srgbClr val="C00000"/>
                </a:solidFill>
                <a:latin typeface="標楷體" panose="03000509000000000000" pitchFamily="65" charset="-120"/>
                <a:ea typeface="標楷體" panose="03000509000000000000" pitchFamily="65" charset="-120"/>
              </a:rPr>
              <a:t>A1</a:t>
            </a:r>
            <a:r>
              <a:rPr lang="zh-TW" altLang="en-US" sz="2200" b="1" dirty="0">
                <a:solidFill>
                  <a:srgbClr val="C00000"/>
                </a:solidFill>
                <a:latin typeface="標楷體" panose="03000509000000000000" pitchFamily="65" charset="-120"/>
                <a:ea typeface="標楷體" panose="03000509000000000000" pitchFamily="65" charset="-120"/>
              </a:rPr>
              <a:t>基本項目乙節另</a:t>
            </a:r>
            <a:endParaRPr lang="en-US" altLang="zh-TW" sz="2200" b="1" dirty="0">
              <a:solidFill>
                <a:srgbClr val="C00000"/>
              </a:solidFill>
              <a:latin typeface="標楷體" panose="03000509000000000000" pitchFamily="65" charset="-120"/>
              <a:ea typeface="標楷體" panose="03000509000000000000" pitchFamily="65" charset="-120"/>
            </a:endParaRPr>
          </a:p>
          <a:p>
            <a:pPr algn="just">
              <a:lnSpc>
                <a:spcPts val="2000"/>
              </a:lnSpc>
              <a:spcAft>
                <a:spcPts val="600"/>
              </a:spcAft>
            </a:pPr>
            <a:r>
              <a:rPr lang="zh-TW" altLang="en-US" sz="2200" b="1" dirty="0">
                <a:solidFill>
                  <a:srgbClr val="C00000"/>
                </a:solidFill>
                <a:latin typeface="標楷體" panose="03000509000000000000" pitchFamily="65" charset="-120"/>
                <a:ea typeface="標楷體" panose="03000509000000000000" pitchFamily="65" charset="-120"/>
              </a:rPr>
              <a:t>   予考評</a:t>
            </a:r>
            <a:r>
              <a:rPr lang="zh-TW" altLang="en-US" sz="2200" dirty="0">
                <a:latin typeface="標楷體" panose="03000509000000000000" pitchFamily="65" charset="-120"/>
                <a:ea typeface="標楷體" panose="03000509000000000000" pitchFamily="65" charset="-120"/>
              </a:rPr>
              <a:t>。</a:t>
            </a:r>
          </a:p>
        </p:txBody>
      </p:sp>
    </p:spTree>
    <p:extLst>
      <p:ext uri="{BB962C8B-B14F-4D97-AF65-F5344CB8AC3E}">
        <p14:creationId xmlns:p14="http://schemas.microsoft.com/office/powerpoint/2010/main" val="1972024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FC7772B4-E009-4E61-8F1C-C8BA1541254B}"/>
              </a:ext>
            </a:extLst>
          </p:cNvPr>
          <p:cNvSpPr>
            <a:spLocks noGrp="1"/>
          </p:cNvSpPr>
          <p:nvPr>
            <p:ph idx="1"/>
          </p:nvPr>
        </p:nvSpPr>
        <p:spPr>
          <a:xfrm>
            <a:off x="179512" y="1253330"/>
            <a:ext cx="8568952" cy="5103075"/>
          </a:xfrm>
        </p:spPr>
        <p:txBody>
          <a:bodyPr>
            <a:normAutofit/>
          </a:bodyPr>
          <a:lstStyle/>
          <a:p>
            <a:pPr marL="41275" marR="269875" indent="0" algn="just" eaLnBrk="0" hangingPunct="0">
              <a:lnSpc>
                <a:spcPts val="3000"/>
              </a:lnSpc>
              <a:spcBef>
                <a:spcPts val="0"/>
              </a:spcBef>
              <a:spcAft>
                <a:spcPts val="600"/>
              </a:spcAft>
              <a:buNone/>
              <a:tabLst>
                <a:tab pos="5490845" algn="l"/>
              </a:tabLst>
            </a:pPr>
            <a:r>
              <a:rPr lang="zh-TW" altLang="zh-TW" sz="2200" dirty="0">
                <a:latin typeface="標楷體" panose="03000509000000000000" pitchFamily="65" charset="-120"/>
                <a:ea typeface="標楷體" panose="03000509000000000000" pitchFamily="65" charset="-120"/>
                <a:cs typeface="標楷體" panose="03000509000000000000" pitchFamily="65" charset="-120"/>
              </a:rPr>
              <a:t>第十三條</a:t>
            </a:r>
            <a:r>
              <a:rPr lang="zh-TW" altLang="en-US" sz="2200" dirty="0">
                <a:latin typeface="標楷體" panose="03000509000000000000" pitchFamily="65" charset="-120"/>
                <a:ea typeface="標楷體" panose="03000509000000000000" pitchFamily="65" charset="-120"/>
                <a:cs typeface="標楷體" panose="03000509000000000000" pitchFamily="65" charset="-120"/>
              </a:rPr>
              <a:t>   </a:t>
            </a:r>
            <a:r>
              <a:rPr lang="en-US" altLang="zh-TW" sz="2200" dirty="0">
                <a:latin typeface="標楷體" panose="03000509000000000000" pitchFamily="65" charset="-120"/>
                <a:ea typeface="標楷體" panose="03000509000000000000" pitchFamily="65" charset="-120"/>
                <a:cs typeface="標楷體" panose="03000509000000000000" pitchFamily="65" charset="-120"/>
              </a:rPr>
              <a:t>(113</a:t>
            </a:r>
            <a:r>
              <a:rPr lang="zh-TW" altLang="en-US" sz="2200" dirty="0">
                <a:latin typeface="標楷體" panose="03000509000000000000" pitchFamily="65" charset="-120"/>
                <a:ea typeface="標楷體" panose="03000509000000000000" pitchFamily="65" charset="-120"/>
                <a:cs typeface="標楷體" panose="03000509000000000000" pitchFamily="65" charset="-120"/>
              </a:rPr>
              <a:t>學年度新增條文</a:t>
            </a:r>
            <a:r>
              <a:rPr lang="en-US" altLang="zh-TW" sz="2200" dirty="0">
                <a:latin typeface="標楷體" panose="03000509000000000000" pitchFamily="65" charset="-120"/>
                <a:ea typeface="標楷體" panose="03000509000000000000" pitchFamily="65" charset="-120"/>
                <a:cs typeface="標楷體" panose="03000509000000000000" pitchFamily="65" charset="-120"/>
              </a:rPr>
              <a:t>-</a:t>
            </a:r>
            <a:r>
              <a:rPr lang="zh-TW" altLang="en-US" sz="2200" dirty="0">
                <a:latin typeface="標楷體" panose="03000509000000000000" pitchFamily="65" charset="-120"/>
                <a:ea typeface="標楷體" panose="03000509000000000000" pitchFamily="65" charset="-120"/>
                <a:cs typeface="標楷體" panose="03000509000000000000" pitchFamily="65" charset="-120"/>
              </a:rPr>
              <a:t>專任及專案教師</a:t>
            </a:r>
            <a:r>
              <a:rPr lang="en-US" altLang="zh-TW" sz="2200" dirty="0">
                <a:latin typeface="標楷體" panose="03000509000000000000" pitchFamily="65" charset="-120"/>
                <a:ea typeface="標楷體" panose="03000509000000000000" pitchFamily="65" charset="-120"/>
                <a:cs typeface="標楷體" panose="03000509000000000000" pitchFamily="65" charset="-120"/>
              </a:rPr>
              <a:t>)</a:t>
            </a:r>
          </a:p>
          <a:p>
            <a:pPr marL="220980" indent="0" algn="just">
              <a:lnSpc>
                <a:spcPts val="3000"/>
              </a:lnSpc>
              <a:spcBef>
                <a:spcPts val="0"/>
              </a:spcBef>
              <a:spcAft>
                <a:spcPts val="0"/>
              </a:spcAft>
              <a:buNone/>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2200" dirty="0">
              <a:latin typeface="Times New Roman" panose="02020603050405020304" pitchFamily="18" charset="0"/>
              <a:ea typeface="標楷體" panose="03000509000000000000" pitchFamily="65" charset="-120"/>
              <a:cs typeface="Times New Roman" panose="02020603050405020304" pitchFamily="18" charset="0"/>
            </a:endParaRPr>
          </a:p>
          <a:p>
            <a:pPr marL="220980" indent="0" algn="just">
              <a:lnSpc>
                <a:spcPts val="3000"/>
              </a:lnSpc>
              <a:spcBef>
                <a:spcPts val="0"/>
              </a:spcBef>
              <a:spcAft>
                <a:spcPts val="0"/>
              </a:spcAft>
              <a:buNone/>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教師有下列情形，應經</a:t>
            </a:r>
            <a:r>
              <a:rPr lang="zh-TW" altLang="zh-TW" sz="2200" b="1" u="sng"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院教師評審委員會</a:t>
            </a: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審議列入「教學」、「研究」及「輔導與服務」評鑑指標項目，</a:t>
            </a:r>
            <a:r>
              <a:rPr lang="zh-TW" altLang="zh-TW" sz="2200" b="1" u="sng"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不予採計</a:t>
            </a: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200" dirty="0">
              <a:latin typeface="Times New Roman" panose="02020603050405020304" pitchFamily="18" charset="0"/>
              <a:ea typeface="標楷體" panose="03000509000000000000" pitchFamily="65" charset="-120"/>
              <a:cs typeface="Times New Roman" panose="02020603050405020304" pitchFamily="18" charset="0"/>
            </a:endParaRPr>
          </a:p>
          <a:p>
            <a:pPr marL="220980" indent="0" algn="just">
              <a:lnSpc>
                <a:spcPts val="3000"/>
              </a:lnSpc>
              <a:spcBef>
                <a:spcPts val="0"/>
              </a:spcBef>
              <a:spcAft>
                <a:spcPts val="0"/>
              </a:spcAft>
              <a:buNone/>
            </a:pP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一、因涉嫌詐領研究費遭檢調單位起訴者。</a:t>
            </a:r>
            <a:endParaRPr lang="en-US" altLang="zh-TW" sz="2200" dirty="0">
              <a:latin typeface="Times New Roman" panose="02020603050405020304" pitchFamily="18" charset="0"/>
              <a:ea typeface="標楷體" panose="03000509000000000000" pitchFamily="65" charset="-120"/>
              <a:cs typeface="Times New Roman" panose="02020603050405020304" pitchFamily="18" charset="0"/>
            </a:endParaRPr>
          </a:p>
          <a:p>
            <a:pPr marL="220980" indent="0" algn="just">
              <a:lnSpc>
                <a:spcPts val="3000"/>
              </a:lnSpc>
              <a:spcBef>
                <a:spcPts val="0"/>
              </a:spcBef>
              <a:spcAft>
                <a:spcPts val="0"/>
              </a:spcAft>
              <a:buNone/>
            </a:pP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二、辦理採購案件遭審計單位調查，確有違法失職情事者。</a:t>
            </a:r>
            <a:endParaRPr lang="en-US" altLang="zh-TW" sz="2200" dirty="0">
              <a:latin typeface="Times New Roman" panose="02020603050405020304" pitchFamily="18" charset="0"/>
              <a:ea typeface="標楷體" panose="03000509000000000000" pitchFamily="65" charset="-120"/>
              <a:cs typeface="Times New Roman" panose="02020603050405020304" pitchFamily="18" charset="0"/>
            </a:endParaRPr>
          </a:p>
          <a:p>
            <a:pPr marL="220980" indent="0" algn="just">
              <a:lnSpc>
                <a:spcPts val="3000"/>
              </a:lnSpc>
              <a:spcBef>
                <a:spcPts val="0"/>
              </a:spcBef>
              <a:spcAft>
                <a:spcPts val="0"/>
              </a:spcAft>
              <a:buNone/>
            </a:pP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三、未透過學校行政作業許可程序逕與各機關訂約接受委託研</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2200" dirty="0">
              <a:latin typeface="Times New Roman" panose="02020603050405020304" pitchFamily="18" charset="0"/>
              <a:ea typeface="標楷體" panose="03000509000000000000" pitchFamily="65" charset="-120"/>
              <a:cs typeface="Times New Roman" panose="02020603050405020304" pitchFamily="18" charset="0"/>
            </a:endParaRPr>
          </a:p>
          <a:p>
            <a:pPr marL="220980" indent="0" algn="just">
              <a:lnSpc>
                <a:spcPts val="3000"/>
              </a:lnSpc>
              <a:spcBef>
                <a:spcPts val="0"/>
              </a:spcBef>
              <a:spcAft>
                <a:spcPts val="0"/>
              </a:spcAft>
              <a:buNone/>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究或以兼任各專業學會職務，以學會名義接受委辦計畫，</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未</a:t>
            </a: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由</a:t>
            </a:r>
            <a:endParaRPr lang="en-US" altLang="zh-TW" sz="2200" dirty="0">
              <a:latin typeface="Times New Roman" panose="02020603050405020304" pitchFamily="18" charset="0"/>
              <a:ea typeface="標楷體" panose="03000509000000000000" pitchFamily="65" charset="-120"/>
              <a:cs typeface="Times New Roman" panose="02020603050405020304" pitchFamily="18" charset="0"/>
            </a:endParaRPr>
          </a:p>
          <a:p>
            <a:pPr marL="220980" indent="0" algn="just">
              <a:lnSpc>
                <a:spcPts val="3000"/>
              </a:lnSpc>
              <a:spcBef>
                <a:spcPts val="0"/>
              </a:spcBef>
              <a:spcAft>
                <a:spcPts val="0"/>
              </a:spcAft>
              <a:buNone/>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學校具名簽訂合約者。</a:t>
            </a:r>
            <a:endParaRPr lang="en-US" altLang="zh-TW" sz="2200" dirty="0">
              <a:latin typeface="Times New Roman" panose="02020603050405020304" pitchFamily="18" charset="0"/>
              <a:ea typeface="標楷體" panose="03000509000000000000" pitchFamily="65" charset="-120"/>
              <a:cs typeface="Times New Roman" panose="02020603050405020304" pitchFamily="18" charset="0"/>
            </a:endParaRPr>
          </a:p>
          <a:p>
            <a:pPr marL="220980" indent="0" algn="just">
              <a:lnSpc>
                <a:spcPts val="3000"/>
              </a:lnSpc>
              <a:spcBef>
                <a:spcPts val="0"/>
              </a:spcBef>
              <a:spcAft>
                <a:spcPts val="0"/>
              </a:spcAft>
              <a:buNone/>
            </a:pP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四、違反</a:t>
            </a:r>
            <a:r>
              <a:rPr lang="zh-TW" altLang="zh-TW" sz="2200" b="1" u="sng" dirty="0">
                <a:latin typeface="Times New Roman" panose="02020603050405020304" pitchFamily="18" charset="0"/>
                <a:ea typeface="標楷體" panose="03000509000000000000" pitchFamily="65" charset="-120"/>
                <a:cs typeface="Times New Roman" panose="02020603050405020304" pitchFamily="18" charset="0"/>
              </a:rPr>
              <a:t>教師聘約</a:t>
            </a: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200" b="1" u="sng" dirty="0">
                <a:latin typeface="Times New Roman" panose="02020603050405020304" pitchFamily="18" charset="0"/>
                <a:ea typeface="標楷體" panose="03000509000000000000" pitchFamily="65" charset="-120"/>
                <a:cs typeface="Times New Roman" panose="02020603050405020304" pitchFamily="18" charset="0"/>
              </a:rPr>
              <a:t>教師倫理守則</a:t>
            </a: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200" b="1" u="sng" dirty="0">
                <a:latin typeface="Times New Roman" panose="02020603050405020304" pitchFamily="18" charset="0"/>
                <a:ea typeface="標楷體" panose="03000509000000000000" pitchFamily="65" charset="-120"/>
                <a:cs typeface="Times New Roman" panose="02020603050405020304" pitchFamily="18" charset="0"/>
              </a:rPr>
              <a:t>送審教師資格規定</a:t>
            </a:r>
            <a:r>
              <a:rPr lang="zh-TW" altLang="zh-TW" sz="2200" dirty="0">
                <a:latin typeface="標楷體" panose="03000509000000000000" pitchFamily="65" charset="-120"/>
                <a:ea typeface="新細明體" panose="02020500000000000000" pitchFamily="18" charset="-120"/>
                <a:cs typeface="Times New Roman" panose="02020603050405020304" pitchFamily="18" charset="0"/>
              </a:rPr>
              <a:t>、</a:t>
            </a:r>
            <a:r>
              <a:rPr lang="zh-TW" altLang="zh-TW" sz="2200" b="1" u="sng" dirty="0">
                <a:latin typeface="Times New Roman" panose="02020603050405020304" pitchFamily="18" charset="0"/>
                <a:ea typeface="標楷體" panose="03000509000000000000" pitchFamily="65" charset="-120"/>
                <a:cs typeface="Times New Roman" panose="02020603050405020304" pitchFamily="18" charset="0"/>
              </a:rPr>
              <a:t>學術</a:t>
            </a:r>
            <a:r>
              <a:rPr lang="zh-TW" altLang="en-US" sz="2200" b="1" u="sng" dirty="0">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2200" b="1" u="sng" dirty="0">
              <a:latin typeface="Times New Roman" panose="02020603050405020304" pitchFamily="18" charset="0"/>
              <a:ea typeface="標楷體" panose="03000509000000000000" pitchFamily="65" charset="-120"/>
              <a:cs typeface="Times New Roman" panose="02020603050405020304" pitchFamily="18" charset="0"/>
            </a:endParaRPr>
          </a:p>
          <a:p>
            <a:pPr marL="220980" indent="0" algn="just">
              <a:lnSpc>
                <a:spcPts val="3000"/>
              </a:lnSpc>
              <a:spcBef>
                <a:spcPts val="0"/>
              </a:spcBef>
              <a:spcAft>
                <a:spcPts val="0"/>
              </a:spcAft>
              <a:buNone/>
            </a:pPr>
            <a:r>
              <a:rPr lang="zh-TW" altLang="en-US" sz="2200" b="1"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TW" sz="2200" b="1" u="sng" dirty="0">
                <a:latin typeface="Times New Roman" panose="02020603050405020304" pitchFamily="18" charset="0"/>
                <a:ea typeface="標楷體" panose="03000509000000000000" pitchFamily="65" charset="-120"/>
                <a:cs typeface="Times New Roman" panose="02020603050405020304" pitchFamily="18" charset="0"/>
              </a:rPr>
              <a:t>倫理管理及自律規範</a:t>
            </a: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及</a:t>
            </a:r>
            <a:r>
              <a:rPr lang="zh-TW" altLang="zh-TW" sz="2200" b="1" u="sng" dirty="0">
                <a:latin typeface="Times New Roman" panose="02020603050405020304" pitchFamily="18" charset="0"/>
                <a:ea typeface="標楷體" panose="03000509000000000000" pitchFamily="65" charset="-120"/>
                <a:cs typeface="Times New Roman" panose="02020603050405020304" pitchFamily="18" charset="0"/>
              </a:rPr>
              <a:t>校園性別事件防治辦法</a:t>
            </a: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等相關規定情事</a:t>
            </a:r>
            <a:endParaRPr lang="en-US" altLang="zh-TW" sz="2200" dirty="0">
              <a:latin typeface="Times New Roman" panose="02020603050405020304" pitchFamily="18" charset="0"/>
              <a:ea typeface="標楷體" panose="03000509000000000000" pitchFamily="65" charset="-120"/>
              <a:cs typeface="Times New Roman" panose="02020603050405020304" pitchFamily="18" charset="0"/>
            </a:endParaRPr>
          </a:p>
          <a:p>
            <a:pPr marL="220980" indent="0" algn="just">
              <a:lnSpc>
                <a:spcPts val="3000"/>
              </a:lnSpc>
              <a:spcBef>
                <a:spcPts val="0"/>
              </a:spcBef>
              <a:spcAft>
                <a:spcPts val="0"/>
              </a:spcAft>
              <a:buNone/>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者。</a:t>
            </a:r>
            <a:endParaRPr lang="en-US" altLang="zh-TW" sz="2200" dirty="0">
              <a:latin typeface="Times New Roman" panose="02020603050405020304" pitchFamily="18" charset="0"/>
              <a:ea typeface="標楷體" panose="03000509000000000000" pitchFamily="65" charset="-120"/>
              <a:cs typeface="Times New Roman" panose="02020603050405020304" pitchFamily="18" charset="0"/>
            </a:endParaRPr>
          </a:p>
          <a:p>
            <a:pPr marL="220980" indent="0" algn="just">
              <a:lnSpc>
                <a:spcPts val="3000"/>
              </a:lnSpc>
              <a:spcBef>
                <a:spcPts val="0"/>
              </a:spcBef>
              <a:spcAft>
                <a:spcPts val="0"/>
              </a:spcAft>
              <a:buNone/>
            </a:pP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五</a:t>
            </a:r>
            <a:r>
              <a:rPr lang="zh-TW" altLang="zh-TW" sz="2200" dirty="0">
                <a:latin typeface="標楷體" panose="03000509000000000000" pitchFamily="65" charset="-120"/>
                <a:ea typeface="新細明體" panose="02020500000000000000" pitchFamily="18"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其他違失行為經</a:t>
            </a:r>
            <a:r>
              <a:rPr lang="zh-TW" altLang="en-US" sz="2200" b="1" u="sng" dirty="0">
                <a:latin typeface="Times New Roman" panose="02020603050405020304" pitchFamily="18" charset="0"/>
                <a:ea typeface="標楷體" panose="03000509000000000000" pitchFamily="65" charset="-120"/>
                <a:cs typeface="Times New Roman" panose="02020603050405020304" pitchFamily="18" charset="0"/>
              </a:rPr>
              <a:t>院教評會</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認定不得採計者。</a:t>
            </a:r>
            <a:endParaRPr lang="zh-TW" altLang="zh-TW" sz="2200" dirty="0">
              <a:latin typeface="標楷體" panose="03000509000000000000" pitchFamily="65" charset="-120"/>
              <a:ea typeface="標楷體" panose="03000509000000000000" pitchFamily="65" charset="-120"/>
              <a:cs typeface="標楷體" panose="03000509000000000000" pitchFamily="65" charset="-120"/>
            </a:endParaRPr>
          </a:p>
        </p:txBody>
      </p:sp>
      <p:sp>
        <p:nvSpPr>
          <p:cNvPr id="4" name="投影片編號版面配置區 3">
            <a:extLst>
              <a:ext uri="{FF2B5EF4-FFF2-40B4-BE49-F238E27FC236}">
                <a16:creationId xmlns:a16="http://schemas.microsoft.com/office/drawing/2014/main" id="{85D1B354-DCBE-4C24-B1D3-F2CB45E359C3}"/>
              </a:ext>
            </a:extLst>
          </p:cNvPr>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23</a:t>
            </a:fld>
            <a:endParaRPr lang="zh-TW" altLang="en-US" dirty="0">
              <a:solidFill>
                <a:prstClr val="black">
                  <a:tint val="75000"/>
                </a:prstClr>
              </a:solidFill>
            </a:endParaRPr>
          </a:p>
        </p:txBody>
      </p:sp>
      <p:sp>
        <p:nvSpPr>
          <p:cNvPr id="5" name="標題 1">
            <a:extLst>
              <a:ext uri="{FF2B5EF4-FFF2-40B4-BE49-F238E27FC236}">
                <a16:creationId xmlns:a16="http://schemas.microsoft.com/office/drawing/2014/main" id="{B1D439D4-CAA7-48BC-8810-017FAF7FA8C3}"/>
              </a:ext>
            </a:extLst>
          </p:cNvPr>
          <p:cNvSpPr>
            <a:spLocks noGrp="1"/>
          </p:cNvSpPr>
          <p:nvPr>
            <p:ph type="title"/>
          </p:nvPr>
        </p:nvSpPr>
        <p:spPr>
          <a:xfrm>
            <a:off x="628650" y="268288"/>
            <a:ext cx="8119814" cy="855662"/>
          </a:xfrm>
        </p:spPr>
        <p:txBody>
          <a:bodyPr>
            <a:normAutofit fontScale="90000"/>
          </a:bodyPr>
          <a:lstStyle/>
          <a:p>
            <a:r>
              <a:rPr lang="en-US" altLang="zh-TW" sz="3600" b="1" dirty="0"/>
              <a:t>(</a:t>
            </a:r>
            <a:r>
              <a:rPr lang="zh-TW" altLang="en-US" sz="3600" b="1" dirty="0"/>
              <a:t>三</a:t>
            </a:r>
            <a:r>
              <a:rPr lang="en-US" altLang="zh-TW" sz="3600" b="1" dirty="0"/>
              <a:t>)</a:t>
            </a:r>
            <a:r>
              <a:rPr lang="zh-TW" altLang="en-US" sz="3600" b="1" dirty="0"/>
              <a:t>評量機制</a:t>
            </a:r>
            <a:r>
              <a:rPr lang="en-US" altLang="zh-TW" sz="3600" b="1" dirty="0"/>
              <a:t>-5</a:t>
            </a:r>
            <a:r>
              <a:rPr lang="zh-TW" altLang="en-US" sz="3600" b="1" dirty="0"/>
              <a:t> </a:t>
            </a:r>
            <a:r>
              <a:rPr lang="en-US" altLang="zh-TW" sz="3600" b="1" dirty="0"/>
              <a:t>(</a:t>
            </a:r>
            <a:r>
              <a:rPr lang="zh-TW" altLang="en-US" sz="3600" b="1" dirty="0"/>
              <a:t>違反教師相關規定處理方式</a:t>
            </a:r>
            <a:r>
              <a:rPr lang="en-US" altLang="zh-TW" sz="3600" b="1" dirty="0"/>
              <a:t>)</a:t>
            </a:r>
            <a:endParaRPr lang="zh-TW" altLang="en-US" sz="3600" b="1" dirty="0"/>
          </a:p>
        </p:txBody>
      </p:sp>
    </p:spTree>
    <p:extLst>
      <p:ext uri="{BB962C8B-B14F-4D97-AF65-F5344CB8AC3E}">
        <p14:creationId xmlns:p14="http://schemas.microsoft.com/office/powerpoint/2010/main" val="1662864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600" b="1" dirty="0"/>
              <a:t>(</a:t>
            </a:r>
            <a:r>
              <a:rPr lang="zh-TW" altLang="en-US" sz="3600" b="1" dirty="0"/>
              <a:t>三</a:t>
            </a:r>
            <a:r>
              <a:rPr lang="en-US" altLang="zh-TW" sz="3600" b="1" dirty="0"/>
              <a:t>)</a:t>
            </a:r>
            <a:r>
              <a:rPr lang="zh-TW" altLang="en-US" sz="3600" b="1" dirty="0"/>
              <a:t>評量機制</a:t>
            </a:r>
            <a:r>
              <a:rPr lang="en-US" altLang="zh-TW" sz="3600" b="1" dirty="0"/>
              <a:t>-6</a:t>
            </a:r>
            <a:endParaRPr lang="zh-TW" altLang="en-US" sz="3600" b="1" dirty="0"/>
          </a:p>
        </p:txBody>
      </p:sp>
      <p:sp>
        <p:nvSpPr>
          <p:cNvPr id="3" name="內容版面配置區 2"/>
          <p:cNvSpPr>
            <a:spLocks noGrp="1"/>
          </p:cNvSpPr>
          <p:nvPr>
            <p:ph idx="1"/>
          </p:nvPr>
        </p:nvSpPr>
        <p:spPr>
          <a:xfrm>
            <a:off x="395536" y="1412776"/>
            <a:ext cx="8136904" cy="4680520"/>
          </a:xfrm>
        </p:spPr>
        <p:txBody>
          <a:bodyPr>
            <a:noAutofit/>
          </a:bodyPr>
          <a:lstStyle/>
          <a:p>
            <a:pPr marL="514350" indent="-514350" algn="just">
              <a:lnSpc>
                <a:spcPts val="3500"/>
              </a:lnSpc>
              <a:spcAft>
                <a:spcPts val="600"/>
              </a:spcAft>
              <a:buFont typeface="+mj-lt"/>
              <a:buAutoNum type="arabicPeriod"/>
            </a:pPr>
            <a:r>
              <a:rPr lang="zh-TW" altLang="en-US" sz="2200" dirty="0">
                <a:latin typeface="標楷體" panose="03000509000000000000" pitchFamily="65" charset="-120"/>
                <a:ea typeface="標楷體" panose="03000509000000000000" pitchFamily="65" charset="-120"/>
              </a:rPr>
              <a:t>專任教師評鑑成績未達合格門檻者，為評鑑不通過，由人事室通知受評教師於次期評鑑期限內改進並</a:t>
            </a:r>
            <a:r>
              <a:rPr lang="zh-TW" altLang="en-US" sz="2200" b="1" dirty="0">
                <a:solidFill>
                  <a:srgbClr val="FF0000"/>
                </a:solidFill>
                <a:latin typeface="標楷體" panose="03000509000000000000" pitchFamily="65" charset="-120"/>
                <a:ea typeface="標楷體" panose="03000509000000000000" pitchFamily="65" charset="-120"/>
              </a:rPr>
              <a:t>「限制部分權益」</a:t>
            </a:r>
            <a:r>
              <a:rPr lang="zh-TW" altLang="en-US" sz="2200" dirty="0">
                <a:latin typeface="標楷體" panose="03000509000000000000" pitchFamily="65" charset="-120"/>
                <a:ea typeface="標楷體" panose="03000509000000000000" pitchFamily="65" charset="-120"/>
              </a:rPr>
              <a:t>及進行再評鑑。</a:t>
            </a:r>
            <a:r>
              <a:rPr lang="zh-TW" altLang="en-US" sz="2200" b="1" u="sng" dirty="0">
                <a:latin typeface="標楷體" panose="03000509000000000000" pitchFamily="65" charset="-120"/>
                <a:ea typeface="標楷體" panose="03000509000000000000" pitchFamily="65" charset="-120"/>
              </a:rPr>
              <a:t>再評鑑</a:t>
            </a:r>
            <a:r>
              <a:rPr lang="zh-TW" altLang="en-US" sz="2200" dirty="0">
                <a:latin typeface="標楷體" panose="03000509000000000000" pitchFamily="65" charset="-120"/>
                <a:ea typeface="標楷體" panose="03000509000000000000" pitchFamily="65" charset="-120"/>
              </a:rPr>
              <a:t>仍未通過者，經各級教師評審委員會審議通過後，報請教育部核定於</a:t>
            </a:r>
            <a:r>
              <a:rPr lang="zh-TW" altLang="en-US" sz="2200" b="1" u="sng" dirty="0">
                <a:latin typeface="標楷體" panose="03000509000000000000" pitchFamily="65" charset="-120"/>
                <a:ea typeface="標楷體" panose="03000509000000000000" pitchFamily="65" charset="-120"/>
              </a:rPr>
              <a:t>聘期屆滿時不予續聘</a:t>
            </a:r>
            <a:r>
              <a:rPr lang="zh-TW" altLang="en-US" sz="2200" dirty="0">
                <a:latin typeface="標楷體" panose="03000509000000000000" pitchFamily="65" charset="-120"/>
                <a:ea typeface="標楷體" panose="03000509000000000000" pitchFamily="65" charset="-120"/>
              </a:rPr>
              <a:t>，或得於再評鑑</a:t>
            </a:r>
            <a:r>
              <a:rPr lang="zh-TW" altLang="en-US" sz="2200" b="1" u="sng" dirty="0">
                <a:latin typeface="標楷體" panose="03000509000000000000" pitchFamily="65" charset="-120"/>
                <a:ea typeface="標楷體" panose="03000509000000000000" pitchFamily="65" charset="-120"/>
              </a:rPr>
              <a:t>學年度期限結束前一個月自行請辭</a:t>
            </a:r>
            <a:r>
              <a:rPr lang="zh-TW" altLang="en-US" sz="2200" dirty="0">
                <a:latin typeface="標楷體" panose="03000509000000000000" pitchFamily="65" charset="-120"/>
                <a:ea typeface="標楷體" panose="03000509000000000000" pitchFamily="65" charset="-120"/>
              </a:rPr>
              <a:t>。</a:t>
            </a:r>
          </a:p>
          <a:p>
            <a:pPr marL="514350" indent="-514350" algn="just">
              <a:lnSpc>
                <a:spcPts val="3500"/>
              </a:lnSpc>
              <a:buFont typeface="+mj-lt"/>
              <a:buAutoNum type="arabicPeriod"/>
            </a:pPr>
            <a:r>
              <a:rPr lang="zh-TW" altLang="en-US" sz="2200" dirty="0">
                <a:latin typeface="標楷體" panose="03000509000000000000" pitchFamily="65" charset="-120"/>
                <a:ea typeface="標楷體" panose="03000509000000000000" pitchFamily="65" charset="-120"/>
              </a:rPr>
              <a:t>專案教師評鑑之通過標準為</a:t>
            </a:r>
            <a:r>
              <a:rPr lang="zh-TW" altLang="en-US" sz="2200" b="1" u="sng" dirty="0">
                <a:solidFill>
                  <a:srgbClr val="FF0000"/>
                </a:solidFill>
                <a:latin typeface="標楷體" panose="03000509000000000000" pitchFamily="65" charset="-120"/>
                <a:ea typeface="標楷體" panose="03000509000000000000" pitchFamily="65" charset="-120"/>
              </a:rPr>
              <a:t>八十分</a:t>
            </a:r>
            <a:r>
              <a:rPr lang="zh-TW" altLang="en-US" sz="2200" dirty="0">
                <a:latin typeface="標楷體" panose="03000509000000000000" pitchFamily="65" charset="-120"/>
                <a:ea typeface="標楷體" panose="03000509000000000000" pitchFamily="65" charset="-120"/>
              </a:rPr>
              <a:t>，未達標準者為評鑑不通過。專案教師於規定期限內未接受評鑑；或所附資料明顯不實，致影響評鑑結果，經校教評會確認者，視同評鑑不通過。</a:t>
            </a:r>
            <a:r>
              <a:rPr lang="zh-TW" altLang="en-US" sz="2200" b="1" u="sng" dirty="0">
                <a:latin typeface="標楷體" panose="03000509000000000000" pitchFamily="65" charset="-120"/>
                <a:ea typeface="標楷體" panose="03000509000000000000" pitchFamily="65" charset="-120"/>
              </a:rPr>
              <a:t>評鑑未通過，應提各級教評會審議，是否予以續聘</a:t>
            </a:r>
            <a:r>
              <a:rPr lang="zh-TW" altLang="en-US" sz="2200" dirty="0">
                <a:latin typeface="標楷體" panose="03000509000000000000" pitchFamily="65" charset="-120"/>
                <a:ea typeface="標楷體" panose="03000509000000000000" pitchFamily="65" charset="-120"/>
              </a:rPr>
              <a:t>。</a:t>
            </a:r>
          </a:p>
        </p:txBody>
      </p:sp>
      <p:sp>
        <p:nvSpPr>
          <p:cNvPr id="4" name="投影片編號版面配置區 3"/>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24</a:t>
            </a:fld>
            <a:endParaRPr lang="zh-TW" altLang="en-US" dirty="0">
              <a:solidFill>
                <a:prstClr val="black">
                  <a:tint val="75000"/>
                </a:prstClr>
              </a:solidFill>
            </a:endParaRPr>
          </a:p>
        </p:txBody>
      </p:sp>
    </p:spTree>
    <p:extLst>
      <p:ext uri="{BB962C8B-B14F-4D97-AF65-F5344CB8AC3E}">
        <p14:creationId xmlns:p14="http://schemas.microsoft.com/office/powerpoint/2010/main" val="3278265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260651"/>
            <a:ext cx="7886700" cy="855745"/>
          </a:xfrm>
        </p:spPr>
        <p:txBody>
          <a:bodyPr>
            <a:normAutofit fontScale="90000"/>
          </a:bodyPr>
          <a:lstStyle/>
          <a:p>
            <a:r>
              <a:rPr lang="en-US" altLang="zh-TW" sz="3600" b="1" dirty="0"/>
              <a:t>(</a:t>
            </a:r>
            <a:r>
              <a:rPr lang="zh-TW" altLang="en-US" sz="3600" b="1" dirty="0"/>
              <a:t>三</a:t>
            </a:r>
            <a:r>
              <a:rPr lang="en-US" altLang="zh-TW" sz="3600" b="1" dirty="0"/>
              <a:t>)</a:t>
            </a:r>
            <a:r>
              <a:rPr lang="zh-TW" altLang="en-US" sz="3600" b="1" dirty="0"/>
              <a:t>評量機制</a:t>
            </a:r>
            <a:r>
              <a:rPr lang="en-US" altLang="zh-TW" sz="3600" b="1" dirty="0"/>
              <a:t>-7</a:t>
            </a:r>
            <a:r>
              <a:rPr lang="zh-TW" altLang="en-US" sz="3600" b="1" dirty="0"/>
              <a:t> </a:t>
            </a:r>
            <a:r>
              <a:rPr lang="en-US" altLang="zh-TW" sz="3600" b="1" dirty="0"/>
              <a:t>(</a:t>
            </a:r>
            <a:r>
              <a:rPr lang="zh-TW" altLang="en-US" sz="3600" b="1" dirty="0"/>
              <a:t>評鑑結果運用</a:t>
            </a:r>
            <a:r>
              <a:rPr lang="en-US" altLang="zh-TW" sz="3600" b="1" dirty="0"/>
              <a:t>-</a:t>
            </a:r>
            <a:r>
              <a:rPr lang="zh-TW" altLang="en-US" sz="3600" b="1" dirty="0"/>
              <a:t>專任教師</a:t>
            </a:r>
            <a:r>
              <a:rPr lang="en-US" altLang="zh-TW" sz="3600" b="1" dirty="0"/>
              <a:t>)</a:t>
            </a:r>
            <a:endParaRPr lang="zh-TW" altLang="en-US" sz="3600" b="1" dirty="0"/>
          </a:p>
        </p:txBody>
      </p:sp>
      <p:sp>
        <p:nvSpPr>
          <p:cNvPr id="3" name="內容版面配置區 2"/>
          <p:cNvSpPr>
            <a:spLocks noGrp="1"/>
          </p:cNvSpPr>
          <p:nvPr>
            <p:ph idx="1"/>
          </p:nvPr>
        </p:nvSpPr>
        <p:spPr>
          <a:xfrm>
            <a:off x="251521" y="1268760"/>
            <a:ext cx="8712968" cy="5112568"/>
          </a:xfrm>
        </p:spPr>
        <p:txBody>
          <a:bodyPr>
            <a:normAutofit fontScale="25000" lnSpcReduction="20000"/>
          </a:bodyPr>
          <a:lstStyle/>
          <a:p>
            <a:pPr marL="0" indent="0">
              <a:lnSpc>
                <a:spcPts val="2400"/>
              </a:lnSpc>
              <a:spcBef>
                <a:spcPts val="1200"/>
              </a:spcBef>
              <a:spcAft>
                <a:spcPts val="600"/>
              </a:spcAft>
              <a:buNone/>
            </a:pPr>
            <a:r>
              <a:rPr lang="en-US" altLang="zh-TW" sz="8600" dirty="0">
                <a:latin typeface="標楷體" panose="03000509000000000000" pitchFamily="65" charset="-120"/>
                <a:ea typeface="標楷體" panose="03000509000000000000" pitchFamily="65" charset="-120"/>
              </a:rPr>
              <a:t>(</a:t>
            </a:r>
            <a:r>
              <a:rPr lang="zh-TW" altLang="en-US" sz="8600" dirty="0">
                <a:latin typeface="標楷體" panose="03000509000000000000" pitchFamily="65" charset="-120"/>
                <a:ea typeface="標楷體" panose="03000509000000000000" pitchFamily="65" charset="-120"/>
              </a:rPr>
              <a:t>一</a:t>
            </a:r>
            <a:r>
              <a:rPr lang="en-US" altLang="zh-TW" sz="8600" dirty="0">
                <a:latin typeface="標楷體" panose="03000509000000000000" pitchFamily="65" charset="-120"/>
                <a:ea typeface="標楷體" panose="03000509000000000000" pitchFamily="65" charset="-120"/>
              </a:rPr>
              <a:t>)</a:t>
            </a:r>
            <a:r>
              <a:rPr lang="zh-TW" altLang="en-US" sz="9600" b="1" u="sng" dirty="0">
                <a:solidFill>
                  <a:srgbClr val="FF0000"/>
                </a:solidFill>
                <a:latin typeface="標楷體" panose="03000509000000000000" pitchFamily="65" charset="-120"/>
                <a:ea typeface="標楷體" panose="03000509000000000000" pitchFamily="65" charset="-120"/>
              </a:rPr>
              <a:t>調整</a:t>
            </a:r>
            <a:r>
              <a:rPr lang="zh-TW" altLang="en-US" sz="8600" dirty="0">
                <a:latin typeface="標楷體" panose="03000509000000000000" pitchFamily="65" charset="-120"/>
                <a:ea typeface="標楷體" panose="03000509000000000000" pitchFamily="65" charset="-120"/>
              </a:rPr>
              <a:t>：評鑑成績未達合格門檻者，為評鑑不通過，由人事室通知受評教師於次期評鑑期限內改進並「限制部分權益」及進行</a:t>
            </a:r>
            <a:r>
              <a:rPr lang="zh-TW" altLang="en-US" sz="8600" b="1" u="sng" dirty="0">
                <a:latin typeface="標楷體" panose="03000509000000000000" pitchFamily="65" charset="-120"/>
                <a:ea typeface="標楷體" panose="03000509000000000000" pitchFamily="65" charset="-120"/>
              </a:rPr>
              <a:t>再評鑑</a:t>
            </a:r>
            <a:r>
              <a:rPr lang="zh-TW" altLang="en-US" sz="8600" dirty="0">
                <a:latin typeface="標楷體" panose="03000509000000000000" pitchFamily="65" charset="-120"/>
                <a:ea typeface="標楷體" panose="03000509000000000000" pitchFamily="65" charset="-120"/>
              </a:rPr>
              <a:t>。</a:t>
            </a:r>
          </a:p>
          <a:p>
            <a:pPr marL="0" indent="0">
              <a:lnSpc>
                <a:spcPts val="2400"/>
              </a:lnSpc>
              <a:spcAft>
                <a:spcPts val="600"/>
              </a:spcAft>
              <a:buNone/>
            </a:pPr>
            <a:r>
              <a:rPr lang="en-US" altLang="zh-TW" sz="8600" dirty="0">
                <a:latin typeface="標楷體" panose="03000509000000000000" pitchFamily="65" charset="-120"/>
                <a:ea typeface="標楷體" panose="03000509000000000000" pitchFamily="65" charset="-120"/>
              </a:rPr>
              <a:t>(</a:t>
            </a:r>
            <a:r>
              <a:rPr lang="zh-TW" altLang="en-US" sz="8600" dirty="0">
                <a:latin typeface="標楷體" panose="03000509000000000000" pitchFamily="65" charset="-120"/>
                <a:ea typeface="標楷體" panose="03000509000000000000" pitchFamily="65" charset="-120"/>
              </a:rPr>
              <a:t>二</a:t>
            </a:r>
            <a:r>
              <a:rPr lang="en-US" altLang="zh-TW" sz="8600" dirty="0">
                <a:latin typeface="標楷體" panose="03000509000000000000" pitchFamily="65" charset="-120"/>
                <a:ea typeface="標楷體" panose="03000509000000000000" pitchFamily="65" charset="-120"/>
              </a:rPr>
              <a:t>)</a:t>
            </a:r>
            <a:r>
              <a:rPr lang="zh-TW" altLang="en-US" sz="9600" b="1" u="sng" dirty="0">
                <a:solidFill>
                  <a:srgbClr val="FF0000"/>
                </a:solidFill>
                <a:latin typeface="標楷體" panose="03000509000000000000" pitchFamily="65" charset="-120"/>
                <a:ea typeface="標楷體" panose="03000509000000000000" pitchFamily="65" charset="-120"/>
              </a:rPr>
              <a:t>限制</a:t>
            </a:r>
            <a:r>
              <a:rPr lang="zh-TW" altLang="en-US" sz="8600" dirty="0">
                <a:latin typeface="標楷體" panose="03000509000000000000" pitchFamily="65" charset="-120"/>
                <a:ea typeface="標楷體" panose="03000509000000000000" pitchFamily="65" charset="-120"/>
              </a:rPr>
              <a:t>：教師</a:t>
            </a:r>
            <a:r>
              <a:rPr lang="zh-TW" altLang="en-US" sz="8600" b="1" u="sng" dirty="0">
                <a:latin typeface="標楷體" panose="03000509000000000000" pitchFamily="65" charset="-120"/>
                <a:ea typeface="標楷體" panose="03000509000000000000" pitchFamily="65" charset="-120"/>
              </a:rPr>
              <a:t>經</a:t>
            </a:r>
            <a:r>
              <a:rPr lang="zh-TW" altLang="en-US" sz="8600" dirty="0">
                <a:latin typeface="標楷體" panose="03000509000000000000" pitchFamily="65" charset="-120"/>
                <a:ea typeface="標楷體" panose="03000509000000000000" pitchFamily="65" charset="-120"/>
              </a:rPr>
              <a:t>評鑑不通過者，除應依本辦法規定期間內接受再評鑑外，並應就以下部分權益予以限制及輔導：</a:t>
            </a:r>
          </a:p>
          <a:p>
            <a:pPr marL="0" indent="0">
              <a:lnSpc>
                <a:spcPts val="2400"/>
              </a:lnSpc>
              <a:spcBef>
                <a:spcPts val="0"/>
              </a:spcBef>
              <a:buNone/>
            </a:pPr>
            <a:r>
              <a:rPr lang="zh-TW" altLang="en-US" sz="8600" dirty="0">
                <a:latin typeface="標楷體" panose="03000509000000000000" pitchFamily="65" charset="-120"/>
                <a:ea typeface="標楷體" panose="03000509000000000000" pitchFamily="65" charset="-120"/>
              </a:rPr>
              <a:t>   </a:t>
            </a:r>
            <a:r>
              <a:rPr lang="en-US" altLang="zh-TW" sz="8600" dirty="0">
                <a:latin typeface="標楷體" panose="03000509000000000000" pitchFamily="65" charset="-120"/>
                <a:ea typeface="標楷體" panose="03000509000000000000" pitchFamily="65" charset="-120"/>
              </a:rPr>
              <a:t>1.</a:t>
            </a:r>
            <a:r>
              <a:rPr lang="zh-TW" altLang="en-US" sz="8600" dirty="0">
                <a:latin typeface="標楷體" panose="03000509000000000000" pitchFamily="65" charset="-120"/>
                <a:ea typeface="標楷體" panose="03000509000000000000" pitchFamily="65" charset="-120"/>
              </a:rPr>
              <a:t>自評鑑不通過之當學年度起不予年資加薪（俸），</a:t>
            </a:r>
            <a:r>
              <a:rPr lang="zh-TW" altLang="en-US" sz="8600" b="1" dirty="0">
                <a:latin typeface="標楷體" panose="03000509000000000000" pitchFamily="65" charset="-120"/>
                <a:ea typeface="標楷體" panose="03000509000000000000" pitchFamily="65" charset="-120"/>
              </a:rPr>
              <a:t>亦不予核發校</a:t>
            </a:r>
            <a:endParaRPr lang="en-US" altLang="zh-TW" sz="8600" b="1" dirty="0">
              <a:latin typeface="標楷體" panose="03000509000000000000" pitchFamily="65" charset="-120"/>
              <a:ea typeface="標楷體" panose="03000509000000000000" pitchFamily="65" charset="-120"/>
            </a:endParaRPr>
          </a:p>
          <a:p>
            <a:pPr marL="0" indent="0">
              <a:lnSpc>
                <a:spcPts val="2400"/>
              </a:lnSpc>
              <a:spcBef>
                <a:spcPts val="0"/>
              </a:spcBef>
              <a:buNone/>
            </a:pPr>
            <a:r>
              <a:rPr lang="zh-TW" altLang="en-US" sz="8600" dirty="0">
                <a:latin typeface="標楷體" panose="03000509000000000000" pitchFamily="65" charset="-120"/>
                <a:ea typeface="標楷體" panose="03000509000000000000" pitchFamily="65" charset="-120"/>
              </a:rPr>
              <a:t>     </a:t>
            </a:r>
            <a:r>
              <a:rPr lang="zh-TW" altLang="en-US" sz="8600" b="1" dirty="0">
                <a:latin typeface="標楷體" panose="03000509000000000000" pitchFamily="65" charset="-120"/>
                <a:ea typeface="標楷體" panose="03000509000000000000" pitchFamily="65" charset="-120"/>
              </a:rPr>
              <a:t>內各項獎勵、補助</a:t>
            </a:r>
            <a:r>
              <a:rPr lang="zh-TW" altLang="en-US" sz="8600" dirty="0">
                <a:latin typeface="標楷體" panose="03000509000000000000" pitchFamily="65" charset="-120"/>
                <a:ea typeface="標楷體" panose="03000509000000000000" pitchFamily="65" charset="-120"/>
              </a:rPr>
              <a:t>。</a:t>
            </a:r>
          </a:p>
          <a:p>
            <a:pPr marL="0" indent="0">
              <a:lnSpc>
                <a:spcPts val="2400"/>
              </a:lnSpc>
              <a:spcBef>
                <a:spcPts val="0"/>
              </a:spcBef>
              <a:buNone/>
            </a:pPr>
            <a:r>
              <a:rPr lang="zh-TW" altLang="en-US" sz="8600" dirty="0">
                <a:latin typeface="標楷體" panose="03000509000000000000" pitchFamily="65" charset="-120"/>
                <a:ea typeface="標楷體" panose="03000509000000000000" pitchFamily="65" charset="-120"/>
              </a:rPr>
              <a:t>   </a:t>
            </a:r>
            <a:r>
              <a:rPr lang="en-US" altLang="zh-TW" sz="8600" dirty="0">
                <a:latin typeface="標楷體" panose="03000509000000000000" pitchFamily="65" charset="-120"/>
                <a:ea typeface="標楷體" panose="03000509000000000000" pitchFamily="65" charset="-120"/>
              </a:rPr>
              <a:t>2.</a:t>
            </a:r>
            <a:r>
              <a:rPr lang="zh-TW" altLang="en-US" sz="8600" dirty="0">
                <a:latin typeface="標楷體" panose="03000509000000000000" pitchFamily="65" charset="-120"/>
                <a:ea typeface="標楷體" panose="03000509000000000000" pitchFamily="65" charset="-120"/>
              </a:rPr>
              <a:t>不得支領授課超鐘點、校外兼職（課）、不得提出升等（限期升</a:t>
            </a:r>
            <a:endParaRPr lang="en-US" altLang="zh-TW" sz="8600" dirty="0">
              <a:latin typeface="標楷體" panose="03000509000000000000" pitchFamily="65" charset="-120"/>
              <a:ea typeface="標楷體" panose="03000509000000000000" pitchFamily="65" charset="-120"/>
            </a:endParaRPr>
          </a:p>
          <a:p>
            <a:pPr marL="0" indent="0">
              <a:lnSpc>
                <a:spcPts val="2400"/>
              </a:lnSpc>
              <a:spcBef>
                <a:spcPts val="0"/>
              </a:spcBef>
              <a:buNone/>
            </a:pPr>
            <a:r>
              <a:rPr lang="zh-TW" altLang="en-US" sz="8600" dirty="0">
                <a:latin typeface="標楷體" panose="03000509000000000000" pitchFamily="65" charset="-120"/>
                <a:ea typeface="標楷體" panose="03000509000000000000" pitchFamily="65" charset="-120"/>
              </a:rPr>
              <a:t>     等者除外）、休假研究、進修等權益。</a:t>
            </a:r>
          </a:p>
          <a:p>
            <a:pPr marL="0" indent="0">
              <a:lnSpc>
                <a:spcPts val="2400"/>
              </a:lnSpc>
              <a:spcBef>
                <a:spcPts val="0"/>
              </a:spcBef>
              <a:buNone/>
            </a:pPr>
            <a:r>
              <a:rPr lang="zh-TW" altLang="en-US" sz="8600" dirty="0">
                <a:latin typeface="標楷體" panose="03000509000000000000" pitchFamily="65" charset="-120"/>
                <a:ea typeface="標楷體" panose="03000509000000000000" pitchFamily="65" charset="-120"/>
              </a:rPr>
              <a:t>   </a:t>
            </a:r>
            <a:r>
              <a:rPr lang="en-US" altLang="zh-TW" sz="8600" dirty="0">
                <a:latin typeface="標楷體" panose="03000509000000000000" pitchFamily="65" charset="-120"/>
                <a:ea typeface="標楷體" panose="03000509000000000000" pitchFamily="65" charset="-120"/>
              </a:rPr>
              <a:t>3.</a:t>
            </a:r>
            <a:r>
              <a:rPr lang="zh-TW" altLang="en-US" sz="8600" dirty="0">
                <a:latin typeface="標楷體" panose="03000509000000000000" pitchFamily="65" charset="-120"/>
                <a:ea typeface="標楷體" panose="03000509000000000000" pitchFamily="65" charset="-120"/>
              </a:rPr>
              <a:t>應由隸屬之學院協調系給予必要之輔導與協助。</a:t>
            </a:r>
          </a:p>
          <a:p>
            <a:pPr marL="0" indent="0">
              <a:lnSpc>
                <a:spcPts val="2400"/>
              </a:lnSpc>
              <a:spcBef>
                <a:spcPts val="1200"/>
              </a:spcBef>
              <a:buNone/>
            </a:pPr>
            <a:r>
              <a:rPr lang="zh-TW" altLang="en-US" sz="8600" dirty="0">
                <a:latin typeface="標楷體" panose="03000509000000000000" pitchFamily="65" charset="-120"/>
                <a:ea typeface="標楷體" panose="03000509000000000000" pitchFamily="65" charset="-120"/>
              </a:rPr>
              <a:t>前項所稱</a:t>
            </a:r>
            <a:r>
              <a:rPr lang="zh-TW" altLang="en-US" sz="8600" b="1" u="sng" dirty="0">
                <a:latin typeface="標楷體" panose="03000509000000000000" pitchFamily="65" charset="-120"/>
                <a:ea typeface="標楷體" panose="03000509000000000000" pitchFamily="65" charset="-120"/>
              </a:rPr>
              <a:t>「必要之輔導與協助」</a:t>
            </a:r>
            <a:r>
              <a:rPr lang="zh-TW" altLang="en-US" sz="8600" dirty="0">
                <a:latin typeface="標楷體" panose="03000509000000000000" pitchFamily="65" charset="-120"/>
                <a:ea typeface="標楷體" panose="03000509000000000000" pitchFamily="65" charset="-120"/>
              </a:rPr>
              <a:t>，係指隸屬之學院應協調相關之系協助教師瞭解繕寫或申請研究計畫之技巧、促進教學貢獻、增加教師行政服務機會等措施。</a:t>
            </a:r>
          </a:p>
          <a:p>
            <a:pPr marL="0" indent="0">
              <a:lnSpc>
                <a:spcPts val="2400"/>
              </a:lnSpc>
              <a:spcAft>
                <a:spcPts val="600"/>
              </a:spcAft>
              <a:buNone/>
            </a:pPr>
            <a:r>
              <a:rPr lang="en-US" altLang="zh-TW" sz="8600" dirty="0">
                <a:latin typeface="標楷體" panose="03000509000000000000" pitchFamily="65" charset="-120"/>
                <a:ea typeface="標楷體" panose="03000509000000000000" pitchFamily="65" charset="-120"/>
              </a:rPr>
              <a:t>(</a:t>
            </a:r>
            <a:r>
              <a:rPr lang="zh-TW" altLang="en-US" sz="8600" dirty="0">
                <a:latin typeface="標楷體" panose="03000509000000000000" pitchFamily="65" charset="-120"/>
                <a:ea typeface="標楷體" panose="03000509000000000000" pitchFamily="65" charset="-120"/>
              </a:rPr>
              <a:t>三</a:t>
            </a:r>
            <a:r>
              <a:rPr lang="en-US" altLang="zh-TW" sz="8600" dirty="0">
                <a:latin typeface="標楷體" panose="03000509000000000000" pitchFamily="65" charset="-120"/>
                <a:ea typeface="標楷體" panose="03000509000000000000" pitchFamily="65" charset="-120"/>
              </a:rPr>
              <a:t>)</a:t>
            </a:r>
            <a:r>
              <a:rPr lang="zh-TW" altLang="en-US" sz="9600" b="1" u="sng" dirty="0">
                <a:solidFill>
                  <a:srgbClr val="FF0000"/>
                </a:solidFill>
                <a:latin typeface="標楷體" panose="03000509000000000000" pitchFamily="65" charset="-120"/>
                <a:ea typeface="標楷體" panose="03000509000000000000" pitchFamily="65" charset="-120"/>
              </a:rPr>
              <a:t>再評鑑仍未通過者</a:t>
            </a:r>
            <a:r>
              <a:rPr lang="zh-TW" altLang="en-US" sz="8600" dirty="0">
                <a:latin typeface="標楷體" panose="03000509000000000000" pitchFamily="65" charset="-120"/>
                <a:ea typeface="標楷體" panose="03000509000000000000" pitchFamily="65" charset="-120"/>
              </a:rPr>
              <a:t>，經各級教師評審委員會審議通過後，報請教育部核定於聘期屆滿時不予續聘，或得於再評鑑學年度期限結束前一個月自行請辭。</a:t>
            </a:r>
          </a:p>
          <a:p>
            <a:endParaRPr lang="zh-TW" altLang="en-US" dirty="0"/>
          </a:p>
        </p:txBody>
      </p:sp>
      <p:sp>
        <p:nvSpPr>
          <p:cNvPr id="4" name="投影片編號版面配置區 3"/>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25</a:t>
            </a:fld>
            <a:endParaRPr lang="zh-TW" altLang="en-US">
              <a:solidFill>
                <a:prstClr val="black">
                  <a:tint val="75000"/>
                </a:prstClr>
              </a:solidFill>
            </a:endParaRPr>
          </a:p>
        </p:txBody>
      </p:sp>
    </p:spTree>
    <p:extLst>
      <p:ext uri="{BB962C8B-B14F-4D97-AF65-F5344CB8AC3E}">
        <p14:creationId xmlns:p14="http://schemas.microsoft.com/office/powerpoint/2010/main" val="2421439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260651"/>
            <a:ext cx="7886700" cy="855745"/>
          </a:xfrm>
        </p:spPr>
        <p:txBody>
          <a:bodyPr>
            <a:normAutofit fontScale="90000"/>
          </a:bodyPr>
          <a:lstStyle/>
          <a:p>
            <a:r>
              <a:rPr lang="en-US" altLang="zh-TW" sz="3600" b="1" dirty="0"/>
              <a:t>(</a:t>
            </a:r>
            <a:r>
              <a:rPr lang="zh-TW" altLang="en-US" sz="3600" b="1" dirty="0"/>
              <a:t>三</a:t>
            </a:r>
            <a:r>
              <a:rPr lang="en-US" altLang="zh-TW" sz="3600" b="1" dirty="0"/>
              <a:t>)</a:t>
            </a:r>
            <a:r>
              <a:rPr lang="zh-TW" altLang="en-US" sz="3600" b="1" dirty="0"/>
              <a:t>評量機制</a:t>
            </a:r>
            <a:r>
              <a:rPr lang="en-US" altLang="zh-TW" sz="3600" b="1" dirty="0"/>
              <a:t>-8</a:t>
            </a:r>
            <a:r>
              <a:rPr lang="zh-TW" altLang="en-US" sz="3600" b="1" dirty="0"/>
              <a:t> </a:t>
            </a:r>
            <a:r>
              <a:rPr lang="en-US" altLang="zh-TW" sz="3600" b="1" dirty="0"/>
              <a:t>(</a:t>
            </a:r>
            <a:r>
              <a:rPr lang="zh-TW" altLang="en-US" sz="3600" b="1" dirty="0"/>
              <a:t>評鑑結果運用</a:t>
            </a:r>
            <a:r>
              <a:rPr lang="en-US" altLang="zh-TW" sz="3600" b="1" dirty="0"/>
              <a:t>-</a:t>
            </a:r>
            <a:r>
              <a:rPr lang="zh-TW" altLang="en-US" sz="3600" b="1" dirty="0"/>
              <a:t>專案教師</a:t>
            </a:r>
            <a:r>
              <a:rPr lang="en-US" altLang="zh-TW" sz="3600" b="1" dirty="0"/>
              <a:t>)</a:t>
            </a:r>
            <a:endParaRPr lang="zh-TW" altLang="en-US" sz="3600" b="1" dirty="0"/>
          </a:p>
        </p:txBody>
      </p:sp>
      <p:sp>
        <p:nvSpPr>
          <p:cNvPr id="3" name="內容版面配置區 2"/>
          <p:cNvSpPr>
            <a:spLocks noGrp="1"/>
          </p:cNvSpPr>
          <p:nvPr>
            <p:ph idx="1"/>
          </p:nvPr>
        </p:nvSpPr>
        <p:spPr>
          <a:xfrm>
            <a:off x="600392" y="1268760"/>
            <a:ext cx="7886700" cy="3168352"/>
          </a:xfrm>
        </p:spPr>
        <p:txBody>
          <a:bodyPr>
            <a:normAutofit fontScale="25000" lnSpcReduction="20000"/>
          </a:bodyPr>
          <a:lstStyle/>
          <a:p>
            <a:pPr marL="0" indent="0">
              <a:lnSpc>
                <a:spcPct val="120000"/>
              </a:lnSpc>
              <a:buNone/>
            </a:pPr>
            <a:r>
              <a:rPr lang="en-US" altLang="zh-TW" sz="9600" dirty="0">
                <a:latin typeface="標楷體" panose="03000509000000000000" pitchFamily="65" charset="-120"/>
                <a:ea typeface="標楷體" panose="03000509000000000000" pitchFamily="65" charset="-120"/>
              </a:rPr>
              <a:t>(</a:t>
            </a:r>
            <a:r>
              <a:rPr lang="zh-TW" altLang="en-US" sz="9600" dirty="0">
                <a:latin typeface="標楷體" panose="03000509000000000000" pitchFamily="65" charset="-120"/>
                <a:ea typeface="標楷體" panose="03000509000000000000" pitchFamily="65" charset="-120"/>
              </a:rPr>
              <a:t>一</a:t>
            </a:r>
            <a:r>
              <a:rPr lang="en-US" altLang="zh-TW" sz="9600" dirty="0">
                <a:latin typeface="標楷體" panose="03000509000000000000" pitchFamily="65" charset="-120"/>
                <a:ea typeface="標楷體" panose="03000509000000000000" pitchFamily="65" charset="-120"/>
              </a:rPr>
              <a:t>)</a:t>
            </a:r>
            <a:r>
              <a:rPr lang="zh-TW" altLang="en-US" sz="9600" b="1" u="sng" dirty="0">
                <a:solidFill>
                  <a:srgbClr val="FF0000"/>
                </a:solidFill>
                <a:latin typeface="標楷體" panose="03000509000000000000" pitchFamily="65" charset="-120"/>
                <a:ea typeface="標楷體" panose="03000509000000000000" pitchFamily="65" charset="-120"/>
              </a:rPr>
              <a:t>限制</a:t>
            </a:r>
            <a:r>
              <a:rPr lang="zh-TW" altLang="en-US" sz="9600" dirty="0">
                <a:latin typeface="標楷體" panose="03000509000000000000" pitchFamily="65" charset="-120"/>
                <a:ea typeface="標楷體" panose="03000509000000000000" pitchFamily="65" charset="-120"/>
              </a:rPr>
              <a:t>：教學型專案教師評鑑不通過，經教評會審議准予續聘者，自次一學年度起</a:t>
            </a:r>
            <a:endParaRPr lang="en-US" altLang="zh-TW" sz="9600" dirty="0">
              <a:latin typeface="標楷體" panose="03000509000000000000" pitchFamily="65" charset="-120"/>
              <a:ea typeface="標楷體" panose="03000509000000000000" pitchFamily="65" charset="-120"/>
            </a:endParaRPr>
          </a:p>
          <a:p>
            <a:pPr marL="0" indent="0">
              <a:lnSpc>
                <a:spcPct val="120000"/>
              </a:lnSpc>
              <a:buNone/>
            </a:pPr>
            <a:r>
              <a:rPr lang="zh-TW" altLang="en-US" sz="9600" dirty="0">
                <a:latin typeface="標楷體" panose="03000509000000000000" pitchFamily="65" charset="-120"/>
                <a:ea typeface="標楷體" panose="03000509000000000000" pitchFamily="65" charset="-120"/>
              </a:rPr>
              <a:t>  </a:t>
            </a:r>
            <a:r>
              <a:rPr lang="en-US" altLang="zh-TW" sz="9600" dirty="0">
                <a:latin typeface="標楷體" panose="03000509000000000000" pitchFamily="65" charset="-120"/>
                <a:ea typeface="標楷體" panose="03000509000000000000" pitchFamily="65" charset="-120"/>
              </a:rPr>
              <a:t>1.</a:t>
            </a:r>
            <a:r>
              <a:rPr lang="zh-TW" altLang="en-US" sz="9600" dirty="0">
                <a:latin typeface="標楷體" panose="03000509000000000000" pitchFamily="65" charset="-120"/>
                <a:ea typeface="標楷體" panose="03000509000000000000" pitchFamily="65" charset="-120"/>
              </a:rPr>
              <a:t>不予晉薪。</a:t>
            </a:r>
            <a:endParaRPr lang="en-US" altLang="zh-TW" sz="9600" dirty="0">
              <a:latin typeface="標楷體" panose="03000509000000000000" pitchFamily="65" charset="-120"/>
              <a:ea typeface="標楷體" panose="03000509000000000000" pitchFamily="65" charset="-120"/>
            </a:endParaRPr>
          </a:p>
          <a:p>
            <a:pPr marL="0" indent="0">
              <a:lnSpc>
                <a:spcPct val="120000"/>
              </a:lnSpc>
              <a:buNone/>
            </a:pPr>
            <a:r>
              <a:rPr lang="zh-TW" altLang="en-US" sz="9600" dirty="0">
                <a:latin typeface="標楷體" panose="03000509000000000000" pitchFamily="65" charset="-120"/>
                <a:ea typeface="標楷體" panose="03000509000000000000" pitchFamily="65" charset="-120"/>
              </a:rPr>
              <a:t>  </a:t>
            </a:r>
            <a:r>
              <a:rPr lang="en-US" altLang="zh-TW" sz="9600" dirty="0">
                <a:latin typeface="標楷體" panose="03000509000000000000" pitchFamily="65" charset="-120"/>
                <a:ea typeface="標楷體" panose="03000509000000000000" pitchFamily="65" charset="-120"/>
              </a:rPr>
              <a:t>2.</a:t>
            </a:r>
            <a:r>
              <a:rPr lang="zh-TW" altLang="en-US" sz="9600" dirty="0">
                <a:latin typeface="標楷體" panose="03000509000000000000" pitchFamily="65" charset="-120"/>
                <a:ea typeface="標楷體" panose="03000509000000000000" pitchFamily="65" charset="-120"/>
              </a:rPr>
              <a:t>不得提出升等。</a:t>
            </a:r>
            <a:endParaRPr lang="en-US" altLang="zh-TW" sz="9600" dirty="0">
              <a:latin typeface="標楷體" panose="03000509000000000000" pitchFamily="65" charset="-120"/>
              <a:ea typeface="標楷體" panose="03000509000000000000" pitchFamily="65" charset="-120"/>
            </a:endParaRPr>
          </a:p>
          <a:p>
            <a:pPr marL="0" indent="0">
              <a:lnSpc>
                <a:spcPct val="120000"/>
              </a:lnSpc>
              <a:buNone/>
            </a:pPr>
            <a:r>
              <a:rPr lang="zh-TW" altLang="en-US" sz="9600" dirty="0">
                <a:latin typeface="標楷體" panose="03000509000000000000" pitchFamily="65" charset="-120"/>
                <a:ea typeface="標楷體" panose="03000509000000000000" pitchFamily="65" charset="-120"/>
              </a:rPr>
              <a:t>  </a:t>
            </a:r>
            <a:r>
              <a:rPr lang="en-US" altLang="zh-TW" sz="9600" dirty="0">
                <a:latin typeface="標楷體" panose="03000509000000000000" pitchFamily="65" charset="-120"/>
                <a:ea typeface="標楷體" panose="03000509000000000000" pitchFamily="65" charset="-120"/>
              </a:rPr>
              <a:t>3.</a:t>
            </a:r>
            <a:r>
              <a:rPr lang="zh-TW" altLang="en-US" sz="9600" dirty="0">
                <a:latin typeface="標楷體" panose="03000509000000000000" pitchFamily="65" charset="-120"/>
                <a:ea typeface="標楷體" panose="03000509000000000000" pitchFamily="65" charset="-120"/>
              </a:rPr>
              <a:t>不得在外兼職或兼課。</a:t>
            </a:r>
            <a:endParaRPr lang="en-US" altLang="zh-TW" sz="9600" dirty="0">
              <a:latin typeface="標楷體" panose="03000509000000000000" pitchFamily="65" charset="-120"/>
              <a:ea typeface="標楷體" panose="03000509000000000000" pitchFamily="65" charset="-120"/>
            </a:endParaRPr>
          </a:p>
          <a:p>
            <a:pPr marL="0" indent="0">
              <a:lnSpc>
                <a:spcPct val="120000"/>
              </a:lnSpc>
              <a:buNone/>
            </a:pPr>
            <a:r>
              <a:rPr lang="zh-TW" altLang="en-US" sz="9600" dirty="0">
                <a:latin typeface="標楷體" panose="03000509000000000000" pitchFamily="65" charset="-120"/>
                <a:ea typeface="標楷體" panose="03000509000000000000" pitchFamily="65" charset="-120"/>
              </a:rPr>
              <a:t>  </a:t>
            </a:r>
            <a:r>
              <a:rPr lang="en-US" altLang="zh-TW" sz="9600" dirty="0">
                <a:latin typeface="標楷體" panose="03000509000000000000" pitchFamily="65" charset="-120"/>
                <a:ea typeface="標楷體" panose="03000509000000000000" pitchFamily="65" charset="-120"/>
              </a:rPr>
              <a:t>4.</a:t>
            </a:r>
            <a:r>
              <a:rPr lang="zh-TW" altLang="en-US" sz="9600" dirty="0">
                <a:latin typeface="標楷體" panose="03000509000000000000" pitchFamily="65" charset="-120"/>
                <a:ea typeface="標楷體" panose="03000509000000000000" pitchFamily="65" charset="-120"/>
              </a:rPr>
              <a:t>不予核發校內各項獎勵、補助。</a:t>
            </a:r>
          </a:p>
          <a:p>
            <a:pPr marL="0" indent="0">
              <a:lnSpc>
                <a:spcPct val="120000"/>
              </a:lnSpc>
              <a:buNone/>
            </a:pPr>
            <a:r>
              <a:rPr lang="en-US" altLang="zh-TW" sz="9600" dirty="0">
                <a:latin typeface="標楷體" panose="03000509000000000000" pitchFamily="65" charset="-120"/>
                <a:ea typeface="標楷體" panose="03000509000000000000" pitchFamily="65" charset="-120"/>
              </a:rPr>
              <a:t>(</a:t>
            </a:r>
            <a:r>
              <a:rPr lang="zh-TW" altLang="en-US" sz="9600" dirty="0">
                <a:latin typeface="標楷體" panose="03000509000000000000" pitchFamily="65" charset="-120"/>
                <a:ea typeface="標楷體" panose="03000509000000000000" pitchFamily="65" charset="-120"/>
              </a:rPr>
              <a:t>二</a:t>
            </a:r>
            <a:r>
              <a:rPr lang="en-US" altLang="zh-TW" sz="9600" dirty="0">
                <a:latin typeface="標楷體" panose="03000509000000000000" pitchFamily="65" charset="-120"/>
                <a:ea typeface="標楷體" panose="03000509000000000000" pitchFamily="65" charset="-120"/>
              </a:rPr>
              <a:t>)</a:t>
            </a:r>
            <a:r>
              <a:rPr lang="zh-TW" altLang="en-US" sz="9600" b="1" u="sng" dirty="0">
                <a:solidFill>
                  <a:srgbClr val="FF0000"/>
                </a:solidFill>
                <a:latin typeface="標楷體" panose="03000509000000000000" pitchFamily="65" charset="-120"/>
                <a:ea typeface="標楷體" panose="03000509000000000000" pitchFamily="65" charset="-120"/>
              </a:rPr>
              <a:t>其他措施</a:t>
            </a:r>
            <a:r>
              <a:rPr lang="zh-TW" altLang="en-US" sz="9600" dirty="0">
                <a:latin typeface="新細明體" panose="02020500000000000000" pitchFamily="18" charset="-120"/>
                <a:ea typeface="新細明體" panose="02020500000000000000" pitchFamily="18" charset="-120"/>
              </a:rPr>
              <a:t>：</a:t>
            </a:r>
            <a:endParaRPr lang="en-US" altLang="zh-TW" sz="9600" dirty="0">
              <a:latin typeface="新細明體" panose="02020500000000000000" pitchFamily="18" charset="-120"/>
              <a:ea typeface="新細明體" panose="02020500000000000000" pitchFamily="18" charset="-120"/>
            </a:endParaRPr>
          </a:p>
          <a:p>
            <a:pPr marL="0" indent="0">
              <a:lnSpc>
                <a:spcPct val="120000"/>
              </a:lnSpc>
              <a:buNone/>
            </a:pPr>
            <a:r>
              <a:rPr lang="zh-TW" altLang="en-US" sz="9600" dirty="0">
                <a:latin typeface="標楷體" panose="03000509000000000000" pitchFamily="65" charset="-120"/>
                <a:ea typeface="標楷體" panose="03000509000000000000" pitchFamily="65" charset="-120"/>
              </a:rPr>
              <a:t>  </a:t>
            </a:r>
            <a:r>
              <a:rPr lang="en-US" altLang="zh-TW" sz="9600" dirty="0">
                <a:latin typeface="標楷體" panose="03000509000000000000" pitchFamily="65" charset="-120"/>
                <a:ea typeface="標楷體" panose="03000509000000000000" pitchFamily="65" charset="-120"/>
              </a:rPr>
              <a:t>1.</a:t>
            </a:r>
            <a:r>
              <a:rPr lang="zh-TW" altLang="en-US" sz="9600" dirty="0">
                <a:latin typeface="標楷體" panose="03000509000000000000" pitchFamily="65" charset="-120"/>
                <a:ea typeface="標楷體" panose="03000509000000000000" pitchFamily="65" charset="-120"/>
              </a:rPr>
              <a:t>教學型專案教師如教學、輔導與服務項目檢核未通過，</a:t>
            </a:r>
            <a:endParaRPr lang="en-US" altLang="zh-TW" sz="9600" dirty="0">
              <a:latin typeface="標楷體" panose="03000509000000000000" pitchFamily="65" charset="-120"/>
              <a:ea typeface="標楷體" panose="03000509000000000000" pitchFamily="65" charset="-120"/>
            </a:endParaRPr>
          </a:p>
          <a:p>
            <a:pPr marL="0" indent="0">
              <a:lnSpc>
                <a:spcPct val="120000"/>
              </a:lnSpc>
              <a:buNone/>
            </a:pPr>
            <a:r>
              <a:rPr lang="zh-TW" altLang="en-US" sz="9600" dirty="0">
                <a:latin typeface="標楷體" panose="03000509000000000000" pitchFamily="65" charset="-120"/>
                <a:ea typeface="標楷體" panose="03000509000000000000" pitchFamily="65" charset="-120"/>
              </a:rPr>
              <a:t>    應由所屬聘用單位就個別教師給予適當之輔導與協助。</a:t>
            </a:r>
            <a:endParaRPr lang="en-US" altLang="zh-TW" sz="9600" dirty="0">
              <a:latin typeface="標楷體" panose="03000509000000000000" pitchFamily="65" charset="-120"/>
              <a:ea typeface="標楷體" panose="03000509000000000000" pitchFamily="65" charset="-120"/>
            </a:endParaRPr>
          </a:p>
          <a:p>
            <a:pPr marL="0" indent="0">
              <a:lnSpc>
                <a:spcPct val="120000"/>
              </a:lnSpc>
              <a:buNone/>
            </a:pPr>
            <a:r>
              <a:rPr lang="zh-TW" altLang="en-US" sz="9600" dirty="0">
                <a:latin typeface="標楷體" panose="03000509000000000000" pitchFamily="65" charset="-120"/>
                <a:ea typeface="標楷體" panose="03000509000000000000" pitchFamily="65" charset="-120"/>
              </a:rPr>
              <a:t>  </a:t>
            </a:r>
            <a:r>
              <a:rPr lang="en-US" altLang="zh-TW" sz="9600" dirty="0">
                <a:latin typeface="標楷體" panose="03000509000000000000" pitchFamily="65" charset="-120"/>
                <a:ea typeface="標楷體" panose="03000509000000000000" pitchFamily="65" charset="-120"/>
              </a:rPr>
              <a:t>2.</a:t>
            </a:r>
            <a:r>
              <a:rPr lang="zh-TW" altLang="en-US" sz="9600" dirty="0">
                <a:latin typeface="標楷體" panose="03000509000000000000" pitchFamily="65" charset="-120"/>
                <a:ea typeface="標楷體" panose="03000509000000000000" pitchFamily="65" charset="-120"/>
              </a:rPr>
              <a:t>研究型專案教師如研究項目檢核未通過，須繳回減授</a:t>
            </a:r>
            <a:endParaRPr lang="en-US" altLang="zh-TW" sz="9600" dirty="0">
              <a:latin typeface="標楷體" panose="03000509000000000000" pitchFamily="65" charset="-120"/>
              <a:ea typeface="標楷體" panose="03000509000000000000" pitchFamily="65" charset="-120"/>
            </a:endParaRPr>
          </a:p>
          <a:p>
            <a:pPr marL="0" indent="0">
              <a:lnSpc>
                <a:spcPct val="120000"/>
              </a:lnSpc>
              <a:buNone/>
            </a:pPr>
            <a:r>
              <a:rPr lang="zh-TW" altLang="en-US" sz="9600" dirty="0">
                <a:latin typeface="標楷體" panose="03000509000000000000" pitchFamily="65" charset="-120"/>
                <a:ea typeface="標楷體" panose="03000509000000000000" pitchFamily="65" charset="-120"/>
              </a:rPr>
              <a:t>    時數之鐘點費。</a:t>
            </a:r>
          </a:p>
          <a:p>
            <a:endParaRPr lang="zh-TW" altLang="en-US" dirty="0"/>
          </a:p>
        </p:txBody>
      </p:sp>
      <p:sp>
        <p:nvSpPr>
          <p:cNvPr id="4" name="投影片編號版面配置區 3"/>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26</a:t>
            </a:fld>
            <a:endParaRPr lang="zh-TW" altLang="en-US">
              <a:solidFill>
                <a:prstClr val="black">
                  <a:tint val="75000"/>
                </a:prstClr>
              </a:solidFill>
            </a:endParaRPr>
          </a:p>
        </p:txBody>
      </p:sp>
    </p:spTree>
    <p:extLst>
      <p:ext uri="{BB962C8B-B14F-4D97-AF65-F5344CB8AC3E}">
        <p14:creationId xmlns:p14="http://schemas.microsoft.com/office/powerpoint/2010/main" val="2332054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5F1627C1-F002-426B-8845-A918BF4B3461}"/>
              </a:ext>
            </a:extLst>
          </p:cNvPr>
          <p:cNvSpPr>
            <a:spLocks noGrp="1"/>
          </p:cNvSpPr>
          <p:nvPr>
            <p:ph idx="1"/>
          </p:nvPr>
        </p:nvSpPr>
        <p:spPr>
          <a:xfrm>
            <a:off x="467544" y="1412775"/>
            <a:ext cx="8047806" cy="4943629"/>
          </a:xfrm>
        </p:spPr>
        <p:txBody>
          <a:bodyPr>
            <a:normAutofit/>
          </a:bodyPr>
          <a:lstStyle/>
          <a:p>
            <a:pPr>
              <a:lnSpc>
                <a:spcPts val="3000"/>
              </a:lnSpc>
            </a:pPr>
            <a:r>
              <a:rPr lang="en-US" altLang="zh-TW" sz="2400" dirty="0">
                <a:latin typeface="標楷體" panose="03000509000000000000" pitchFamily="65" charset="-120"/>
                <a:ea typeface="標楷體" panose="03000509000000000000" pitchFamily="65" charset="-120"/>
              </a:rPr>
              <a:t>(1)	</a:t>
            </a:r>
            <a:r>
              <a:rPr lang="zh-TW" altLang="en-US" sz="2400" dirty="0">
                <a:latin typeface="標楷體" panose="03000509000000000000" pitchFamily="65" charset="-120"/>
                <a:ea typeface="標楷體" panose="03000509000000000000" pitchFamily="65" charset="-120"/>
              </a:rPr>
              <a:t>人事室</a:t>
            </a:r>
            <a:r>
              <a:rPr lang="en-US" altLang="zh-TW" sz="2400" dirty="0">
                <a:latin typeface="標楷體" panose="03000509000000000000" pitchFamily="65" charset="-120"/>
                <a:ea typeface="標楷體" panose="03000509000000000000" pitchFamily="65" charset="-120"/>
              </a:rPr>
              <a:t>113</a:t>
            </a:r>
            <a:r>
              <a:rPr lang="zh-TW" altLang="en-US"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9</a:t>
            </a:r>
            <a:r>
              <a:rPr lang="zh-TW" altLang="en-US" sz="2400" dirty="0">
                <a:latin typeface="標楷體" panose="03000509000000000000" pitchFamily="65" charset="-120"/>
                <a:ea typeface="標楷體" panose="03000509000000000000" pitchFamily="65" charset="-120"/>
              </a:rPr>
              <a:t>月</a:t>
            </a:r>
            <a:r>
              <a:rPr lang="en-US" altLang="zh-TW" sz="2400" dirty="0">
                <a:latin typeface="標楷體" panose="03000509000000000000" pitchFamily="65" charset="-120"/>
                <a:ea typeface="標楷體" panose="03000509000000000000" pitchFamily="65" charset="-120"/>
              </a:rPr>
              <a:t>25</a:t>
            </a:r>
            <a:r>
              <a:rPr lang="zh-TW" altLang="en-US" sz="2400" dirty="0">
                <a:latin typeface="標楷體" panose="03000509000000000000" pitchFamily="65" charset="-120"/>
                <a:ea typeface="標楷體" panose="03000509000000000000" pitchFamily="65" charset="-120"/>
              </a:rPr>
              <a:t>日第</a:t>
            </a:r>
            <a:r>
              <a:rPr lang="en-US" altLang="zh-TW" sz="2400" dirty="0">
                <a:latin typeface="標楷體" panose="03000509000000000000" pitchFamily="65" charset="-120"/>
                <a:ea typeface="標楷體" panose="03000509000000000000" pitchFamily="65" charset="-120"/>
              </a:rPr>
              <a:t>1131600576</a:t>
            </a:r>
            <a:r>
              <a:rPr lang="zh-TW" altLang="en-US" sz="2400" dirty="0">
                <a:latin typeface="標楷體" panose="03000509000000000000" pitchFamily="65" charset="-120"/>
                <a:ea typeface="標楷體" panose="03000509000000000000" pitchFamily="65" charset="-120"/>
              </a:rPr>
              <a:t>號函通知各學院、系、所、室、中心應接受評鑑之專任教師、專案教師及新制助教。</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人事室依規定初步清查應接受</a:t>
            </a:r>
            <a:r>
              <a:rPr lang="en-US" altLang="zh-TW" sz="2400" dirty="0">
                <a:latin typeface="標楷體" panose="03000509000000000000" pitchFamily="65" charset="-120"/>
                <a:ea typeface="標楷體" panose="03000509000000000000" pitchFamily="65" charset="-120"/>
              </a:rPr>
              <a:t>113</a:t>
            </a:r>
            <a:r>
              <a:rPr lang="zh-TW" altLang="en-US" sz="2400" dirty="0">
                <a:latin typeface="標楷體" panose="03000509000000000000" pitchFamily="65" charset="-120"/>
                <a:ea typeface="標楷體" panose="03000509000000000000" pitchFamily="65" charset="-120"/>
              </a:rPr>
              <a:t>學年度教師評鑑之專任教師、專案教師及新制助教；另預估未來</a:t>
            </a:r>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學年度應接受評鑑專任教師，發函各單位協助通知應參與評鑑作業教師，依時程完成評鑑</a:t>
            </a: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pPr>
              <a:lnSpc>
                <a:spcPts val="3000"/>
              </a:lnSpc>
            </a:pPr>
            <a:r>
              <a:rPr lang="en-US" altLang="zh-TW" sz="2400" dirty="0">
                <a:latin typeface="標楷體" panose="03000509000000000000" pitchFamily="65" charset="-120"/>
                <a:ea typeface="標楷體" panose="03000509000000000000" pitchFamily="65" charset="-120"/>
              </a:rPr>
              <a:t>(2)	</a:t>
            </a:r>
            <a:r>
              <a:rPr lang="zh-TW" altLang="en-US" sz="2400" dirty="0">
                <a:latin typeface="標楷體" panose="03000509000000000000" pitchFamily="65" charset="-120"/>
                <a:ea typeface="標楷體" panose="03000509000000000000" pitchFamily="65" charset="-120"/>
              </a:rPr>
              <a:t>有意願申請提前參與</a:t>
            </a:r>
            <a:r>
              <a:rPr lang="en-US" altLang="zh-TW" sz="2400" dirty="0">
                <a:latin typeface="標楷體" panose="03000509000000000000" pitchFamily="65" charset="-120"/>
                <a:ea typeface="標楷體" panose="03000509000000000000" pitchFamily="65" charset="-120"/>
              </a:rPr>
              <a:t>113</a:t>
            </a:r>
            <a:r>
              <a:rPr lang="zh-TW" altLang="en-US" sz="2400" dirty="0">
                <a:latin typeface="標楷體" panose="03000509000000000000" pitchFamily="65" charset="-120"/>
                <a:ea typeface="標楷體" panose="03000509000000000000" pitchFamily="65" charset="-120"/>
              </a:rPr>
              <a:t>學年度教師評鑑者；或得免予評鑑之專任教師，如因參加校內、外各項獎勵金之申請等，需辦理評鑑者，請於附件表冊中「應接受評鑑學年度」欄位，註明擬接受評鑑之學年度，並親自簽名送請單位主管</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系、所主管</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核章後，送至本室承辦人員，俾利改列為接受評鑑教師。</a:t>
            </a:r>
          </a:p>
          <a:p>
            <a:endParaRPr lang="zh-TW" altLang="en-US" sz="2600" dirty="0"/>
          </a:p>
        </p:txBody>
      </p:sp>
      <p:sp>
        <p:nvSpPr>
          <p:cNvPr id="4" name="投影片編號版面配置區 3">
            <a:extLst>
              <a:ext uri="{FF2B5EF4-FFF2-40B4-BE49-F238E27FC236}">
                <a16:creationId xmlns:a16="http://schemas.microsoft.com/office/drawing/2014/main" id="{925C4665-4E39-4CE2-8904-6259EE7C171C}"/>
              </a:ext>
            </a:extLst>
          </p:cNvPr>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27</a:t>
            </a:fld>
            <a:endParaRPr lang="zh-TW" altLang="en-US">
              <a:solidFill>
                <a:prstClr val="black">
                  <a:tint val="75000"/>
                </a:prstClr>
              </a:solidFill>
            </a:endParaRPr>
          </a:p>
        </p:txBody>
      </p:sp>
      <p:sp>
        <p:nvSpPr>
          <p:cNvPr id="5" name="標題 1">
            <a:extLst>
              <a:ext uri="{FF2B5EF4-FFF2-40B4-BE49-F238E27FC236}">
                <a16:creationId xmlns:a16="http://schemas.microsoft.com/office/drawing/2014/main" id="{C2BB0543-47F6-4380-9445-FE6F2A8FCD27}"/>
              </a:ext>
            </a:extLst>
          </p:cNvPr>
          <p:cNvSpPr>
            <a:spLocks noGrp="1"/>
          </p:cNvSpPr>
          <p:nvPr>
            <p:ph type="title"/>
          </p:nvPr>
        </p:nvSpPr>
        <p:spPr>
          <a:xfrm>
            <a:off x="628650" y="268288"/>
            <a:ext cx="7886700" cy="855662"/>
          </a:xfrm>
        </p:spPr>
        <p:txBody>
          <a:bodyPr>
            <a:normAutofit/>
          </a:bodyPr>
          <a:lstStyle/>
          <a:p>
            <a:r>
              <a:rPr lang="en-US" altLang="zh-TW" sz="3600" b="1" dirty="0"/>
              <a:t>(</a:t>
            </a:r>
            <a:r>
              <a:rPr lang="zh-TW" altLang="en-US" sz="3600" b="1" dirty="0"/>
              <a:t>四</a:t>
            </a:r>
            <a:r>
              <a:rPr lang="en-US" altLang="zh-TW" sz="3600" b="1" dirty="0"/>
              <a:t>)</a:t>
            </a:r>
            <a:r>
              <a:rPr lang="zh-TW" altLang="en-US" sz="3600" b="1" dirty="0"/>
              <a:t> 評鑑工作</a:t>
            </a:r>
            <a:r>
              <a:rPr lang="en-US" altLang="zh-TW" sz="3600" b="1" dirty="0"/>
              <a:t>-1(</a:t>
            </a:r>
            <a:r>
              <a:rPr lang="zh-TW" altLang="en-US" sz="3600" b="1" dirty="0"/>
              <a:t>確認受評教師名單</a:t>
            </a:r>
            <a:r>
              <a:rPr lang="en-US" altLang="zh-TW" sz="3600" b="1" dirty="0"/>
              <a:t>)</a:t>
            </a:r>
            <a:endParaRPr lang="zh-TW" altLang="en-US" sz="3600" b="1" dirty="0"/>
          </a:p>
        </p:txBody>
      </p:sp>
    </p:spTree>
    <p:extLst>
      <p:ext uri="{BB962C8B-B14F-4D97-AF65-F5344CB8AC3E}">
        <p14:creationId xmlns:p14="http://schemas.microsoft.com/office/powerpoint/2010/main" val="2769118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600" b="1" dirty="0"/>
              <a:t>(</a:t>
            </a:r>
            <a:r>
              <a:rPr lang="zh-TW" altLang="en-US" sz="3600" b="1" dirty="0"/>
              <a:t>四</a:t>
            </a:r>
            <a:r>
              <a:rPr lang="en-US" altLang="zh-TW" sz="3600" b="1" dirty="0"/>
              <a:t>)</a:t>
            </a:r>
            <a:r>
              <a:rPr lang="zh-TW" altLang="en-US" sz="3600" b="1" dirty="0"/>
              <a:t> 評鑑工作</a:t>
            </a:r>
            <a:r>
              <a:rPr lang="en-US" altLang="zh-TW" sz="3600" b="1" dirty="0"/>
              <a:t>-2</a:t>
            </a:r>
            <a:endParaRPr lang="zh-TW" altLang="en-US" sz="3600" b="1" dirty="0"/>
          </a:p>
        </p:txBody>
      </p:sp>
      <p:sp>
        <p:nvSpPr>
          <p:cNvPr id="3" name="內容版面配置區 2"/>
          <p:cNvSpPr>
            <a:spLocks noGrp="1"/>
          </p:cNvSpPr>
          <p:nvPr>
            <p:ph idx="1"/>
          </p:nvPr>
        </p:nvSpPr>
        <p:spPr>
          <a:xfrm>
            <a:off x="431540" y="1139415"/>
            <a:ext cx="8280920" cy="5184576"/>
          </a:xfrm>
        </p:spPr>
        <p:txBody>
          <a:bodyPr>
            <a:noAutofit/>
          </a:bodyPr>
          <a:lstStyle/>
          <a:p>
            <a:pPr marL="0" indent="0" algn="just">
              <a:spcBef>
                <a:spcPts val="1400"/>
              </a:spcBef>
              <a:buNone/>
            </a:pPr>
            <a:r>
              <a:rPr lang="en-US" altLang="zh-TW" sz="2200" b="1" dirty="0">
                <a:solidFill>
                  <a:srgbClr val="FF0000"/>
                </a:solidFill>
                <a:latin typeface="標楷體" panose="03000509000000000000" pitchFamily="65" charset="-120"/>
                <a:ea typeface="標楷體" panose="03000509000000000000" pitchFamily="65" charset="-120"/>
              </a:rPr>
              <a:t>1.</a:t>
            </a:r>
            <a:r>
              <a:rPr lang="zh-TW" altLang="en-US" sz="2200" b="1" dirty="0">
                <a:solidFill>
                  <a:srgbClr val="FF0000"/>
                </a:solidFill>
                <a:latin typeface="標楷體" panose="03000509000000000000" pitchFamily="65" charset="-120"/>
                <a:ea typeface="標楷體" panose="03000509000000000000" pitchFamily="65" charset="-120"/>
              </a:rPr>
              <a:t>實施對象</a:t>
            </a:r>
          </a:p>
          <a:p>
            <a:pPr marL="0" indent="0" algn="just">
              <a:lnSpc>
                <a:spcPts val="2640"/>
              </a:lnSpc>
              <a:spcBef>
                <a:spcPts val="0"/>
              </a:spcBef>
              <a:buNone/>
            </a:pPr>
            <a:r>
              <a:rPr lang="zh-TW" altLang="en-US" sz="2200" dirty="0">
                <a:latin typeface="標楷體" panose="03000509000000000000" pitchFamily="65" charset="-120"/>
                <a:ea typeface="標楷體" panose="03000509000000000000" pitchFamily="65" charset="-120"/>
              </a:rPr>
              <a:t>  本校專任教師及專案教師。詳如</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113</a:t>
            </a:r>
            <a:r>
              <a:rPr lang="zh-TW" altLang="en-US" sz="2200" dirty="0">
                <a:latin typeface="標楷體" panose="03000509000000000000" pitchFamily="65" charset="-120"/>
                <a:ea typeface="標楷體" panose="03000509000000000000" pitchFamily="65" charset="-120"/>
              </a:rPr>
              <a:t>學年度辦理教師評鑑之</a:t>
            </a:r>
            <a:r>
              <a:rPr lang="zh-TW" altLang="en-US" sz="2200" dirty="0">
                <a:latin typeface="新細明體"/>
                <a:ea typeface="新細明體"/>
              </a:rPr>
              <a:t>「</a:t>
            </a:r>
            <a:r>
              <a:rPr lang="zh-TW" altLang="en-US" sz="2200" dirty="0">
                <a:latin typeface="標楷體" panose="03000509000000000000" pitchFamily="65" charset="-120"/>
                <a:ea typeface="標楷體" panose="03000509000000000000" pitchFamily="65" charset="-120"/>
              </a:rPr>
              <a:t>專</a:t>
            </a:r>
            <a:endParaRPr lang="en-US" altLang="zh-TW" sz="2200" dirty="0">
              <a:latin typeface="標楷體" panose="03000509000000000000" pitchFamily="65" charset="-120"/>
              <a:ea typeface="標楷體" panose="03000509000000000000" pitchFamily="65" charset="-120"/>
            </a:endParaRPr>
          </a:p>
          <a:p>
            <a:pPr marL="0" indent="0" algn="just">
              <a:lnSpc>
                <a:spcPts val="2640"/>
              </a:lnSpc>
              <a:spcBef>
                <a:spcPts val="0"/>
              </a:spcBef>
              <a:buNone/>
            </a:pPr>
            <a:r>
              <a:rPr lang="zh-TW" altLang="en-US" sz="2200" dirty="0">
                <a:latin typeface="標楷體" panose="03000509000000000000" pitchFamily="65" charset="-120"/>
                <a:ea typeface="標楷體" panose="03000509000000000000" pitchFamily="65" charset="-120"/>
              </a:rPr>
              <a:t>  任教師名冊」</a:t>
            </a:r>
            <a:r>
              <a:rPr lang="zh-TW" altLang="en-US" sz="2200" dirty="0">
                <a:latin typeface="PMingLiU" panose="02020500000000000000" pitchFamily="18" charset="-120"/>
                <a:ea typeface="PMingLiU" panose="02020500000000000000" pitchFamily="18" charset="-120"/>
              </a:rPr>
              <a:t>、</a:t>
            </a:r>
            <a:r>
              <a:rPr lang="zh-TW" altLang="en-US" sz="2200" dirty="0">
                <a:latin typeface="標楷體" panose="03000509000000000000" pitchFamily="65" charset="-120"/>
                <a:ea typeface="標楷體" panose="03000509000000000000" pitchFamily="65" charset="-120"/>
              </a:rPr>
              <a:t>「專案教師名冊」及「助教名冊」。</a:t>
            </a:r>
            <a:endParaRPr lang="en-US" altLang="zh-TW" sz="2200" dirty="0">
              <a:latin typeface="標楷體" panose="03000509000000000000" pitchFamily="65" charset="-120"/>
              <a:ea typeface="標楷體" panose="03000509000000000000" pitchFamily="65" charset="-120"/>
            </a:endParaRPr>
          </a:p>
          <a:p>
            <a:pPr marL="0" indent="0" algn="just">
              <a:lnSpc>
                <a:spcPct val="100000"/>
              </a:lnSpc>
              <a:spcBef>
                <a:spcPts val="0"/>
              </a:spcBef>
              <a:buNone/>
            </a:pPr>
            <a:r>
              <a:rPr lang="en-US" altLang="zh-TW" sz="2200" b="1" dirty="0">
                <a:solidFill>
                  <a:srgbClr val="0033CC"/>
                </a:solidFill>
                <a:latin typeface="標楷體" panose="03000509000000000000" pitchFamily="65" charset="-120"/>
                <a:ea typeface="標楷體" panose="03000509000000000000" pitchFamily="65" charset="-120"/>
              </a:rPr>
              <a:t>  [</a:t>
            </a:r>
            <a:r>
              <a:rPr lang="zh-TW" altLang="en-US" sz="2200" b="1" dirty="0">
                <a:solidFill>
                  <a:srgbClr val="0033CC"/>
                </a:solidFill>
                <a:latin typeface="標楷體" panose="03000509000000000000" pitchFamily="65" charset="-120"/>
                <a:ea typeface="標楷體" panose="03000509000000000000" pitchFamily="65" charset="-120"/>
              </a:rPr>
              <a:t>專任教師</a:t>
            </a:r>
            <a:r>
              <a:rPr lang="en-US" altLang="zh-TW" sz="2200" b="1" u="sng" dirty="0">
                <a:solidFill>
                  <a:srgbClr val="FF0000"/>
                </a:solidFill>
                <a:latin typeface="標楷體" panose="03000509000000000000" pitchFamily="65" charset="-120"/>
                <a:ea typeface="標楷體" panose="03000509000000000000" pitchFamily="65" charset="-120"/>
              </a:rPr>
              <a:t>50</a:t>
            </a:r>
            <a:r>
              <a:rPr lang="zh-TW" altLang="en-US" sz="2200" b="1" dirty="0">
                <a:solidFill>
                  <a:srgbClr val="0033CC"/>
                </a:solidFill>
                <a:latin typeface="標楷體" panose="03000509000000000000" pitchFamily="65" charset="-120"/>
                <a:ea typeface="標楷體" panose="03000509000000000000" pitchFamily="65" charset="-120"/>
              </a:rPr>
              <a:t>人</a:t>
            </a:r>
            <a:r>
              <a:rPr lang="en-US" altLang="zh-TW" sz="2200" b="1" dirty="0">
                <a:solidFill>
                  <a:srgbClr val="0033CC"/>
                </a:solidFill>
                <a:latin typeface="標楷體" panose="03000509000000000000" pitchFamily="65" charset="-120"/>
                <a:ea typeface="標楷體" panose="03000509000000000000" pitchFamily="65" charset="-120"/>
              </a:rPr>
              <a:t>/</a:t>
            </a:r>
            <a:r>
              <a:rPr lang="zh-TW" altLang="en-US" sz="2200" b="1" dirty="0">
                <a:solidFill>
                  <a:srgbClr val="0033CC"/>
                </a:solidFill>
                <a:latin typeface="標楷體" panose="03000509000000000000" pitchFamily="65" charset="-120"/>
                <a:ea typeface="標楷體" panose="03000509000000000000" pitchFamily="65" charset="-120"/>
              </a:rPr>
              <a:t>專案教師</a:t>
            </a:r>
            <a:r>
              <a:rPr lang="en-US" altLang="zh-TW" sz="2200" b="1" u="sng" dirty="0">
                <a:solidFill>
                  <a:srgbClr val="FF0000"/>
                </a:solidFill>
                <a:latin typeface="標楷體" panose="03000509000000000000" pitchFamily="65" charset="-120"/>
                <a:ea typeface="標楷體" panose="03000509000000000000" pitchFamily="65" charset="-120"/>
              </a:rPr>
              <a:t>27</a:t>
            </a:r>
            <a:r>
              <a:rPr lang="zh-TW" altLang="en-US" sz="2200" b="1" dirty="0">
                <a:solidFill>
                  <a:srgbClr val="0033CC"/>
                </a:solidFill>
                <a:latin typeface="標楷體" panose="03000509000000000000" pitchFamily="65" charset="-120"/>
                <a:ea typeface="標楷體" panose="03000509000000000000" pitchFamily="65" charset="-120"/>
              </a:rPr>
              <a:t>人</a:t>
            </a:r>
            <a:r>
              <a:rPr lang="en-US" altLang="zh-TW" sz="2200" b="1" dirty="0">
                <a:solidFill>
                  <a:srgbClr val="0033CC"/>
                </a:solidFill>
                <a:latin typeface="標楷體" panose="03000509000000000000" pitchFamily="65" charset="-120"/>
                <a:ea typeface="標楷體" panose="03000509000000000000" pitchFamily="65" charset="-120"/>
              </a:rPr>
              <a:t>(</a:t>
            </a:r>
            <a:r>
              <a:rPr lang="zh-TW" altLang="en-US" sz="2200" b="1" dirty="0">
                <a:solidFill>
                  <a:srgbClr val="0033CC"/>
                </a:solidFill>
                <a:latin typeface="標楷體" panose="03000509000000000000" pitchFamily="65" charset="-120"/>
                <a:ea typeface="標楷體" panose="03000509000000000000" pitchFamily="65" charset="-120"/>
              </a:rPr>
              <a:t>其中</a:t>
            </a:r>
            <a:r>
              <a:rPr lang="en-US" altLang="zh-TW" sz="2200" b="1" u="sng" dirty="0">
                <a:solidFill>
                  <a:srgbClr val="FF0000"/>
                </a:solidFill>
                <a:latin typeface="標楷體" panose="03000509000000000000" pitchFamily="65" charset="-120"/>
                <a:ea typeface="標楷體" panose="03000509000000000000" pitchFamily="65" charset="-120"/>
              </a:rPr>
              <a:t>3</a:t>
            </a:r>
            <a:r>
              <a:rPr lang="zh-TW" altLang="en-US" sz="2200" b="1" dirty="0">
                <a:solidFill>
                  <a:srgbClr val="0033CC"/>
                </a:solidFill>
                <a:latin typeface="標楷體" panose="03000509000000000000" pitchFamily="65" charset="-120"/>
                <a:ea typeface="標楷體" panose="03000509000000000000" pitchFamily="65" charset="-120"/>
              </a:rPr>
              <a:t>人須評項目</a:t>
            </a:r>
            <a:r>
              <a:rPr lang="en-US" altLang="zh-TW" sz="2200" b="1" u="sng" dirty="0">
                <a:solidFill>
                  <a:srgbClr val="FF0000"/>
                </a:solidFill>
                <a:latin typeface="標楷體" panose="03000509000000000000" pitchFamily="65" charset="-120"/>
                <a:ea typeface="標楷體" panose="03000509000000000000" pitchFamily="65" charset="-120"/>
              </a:rPr>
              <a:t>B-</a:t>
            </a:r>
            <a:r>
              <a:rPr lang="zh-TW" altLang="en-US" sz="2200" b="1" u="sng" dirty="0">
                <a:solidFill>
                  <a:srgbClr val="FF0000"/>
                </a:solidFill>
                <a:latin typeface="標楷體" panose="03000509000000000000" pitchFamily="65" charset="-120"/>
                <a:ea typeface="標楷體" panose="03000509000000000000" pitchFamily="65" charset="-120"/>
              </a:rPr>
              <a:t>研究項</a:t>
            </a:r>
            <a:r>
              <a:rPr lang="en-US" altLang="zh-TW" sz="2200" b="1" dirty="0">
                <a:solidFill>
                  <a:srgbClr val="0033CC"/>
                </a:solidFill>
                <a:latin typeface="標楷體" panose="03000509000000000000" pitchFamily="65" charset="-120"/>
                <a:ea typeface="標楷體" panose="03000509000000000000" pitchFamily="65" charset="-120"/>
              </a:rPr>
              <a:t>)</a:t>
            </a:r>
          </a:p>
          <a:p>
            <a:pPr marL="0" indent="0" algn="just">
              <a:lnSpc>
                <a:spcPct val="100000"/>
              </a:lnSpc>
              <a:spcBef>
                <a:spcPts val="0"/>
              </a:spcBef>
              <a:buNone/>
            </a:pPr>
            <a:r>
              <a:rPr lang="zh-TW" altLang="en-US" sz="2200" b="1" dirty="0">
                <a:solidFill>
                  <a:srgbClr val="0033CC"/>
                </a:solidFill>
                <a:latin typeface="標楷體" panose="03000509000000000000" pitchFamily="65" charset="-120"/>
                <a:ea typeface="標楷體" panose="03000509000000000000" pitchFamily="65" charset="-120"/>
              </a:rPr>
              <a:t>   </a:t>
            </a:r>
            <a:r>
              <a:rPr lang="en-US" altLang="zh-TW" sz="2200" b="1" dirty="0">
                <a:solidFill>
                  <a:srgbClr val="0033CC"/>
                </a:solidFill>
                <a:latin typeface="標楷體" panose="03000509000000000000" pitchFamily="65" charset="-120"/>
                <a:ea typeface="標楷體" panose="03000509000000000000" pitchFamily="65" charset="-120"/>
              </a:rPr>
              <a:t>/</a:t>
            </a:r>
            <a:r>
              <a:rPr lang="zh-TW" altLang="en-US" sz="2200" b="1" dirty="0">
                <a:solidFill>
                  <a:srgbClr val="0033CC"/>
                </a:solidFill>
                <a:latin typeface="標楷體" panose="03000509000000000000" pitchFamily="65" charset="-120"/>
                <a:ea typeface="標楷體" panose="03000509000000000000" pitchFamily="65" charset="-120"/>
              </a:rPr>
              <a:t>助教</a:t>
            </a:r>
            <a:r>
              <a:rPr lang="en-US" altLang="zh-TW" sz="2200" b="1" u="sng" dirty="0">
                <a:solidFill>
                  <a:srgbClr val="FF0000"/>
                </a:solidFill>
                <a:latin typeface="標楷體" panose="03000509000000000000" pitchFamily="65" charset="-120"/>
                <a:ea typeface="標楷體" panose="03000509000000000000" pitchFamily="65" charset="-120"/>
              </a:rPr>
              <a:t>5</a:t>
            </a:r>
            <a:r>
              <a:rPr lang="zh-TW" altLang="en-US" sz="2200" b="1" dirty="0">
                <a:solidFill>
                  <a:srgbClr val="0033CC"/>
                </a:solidFill>
                <a:latin typeface="標楷體" panose="03000509000000000000" pitchFamily="65" charset="-120"/>
                <a:ea typeface="標楷體" panose="03000509000000000000" pitchFamily="65" charset="-120"/>
              </a:rPr>
              <a:t>人，共</a:t>
            </a:r>
            <a:r>
              <a:rPr lang="en-US" altLang="zh-TW" sz="2200" b="1" u="sng" dirty="0">
                <a:solidFill>
                  <a:srgbClr val="FF0000"/>
                </a:solidFill>
                <a:latin typeface="標楷體" panose="03000509000000000000" pitchFamily="65" charset="-120"/>
                <a:ea typeface="標楷體" panose="03000509000000000000" pitchFamily="65" charset="-120"/>
              </a:rPr>
              <a:t>82</a:t>
            </a:r>
            <a:r>
              <a:rPr lang="zh-TW" altLang="en-US" sz="2200" b="1" dirty="0">
                <a:solidFill>
                  <a:srgbClr val="0033CC"/>
                </a:solidFill>
                <a:latin typeface="標楷體" panose="03000509000000000000" pitchFamily="65" charset="-120"/>
                <a:ea typeface="標楷體" panose="03000509000000000000" pitchFamily="65" charset="-120"/>
              </a:rPr>
              <a:t>參與評鑑。</a:t>
            </a:r>
            <a:r>
              <a:rPr lang="en-US" altLang="zh-TW" sz="2200" b="1" dirty="0">
                <a:solidFill>
                  <a:srgbClr val="0033CC"/>
                </a:solidFill>
                <a:latin typeface="標楷體" panose="03000509000000000000" pitchFamily="65" charset="-120"/>
                <a:ea typeface="標楷體" panose="03000509000000000000" pitchFamily="65" charset="-120"/>
              </a:rPr>
              <a:t>]</a:t>
            </a:r>
          </a:p>
          <a:p>
            <a:pPr marL="0" indent="0" algn="just">
              <a:spcBef>
                <a:spcPts val="1400"/>
              </a:spcBef>
              <a:buNone/>
            </a:pPr>
            <a:r>
              <a:rPr lang="en-US" altLang="zh-TW" sz="2200" b="1" dirty="0">
                <a:solidFill>
                  <a:srgbClr val="FF0000"/>
                </a:solidFill>
                <a:latin typeface="標楷體" panose="03000509000000000000" pitchFamily="65" charset="-120"/>
                <a:ea typeface="標楷體" panose="03000509000000000000" pitchFamily="65" charset="-120"/>
              </a:rPr>
              <a:t>2.</a:t>
            </a:r>
            <a:r>
              <a:rPr lang="zh-TW" altLang="en-US" sz="2200" b="1" dirty="0">
                <a:solidFill>
                  <a:srgbClr val="FF0000"/>
                </a:solidFill>
                <a:latin typeface="標楷體" panose="03000509000000000000" pitchFamily="65" charset="-120"/>
                <a:ea typeface="標楷體" panose="03000509000000000000" pitchFamily="65" charset="-120"/>
              </a:rPr>
              <a:t>評鑑資料採計期間</a:t>
            </a:r>
          </a:p>
          <a:p>
            <a:pPr marL="0" indent="0" algn="just">
              <a:spcBef>
                <a:spcPts val="1400"/>
              </a:spcBef>
              <a:buNone/>
            </a:pPr>
            <a:r>
              <a:rPr lang="zh-TW" altLang="en-US" sz="2200" dirty="0">
                <a:latin typeface="標楷體" panose="03000509000000000000" pitchFamily="65" charset="-120"/>
                <a:ea typeface="標楷體" panose="03000509000000000000" pitchFamily="65" charset="-120"/>
              </a:rPr>
              <a:t> </a:t>
            </a:r>
            <a:r>
              <a:rPr lang="en-US" altLang="zh-TW" sz="2200" dirty="0">
                <a:latin typeface="標楷體" panose="03000509000000000000" pitchFamily="65" charset="-120"/>
                <a:ea typeface="標楷體" panose="03000509000000000000" pitchFamily="65" charset="-120"/>
              </a:rPr>
              <a:t>(1)</a:t>
            </a:r>
            <a:r>
              <a:rPr lang="zh-TW" altLang="en-US" sz="2200" b="1" dirty="0">
                <a:latin typeface="標楷體" panose="03000509000000000000" pitchFamily="65" charset="-120"/>
                <a:ea typeface="標楷體" panose="03000509000000000000" pitchFamily="65" charset="-120"/>
              </a:rPr>
              <a:t>專任教師</a:t>
            </a:r>
            <a:r>
              <a:rPr lang="zh-TW" altLang="en-US" sz="2200" dirty="0">
                <a:latin typeface="標楷體" panose="03000509000000000000" pitchFamily="65" charset="-120"/>
                <a:ea typeface="標楷體" panose="03000509000000000000" pitchFamily="65" charset="-120"/>
              </a:rPr>
              <a:t>評鑑</a:t>
            </a:r>
            <a:r>
              <a:rPr lang="en-US" altLang="zh-TW" sz="2200" dirty="0">
                <a:latin typeface="標楷體" panose="03000509000000000000" pitchFamily="65" charset="-120"/>
                <a:ea typeface="標楷體" panose="03000509000000000000" pitchFamily="65" charset="-120"/>
              </a:rPr>
              <a:t>/</a:t>
            </a:r>
            <a:r>
              <a:rPr lang="zh-TW" altLang="en-US" sz="2200" b="1" dirty="0">
                <a:latin typeface="標楷體" panose="03000509000000000000" pitchFamily="65" charset="-120"/>
                <a:ea typeface="標楷體" panose="03000509000000000000" pitchFamily="65" charset="-120"/>
              </a:rPr>
              <a:t>助教</a:t>
            </a:r>
            <a:r>
              <a:rPr lang="zh-TW" altLang="en-US" sz="2200" dirty="0">
                <a:latin typeface="標楷體" panose="03000509000000000000" pitchFamily="65" charset="-120"/>
                <a:ea typeface="標楷體" panose="03000509000000000000" pitchFamily="65" charset="-120"/>
              </a:rPr>
              <a:t>評鑑</a:t>
            </a:r>
            <a:r>
              <a:rPr lang="en-US" altLang="zh-TW" sz="2200" dirty="0">
                <a:latin typeface="標楷體" panose="03000509000000000000" pitchFamily="65" charset="-120"/>
                <a:ea typeface="標楷體" panose="03000509000000000000" pitchFamily="65" charset="-120"/>
              </a:rPr>
              <a:t>:</a:t>
            </a:r>
          </a:p>
          <a:p>
            <a:pPr marL="0" indent="0" algn="just">
              <a:lnSpc>
                <a:spcPct val="50000"/>
              </a:lnSpc>
              <a:spcBef>
                <a:spcPts val="1400"/>
              </a:spcBef>
              <a:buNone/>
            </a:pPr>
            <a:r>
              <a:rPr lang="zh-TW" altLang="en-US" sz="2200" dirty="0">
                <a:latin typeface="標楷體" panose="03000509000000000000" pitchFamily="65" charset="-120"/>
                <a:ea typeface="標楷體" panose="03000509000000000000" pitchFamily="65" charset="-120"/>
              </a:rPr>
              <a:t>    資料採計期間以</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近</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學年</a:t>
            </a:r>
            <a:r>
              <a:rPr lang="zh-TW" altLang="en-US" sz="2200" dirty="0">
                <a:latin typeface="標楷體" panose="03000509000000000000" pitchFamily="65" charset="-120"/>
                <a:ea typeface="標楷體" panose="03000509000000000000" pitchFamily="65" charset="-120"/>
              </a:rPr>
              <a:t>度年為限。即</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113</a:t>
            </a:r>
            <a:r>
              <a:rPr lang="zh-TW" altLang="en-US" sz="2200" dirty="0">
                <a:latin typeface="標楷體" panose="03000509000000000000" pitchFamily="65" charset="-120"/>
                <a:ea typeface="標楷體" panose="03000509000000000000" pitchFamily="65" charset="-120"/>
              </a:rPr>
              <a:t>學年度接受評鑑，</a:t>
            </a:r>
            <a:endParaRPr lang="en-US" altLang="zh-TW" sz="2200" dirty="0">
              <a:latin typeface="標楷體" panose="03000509000000000000" pitchFamily="65" charset="-120"/>
              <a:ea typeface="標楷體" panose="03000509000000000000" pitchFamily="65" charset="-120"/>
            </a:endParaRPr>
          </a:p>
          <a:p>
            <a:pPr marL="0" indent="0" algn="just">
              <a:lnSpc>
                <a:spcPct val="50000"/>
              </a:lnSpc>
              <a:spcBef>
                <a:spcPts val="1400"/>
              </a:spcBef>
              <a:buNone/>
            </a:pPr>
            <a:r>
              <a:rPr lang="en-US" altLang="zh-TW" sz="2200" dirty="0">
                <a:latin typeface="標楷體" panose="03000509000000000000" pitchFamily="65" charset="-120"/>
                <a:ea typeface="標楷體" panose="03000509000000000000" pitchFamily="65" charset="-120"/>
              </a:rPr>
              <a:t>    </a:t>
            </a:r>
            <a:r>
              <a:rPr lang="zh-TW" altLang="en-US" sz="2200" dirty="0">
                <a:latin typeface="標楷體" panose="03000509000000000000" pitchFamily="65" charset="-120"/>
                <a:ea typeface="標楷體" panose="03000509000000000000" pitchFamily="65" charset="-120"/>
              </a:rPr>
              <a:t>應採計</a:t>
            </a:r>
            <a:r>
              <a:rPr lang="en-US" altLang="zh-TW" sz="22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2200" b="1" u="sng" dirty="0">
                <a:solidFill>
                  <a:srgbClr val="FF0000"/>
                </a:solidFill>
                <a:latin typeface="Times New Roman" panose="02020603050405020304" pitchFamily="18" charset="0"/>
                <a:ea typeface="PMingLiU" panose="02020500000000000000" pitchFamily="18" charset="-120"/>
                <a:cs typeface="Times New Roman" panose="02020603050405020304" pitchFamily="18" charset="0"/>
              </a:rPr>
              <a:t>、</a:t>
            </a:r>
            <a:r>
              <a:rPr lang="en-US" altLang="zh-TW" sz="2200" b="1" u="sng" dirty="0">
                <a:solidFill>
                  <a:srgbClr val="FF0000"/>
                </a:solidFill>
                <a:latin typeface="Times New Roman" panose="02020603050405020304" pitchFamily="18" charset="0"/>
                <a:ea typeface="PMingLiU" panose="02020500000000000000" pitchFamily="18" charset="-120"/>
                <a:cs typeface="Times New Roman" panose="02020603050405020304" pitchFamily="18" charset="0"/>
              </a:rPr>
              <a:t>111</a:t>
            </a:r>
            <a:r>
              <a:rPr lang="zh-TW" altLang="en-US" sz="2200" b="1" u="sng"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及</a:t>
            </a:r>
            <a:r>
              <a:rPr lang="en-US" altLang="zh-TW" sz="22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112</a:t>
            </a:r>
            <a:r>
              <a:rPr lang="zh-TW" altLang="en-US" sz="22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學年度</a:t>
            </a:r>
            <a:r>
              <a:rPr lang="zh-TW" altLang="en-US" sz="2200" dirty="0">
                <a:latin typeface="標楷體" panose="03000509000000000000" pitchFamily="65" charset="-120"/>
                <a:ea typeface="標楷體" panose="03000509000000000000" pitchFamily="65" charset="-120"/>
              </a:rPr>
              <a:t>之資料，該期間如有不在校之情</a:t>
            </a:r>
            <a:endParaRPr lang="en-US" altLang="zh-TW" sz="2200" dirty="0">
              <a:latin typeface="標楷體" panose="03000509000000000000" pitchFamily="65" charset="-120"/>
              <a:ea typeface="標楷體" panose="03000509000000000000" pitchFamily="65" charset="-120"/>
            </a:endParaRPr>
          </a:p>
          <a:p>
            <a:pPr marL="0" indent="0" algn="just">
              <a:lnSpc>
                <a:spcPct val="50000"/>
              </a:lnSpc>
              <a:spcBef>
                <a:spcPts val="1400"/>
              </a:spcBef>
              <a:buNone/>
            </a:pPr>
            <a:r>
              <a:rPr lang="zh-TW" altLang="en-US" sz="2200" dirty="0">
                <a:latin typeface="標楷體" panose="03000509000000000000" pitchFamily="65" charset="-120"/>
                <a:ea typeface="標楷體" panose="03000509000000000000" pitchFamily="65" charset="-120"/>
              </a:rPr>
              <a:t>    形者，得往後推算。</a:t>
            </a:r>
          </a:p>
          <a:p>
            <a:pPr marL="0" indent="0" algn="just">
              <a:spcBef>
                <a:spcPts val="1400"/>
              </a:spcBef>
              <a:buNone/>
            </a:pPr>
            <a:r>
              <a:rPr lang="zh-TW" altLang="en-US" sz="2200" dirty="0">
                <a:latin typeface="標楷體" panose="03000509000000000000" pitchFamily="65" charset="-120"/>
                <a:ea typeface="標楷體" panose="03000509000000000000" pitchFamily="65" charset="-120"/>
              </a:rPr>
              <a:t> </a:t>
            </a:r>
            <a:r>
              <a:rPr lang="en-US" altLang="zh-TW" sz="2200" dirty="0">
                <a:latin typeface="標楷體" panose="03000509000000000000" pitchFamily="65" charset="-120"/>
                <a:ea typeface="標楷體" panose="03000509000000000000" pitchFamily="65" charset="-120"/>
              </a:rPr>
              <a:t>(2)</a:t>
            </a:r>
            <a:r>
              <a:rPr lang="zh-TW" altLang="en-US" sz="2200" b="1" dirty="0">
                <a:latin typeface="標楷體" panose="03000509000000000000" pitchFamily="65" charset="-120"/>
                <a:ea typeface="標楷體" panose="03000509000000000000" pitchFamily="65" charset="-120"/>
              </a:rPr>
              <a:t>專案教師</a:t>
            </a:r>
            <a:r>
              <a:rPr lang="zh-TW" altLang="en-US" sz="2200" dirty="0">
                <a:latin typeface="標楷體" panose="03000509000000000000" pitchFamily="65" charset="-120"/>
                <a:ea typeface="標楷體" panose="03000509000000000000" pitchFamily="65" charset="-120"/>
              </a:rPr>
              <a:t>評鑑：</a:t>
            </a:r>
            <a:endParaRPr lang="en-US" altLang="zh-TW" sz="2200" dirty="0">
              <a:latin typeface="標楷體" panose="03000509000000000000" pitchFamily="65" charset="-120"/>
              <a:ea typeface="標楷體" panose="03000509000000000000" pitchFamily="65" charset="-120"/>
            </a:endParaRPr>
          </a:p>
          <a:p>
            <a:pPr marL="0" indent="0" algn="just">
              <a:lnSpc>
                <a:spcPct val="50000"/>
              </a:lnSpc>
              <a:spcBef>
                <a:spcPts val="1400"/>
              </a:spcBef>
              <a:buNone/>
            </a:pPr>
            <a:r>
              <a:rPr lang="zh-TW" altLang="en-US" sz="2200" dirty="0">
                <a:latin typeface="標楷體" panose="03000509000000000000" pitchFamily="65" charset="-120"/>
                <a:ea typeface="標楷體" panose="03000509000000000000" pitchFamily="65" charset="-120"/>
              </a:rPr>
              <a:t>    每學年度須接受評鑑，由</a:t>
            </a:r>
            <a:r>
              <a:rPr lang="zh-TW" altLang="en-US" sz="2200" u="sng" dirty="0">
                <a:latin typeface="標楷體" panose="03000509000000000000" pitchFamily="65" charset="-120"/>
                <a:ea typeface="標楷體" panose="03000509000000000000" pitchFamily="65" charset="-120"/>
              </a:rPr>
              <a:t>學術單位</a:t>
            </a:r>
            <a:r>
              <a:rPr lang="zh-TW" altLang="en-US" sz="2200" dirty="0">
                <a:latin typeface="標楷體" panose="03000509000000000000" pitchFamily="65" charset="-120"/>
                <a:ea typeface="標楷體" panose="03000509000000000000" pitchFamily="65" charset="-120"/>
              </a:rPr>
              <a:t>聘任者，</a:t>
            </a:r>
            <a:r>
              <a:rPr lang="zh-TW" altLang="en-US" sz="2200" u="sng" dirty="0">
                <a:latin typeface="標楷體" panose="03000509000000000000" pitchFamily="65" charset="-120"/>
                <a:ea typeface="標楷體" panose="03000509000000000000" pitchFamily="65" charset="-120"/>
              </a:rPr>
              <a:t>研究</a:t>
            </a:r>
            <a:r>
              <a:rPr lang="zh-TW" altLang="en-US" sz="2200" dirty="0">
                <a:latin typeface="標楷體" panose="03000509000000000000" pitchFamily="65" charset="-120"/>
                <a:ea typeface="標楷體" panose="03000509000000000000" pitchFamily="65" charset="-120"/>
              </a:rPr>
              <a:t>項目每</a:t>
            </a:r>
            <a:r>
              <a:rPr lang="en-US" altLang="zh-TW" sz="2200" dirty="0">
                <a:latin typeface="標楷體" panose="03000509000000000000" pitchFamily="65" charset="-120"/>
                <a:ea typeface="標楷體" panose="03000509000000000000" pitchFamily="65" charset="-120"/>
              </a:rPr>
              <a:t>3</a:t>
            </a:r>
            <a:r>
              <a:rPr lang="zh-TW" altLang="en-US" sz="2200" dirty="0">
                <a:latin typeface="標楷體" panose="03000509000000000000" pitchFamily="65" charset="-120"/>
                <a:ea typeface="標楷體" panose="03000509000000000000" pitchFamily="65" charset="-120"/>
              </a:rPr>
              <a:t>學年</a:t>
            </a:r>
            <a:endParaRPr lang="en-US" altLang="zh-TW" sz="2200" dirty="0">
              <a:latin typeface="標楷體" panose="03000509000000000000" pitchFamily="65" charset="-120"/>
              <a:ea typeface="標楷體" panose="03000509000000000000" pitchFamily="65" charset="-120"/>
            </a:endParaRPr>
          </a:p>
          <a:p>
            <a:pPr marL="0" indent="0" algn="just">
              <a:lnSpc>
                <a:spcPts val="2640"/>
              </a:lnSpc>
              <a:spcBef>
                <a:spcPts val="0"/>
              </a:spcBef>
              <a:buNone/>
            </a:pPr>
            <a:r>
              <a:rPr lang="en-US" altLang="zh-TW" sz="2200" dirty="0">
                <a:latin typeface="標楷體" panose="03000509000000000000" pitchFamily="65" charset="-120"/>
                <a:ea typeface="標楷體" panose="03000509000000000000" pitchFamily="65" charset="-120"/>
              </a:rPr>
              <a:t>    </a:t>
            </a:r>
            <a:r>
              <a:rPr lang="zh-TW" altLang="en-US" sz="2200" dirty="0">
                <a:latin typeface="標楷體" panose="03000509000000000000" pitchFamily="65" charset="-120"/>
                <a:ea typeface="標楷體" panose="03000509000000000000" pitchFamily="65" charset="-120"/>
              </a:rPr>
              <a:t>評鑑一次；由</a:t>
            </a:r>
            <a:r>
              <a:rPr lang="zh-TW" altLang="en-US" sz="2200" u="sng" dirty="0">
                <a:latin typeface="標楷體" panose="03000509000000000000" pitchFamily="65" charset="-120"/>
                <a:ea typeface="標楷體" panose="03000509000000000000" pitchFamily="65" charset="-120"/>
              </a:rPr>
              <a:t>行政單位</a:t>
            </a:r>
            <a:r>
              <a:rPr lang="zh-TW" altLang="en-US" sz="2200" dirty="0">
                <a:latin typeface="標楷體" panose="03000509000000000000" pitchFamily="65" charset="-120"/>
                <a:ea typeface="標楷體" panose="03000509000000000000" pitchFamily="65" charset="-120"/>
              </a:rPr>
              <a:t>聘任者，研究項目不列入評鑑門檻，</a:t>
            </a:r>
            <a:endParaRPr lang="en-US" altLang="zh-TW" sz="2200" dirty="0">
              <a:latin typeface="標楷體" panose="03000509000000000000" pitchFamily="65" charset="-120"/>
              <a:ea typeface="標楷體" panose="03000509000000000000" pitchFamily="65" charset="-120"/>
            </a:endParaRPr>
          </a:p>
          <a:p>
            <a:pPr marL="0" indent="0" algn="just">
              <a:lnSpc>
                <a:spcPts val="2640"/>
              </a:lnSpc>
              <a:spcBef>
                <a:spcPts val="0"/>
              </a:spcBef>
              <a:buNone/>
            </a:pPr>
            <a:r>
              <a:rPr lang="zh-TW" altLang="en-US" sz="2200" dirty="0">
                <a:latin typeface="標楷體" panose="03000509000000000000" pitchFamily="65" charset="-120"/>
                <a:ea typeface="標楷體" panose="03000509000000000000" pitchFamily="65" charset="-120"/>
              </a:rPr>
              <a:t>    但得依學術單位之評定標準評定。</a:t>
            </a:r>
            <a:endParaRPr lang="en-US" altLang="zh-TW" sz="2200" dirty="0">
              <a:latin typeface="標楷體" panose="03000509000000000000" pitchFamily="65" charset="-120"/>
              <a:ea typeface="標楷體" panose="03000509000000000000" pitchFamily="65" charset="-120"/>
            </a:endParaRPr>
          </a:p>
          <a:p>
            <a:pPr marL="0" indent="0" algn="just">
              <a:lnSpc>
                <a:spcPts val="2640"/>
              </a:lnSpc>
              <a:spcBef>
                <a:spcPts val="0"/>
              </a:spcBef>
              <a:buNone/>
            </a:pPr>
            <a:r>
              <a:rPr lang="zh-TW" altLang="en-US" sz="2200" dirty="0">
                <a:latin typeface="標楷體" panose="03000509000000000000" pitchFamily="65" charset="-120"/>
                <a:ea typeface="標楷體" panose="03000509000000000000" pitchFamily="65" charset="-120"/>
              </a:rPr>
              <a:t> </a:t>
            </a:r>
          </a:p>
        </p:txBody>
      </p:sp>
    </p:spTree>
    <p:extLst>
      <p:ext uri="{BB962C8B-B14F-4D97-AF65-F5344CB8AC3E}">
        <p14:creationId xmlns:p14="http://schemas.microsoft.com/office/powerpoint/2010/main" val="4206130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sz="3600" b="1" dirty="0"/>
              <a:t>(</a:t>
            </a:r>
            <a:r>
              <a:rPr lang="zh-TW" altLang="en-US" sz="3600" b="1" dirty="0"/>
              <a:t>四</a:t>
            </a:r>
            <a:r>
              <a:rPr lang="en-US" altLang="zh-TW" sz="3600" b="1" dirty="0"/>
              <a:t>)</a:t>
            </a:r>
            <a:r>
              <a:rPr lang="zh-TW" altLang="en-US" sz="3600" b="1" dirty="0"/>
              <a:t>評鑑工作</a:t>
            </a:r>
            <a:r>
              <a:rPr lang="en-US" altLang="zh-TW" sz="3600" b="1" dirty="0"/>
              <a:t>-3</a:t>
            </a:r>
            <a:r>
              <a:rPr lang="zh-TW" altLang="en-US" sz="3600" b="1" dirty="0"/>
              <a:t> </a:t>
            </a:r>
            <a:r>
              <a:rPr lang="en-US" altLang="zh-TW" sz="3600" b="1" dirty="0"/>
              <a:t>(</a:t>
            </a:r>
            <a:r>
              <a:rPr lang="zh-TW" altLang="en-US" sz="3600" b="1" dirty="0"/>
              <a:t>召開工作會議及說明會</a:t>
            </a:r>
            <a:r>
              <a:rPr lang="en-US" altLang="zh-TW" sz="3600" b="1" dirty="0"/>
              <a:t>)</a:t>
            </a:r>
            <a:endParaRPr lang="zh-TW" altLang="en-US" sz="3600" b="1" dirty="0"/>
          </a:p>
        </p:txBody>
      </p:sp>
      <p:sp>
        <p:nvSpPr>
          <p:cNvPr id="3" name="內容版面配置區 2"/>
          <p:cNvSpPr>
            <a:spLocks noGrp="1"/>
          </p:cNvSpPr>
          <p:nvPr>
            <p:ph idx="1"/>
          </p:nvPr>
        </p:nvSpPr>
        <p:spPr>
          <a:xfrm>
            <a:off x="107504" y="1340768"/>
            <a:ext cx="8496944" cy="4752528"/>
          </a:xfrm>
        </p:spPr>
        <p:txBody>
          <a:bodyPr>
            <a:noAutofit/>
          </a:bodyPr>
          <a:lstStyle/>
          <a:p>
            <a:pPr marL="914400" lvl="1" indent="-457200" algn="just" eaLnBrk="0" hangingPunct="0">
              <a:lnSpc>
                <a:spcPts val="3200"/>
              </a:lnSpc>
              <a:spcAft>
                <a:spcPts val="1200"/>
              </a:spcAft>
              <a:buFont typeface="+mj-ea"/>
              <a:buAutoNum type="ea1ChtPeriod"/>
            </a:pPr>
            <a:r>
              <a:rPr lang="en-US" altLang="zh-TW" sz="2200" dirty="0">
                <a:latin typeface="Times New Roman"/>
                <a:ea typeface="標楷體"/>
              </a:rPr>
              <a:t>113.10.31(</a:t>
            </a:r>
            <a:r>
              <a:rPr lang="zh-TW" altLang="zh-TW" sz="2200" dirty="0">
                <a:latin typeface="Times New Roman"/>
                <a:ea typeface="標楷體"/>
                <a:cs typeface="Times New Roman"/>
              </a:rPr>
              <a:t>星期一</a:t>
            </a:r>
            <a:r>
              <a:rPr lang="en-US" altLang="zh-TW" sz="2200" dirty="0">
                <a:latin typeface="Times New Roman"/>
                <a:ea typeface="標楷體"/>
              </a:rPr>
              <a:t>) </a:t>
            </a:r>
            <a:r>
              <a:rPr lang="zh-TW" altLang="zh-TW" sz="2200" dirty="0">
                <a:latin typeface="Times New Roman"/>
                <a:ea typeface="標楷體"/>
                <a:cs typeface="Times New Roman"/>
              </a:rPr>
              <a:t>上午</a:t>
            </a:r>
            <a:r>
              <a:rPr lang="en-US" altLang="zh-TW" sz="2200" dirty="0">
                <a:latin typeface="Times New Roman"/>
                <a:ea typeface="標楷體"/>
              </a:rPr>
              <a:t>10</a:t>
            </a:r>
            <a:r>
              <a:rPr lang="zh-TW" altLang="zh-TW" sz="2200" dirty="0">
                <a:latin typeface="Times New Roman"/>
                <a:ea typeface="標楷體"/>
                <a:cs typeface="Times New Roman"/>
              </a:rPr>
              <a:t>時至</a:t>
            </a:r>
            <a:r>
              <a:rPr lang="en-US" altLang="zh-TW" sz="2200" dirty="0">
                <a:latin typeface="Times New Roman"/>
                <a:ea typeface="標楷體"/>
              </a:rPr>
              <a:t>12</a:t>
            </a:r>
            <a:r>
              <a:rPr lang="zh-TW" altLang="zh-TW" sz="2200" dirty="0">
                <a:latin typeface="Times New Roman"/>
                <a:ea typeface="標楷體"/>
                <a:cs typeface="Times New Roman"/>
              </a:rPr>
              <a:t>時，於行政大樓第</a:t>
            </a:r>
            <a:r>
              <a:rPr lang="en-US" altLang="zh-TW" sz="2200" dirty="0">
                <a:latin typeface="Times New Roman"/>
                <a:ea typeface="標楷體"/>
              </a:rPr>
              <a:t>1</a:t>
            </a:r>
            <a:r>
              <a:rPr lang="zh-TW" altLang="zh-TW" sz="2200" dirty="0">
                <a:latin typeface="Times New Roman"/>
                <a:ea typeface="標楷體"/>
                <a:cs typeface="Times New Roman"/>
              </a:rPr>
              <a:t>會議室召開本校「</a:t>
            </a:r>
            <a:r>
              <a:rPr lang="en-US" altLang="zh-TW" sz="2200" dirty="0">
                <a:latin typeface="Times New Roman"/>
                <a:ea typeface="標楷體"/>
              </a:rPr>
              <a:t>113</a:t>
            </a:r>
            <a:r>
              <a:rPr lang="zh-TW" altLang="zh-TW" sz="2200" dirty="0">
                <a:latin typeface="Times New Roman"/>
                <a:ea typeface="標楷體"/>
                <a:cs typeface="Times New Roman"/>
              </a:rPr>
              <a:t>學年度教師評鑑系統各指標維護人員分工協調會」，</a:t>
            </a:r>
            <a:r>
              <a:rPr lang="zh-TW" altLang="zh-TW" sz="2200" b="1" u="sng" dirty="0">
                <a:latin typeface="Times New Roman"/>
                <a:ea typeface="標楷體"/>
                <a:cs typeface="Times New Roman"/>
              </a:rPr>
              <a:t>人事室</a:t>
            </a:r>
            <a:r>
              <a:rPr lang="en-US" altLang="zh-TW" sz="2200" b="1" u="sng" dirty="0">
                <a:latin typeface="Times New Roman"/>
                <a:ea typeface="標楷體"/>
              </a:rPr>
              <a:t>113</a:t>
            </a:r>
            <a:r>
              <a:rPr lang="zh-TW" altLang="zh-TW" sz="2200" b="1" u="sng" dirty="0">
                <a:latin typeface="Times New Roman"/>
                <a:ea typeface="標楷體"/>
                <a:cs typeface="Times New Roman"/>
              </a:rPr>
              <a:t>年</a:t>
            </a:r>
            <a:r>
              <a:rPr lang="en-US" altLang="zh-TW" sz="2200" b="1" u="sng" dirty="0">
                <a:latin typeface="Times New Roman"/>
                <a:ea typeface="標楷體"/>
              </a:rPr>
              <a:t>10</a:t>
            </a:r>
            <a:r>
              <a:rPr lang="zh-TW" altLang="zh-TW" sz="2200" b="1" u="sng" dirty="0">
                <a:latin typeface="Times New Roman"/>
                <a:ea typeface="標楷體"/>
                <a:cs typeface="Times New Roman"/>
              </a:rPr>
              <a:t>月</a:t>
            </a:r>
            <a:r>
              <a:rPr lang="en-US" altLang="zh-TW" sz="2200" b="1" u="sng" dirty="0">
                <a:latin typeface="Times New Roman"/>
                <a:ea typeface="標楷體"/>
              </a:rPr>
              <a:t>24</a:t>
            </a:r>
            <a:r>
              <a:rPr lang="zh-TW" altLang="zh-TW" sz="2200" b="1" u="sng" dirty="0">
                <a:latin typeface="Times New Roman"/>
                <a:ea typeface="標楷體"/>
                <a:cs typeface="Times New Roman"/>
              </a:rPr>
              <a:t>日第</a:t>
            </a:r>
            <a:r>
              <a:rPr lang="en-US" altLang="zh-TW" sz="2200" b="1" u="sng" dirty="0">
                <a:latin typeface="Times New Roman"/>
                <a:ea typeface="標楷體"/>
              </a:rPr>
              <a:t>1131600635</a:t>
            </a:r>
            <a:r>
              <a:rPr lang="zh-TW" altLang="zh-TW" sz="2200" b="1" u="sng" dirty="0">
                <a:latin typeface="Times New Roman"/>
                <a:ea typeface="標楷體"/>
                <a:cs typeface="Times New Roman"/>
              </a:rPr>
              <a:t>號函</a:t>
            </a:r>
            <a:r>
              <a:rPr lang="zh-TW" altLang="zh-TW" sz="2200" dirty="0">
                <a:latin typeface="Times New Roman"/>
                <a:ea typeface="標楷體"/>
                <a:cs typeface="Times New Roman"/>
              </a:rPr>
              <a:t>通知所屬各項基準項目之業務承辦人參加，以便再次確認各項基準項目之業務承辦人員。</a:t>
            </a:r>
            <a:endParaRPr lang="en-US" altLang="zh-TW" sz="2200" dirty="0">
              <a:latin typeface="Times New Roman"/>
              <a:ea typeface="標楷體"/>
              <a:cs typeface="Times New Roman"/>
            </a:endParaRPr>
          </a:p>
          <a:p>
            <a:pPr marL="914400" lvl="1" indent="-457200" algn="just" eaLnBrk="0" hangingPunct="0">
              <a:lnSpc>
                <a:spcPts val="3200"/>
              </a:lnSpc>
              <a:spcAft>
                <a:spcPts val="1200"/>
              </a:spcAft>
              <a:buFont typeface="+mj-ea"/>
              <a:buAutoNum type="ea1ChtPeriod"/>
            </a:pPr>
            <a:r>
              <a:rPr lang="zh-TW" altLang="zh-TW" sz="2200" b="1" u="sng" dirty="0">
                <a:latin typeface="Times New Roman"/>
                <a:ea typeface="標楷體"/>
                <a:cs typeface="Times New Roman"/>
              </a:rPr>
              <a:t>人事室</a:t>
            </a:r>
            <a:r>
              <a:rPr lang="en-US" altLang="zh-TW" sz="2200" b="1" u="sng" dirty="0">
                <a:latin typeface="Times New Roman"/>
                <a:ea typeface="標楷體"/>
              </a:rPr>
              <a:t>113</a:t>
            </a:r>
            <a:r>
              <a:rPr lang="zh-TW" altLang="zh-TW" sz="2200" b="1" u="sng" dirty="0">
                <a:latin typeface="Times New Roman"/>
                <a:ea typeface="標楷體"/>
                <a:cs typeface="Times New Roman"/>
              </a:rPr>
              <a:t>年</a:t>
            </a:r>
            <a:r>
              <a:rPr lang="en-US" altLang="zh-TW" sz="2200" b="1" u="sng" dirty="0">
                <a:latin typeface="Times New Roman"/>
                <a:ea typeface="標楷體"/>
              </a:rPr>
              <a:t>11</a:t>
            </a:r>
            <a:r>
              <a:rPr lang="zh-TW" altLang="zh-TW" sz="2200" b="1" u="sng" dirty="0">
                <a:latin typeface="Times New Roman"/>
                <a:ea typeface="標楷體"/>
                <a:cs typeface="Times New Roman"/>
              </a:rPr>
              <a:t>月</a:t>
            </a:r>
            <a:r>
              <a:rPr lang="en-US" altLang="zh-TW" sz="2200" b="1" u="sng" dirty="0">
                <a:latin typeface="Times New Roman"/>
                <a:ea typeface="標楷體"/>
                <a:cs typeface="Times New Roman"/>
              </a:rPr>
              <a:t>22</a:t>
            </a:r>
            <a:r>
              <a:rPr lang="zh-TW" altLang="zh-TW" sz="2200" b="1" u="sng" dirty="0">
                <a:latin typeface="Times New Roman"/>
                <a:ea typeface="標楷體"/>
                <a:cs typeface="Times New Roman"/>
              </a:rPr>
              <a:t>日第</a:t>
            </a:r>
            <a:r>
              <a:rPr lang="en-US" altLang="zh-TW" sz="2200" b="1" u="sng" dirty="0">
                <a:latin typeface="Times New Roman"/>
                <a:ea typeface="標楷體"/>
              </a:rPr>
              <a:t>1131600715</a:t>
            </a:r>
            <a:r>
              <a:rPr lang="zh-TW" altLang="zh-TW" sz="2200" b="1" u="sng" dirty="0">
                <a:latin typeface="Times New Roman"/>
                <a:ea typeface="標楷體"/>
                <a:cs typeface="Times New Roman"/>
              </a:rPr>
              <a:t>號函</a:t>
            </a:r>
            <a:r>
              <a:rPr lang="zh-TW" altLang="zh-TW" sz="2200" dirty="0">
                <a:latin typeface="Times New Roman"/>
                <a:ea typeface="標楷體"/>
                <a:cs typeface="Times New Roman"/>
              </a:rPr>
              <a:t>通知，</a:t>
            </a:r>
            <a:r>
              <a:rPr lang="en-US" altLang="zh-TW" sz="2200" dirty="0">
                <a:latin typeface="Times New Roman"/>
                <a:ea typeface="標楷體"/>
              </a:rPr>
              <a:t>113.12.02(</a:t>
            </a:r>
            <a:r>
              <a:rPr lang="zh-TW" altLang="zh-TW" sz="2200" dirty="0">
                <a:latin typeface="Times New Roman"/>
                <a:ea typeface="標楷體"/>
                <a:cs typeface="Times New Roman"/>
              </a:rPr>
              <a:t>星期一</a:t>
            </a:r>
            <a:r>
              <a:rPr lang="en-US" altLang="zh-TW" sz="2200" dirty="0">
                <a:latin typeface="Times New Roman"/>
                <a:ea typeface="標楷體"/>
              </a:rPr>
              <a:t>)</a:t>
            </a:r>
            <a:r>
              <a:rPr lang="zh-TW" altLang="zh-TW" sz="2200" dirty="0">
                <a:latin typeface="Times New Roman"/>
                <a:ea typeface="標楷體"/>
                <a:cs typeface="Times New Roman"/>
              </a:rPr>
              <a:t>及</a:t>
            </a:r>
            <a:r>
              <a:rPr lang="en-US" altLang="zh-TW" sz="2200" dirty="0">
                <a:latin typeface="Times New Roman"/>
                <a:ea typeface="標楷體"/>
              </a:rPr>
              <a:t>113.12.09(</a:t>
            </a:r>
            <a:r>
              <a:rPr lang="zh-TW" altLang="zh-TW" sz="2200" dirty="0">
                <a:latin typeface="Times New Roman"/>
                <a:ea typeface="標楷體"/>
                <a:cs typeface="Times New Roman"/>
              </a:rPr>
              <a:t>星期一</a:t>
            </a:r>
            <a:r>
              <a:rPr lang="en-US" altLang="zh-TW" sz="2200" dirty="0">
                <a:latin typeface="Times New Roman"/>
                <a:ea typeface="標楷體"/>
              </a:rPr>
              <a:t>)</a:t>
            </a:r>
            <a:r>
              <a:rPr lang="zh-TW" altLang="zh-TW" sz="2200" dirty="0">
                <a:latin typeface="Times New Roman"/>
                <a:ea typeface="標楷體"/>
                <a:cs typeface="Times New Roman"/>
              </a:rPr>
              <a:t>下午</a:t>
            </a:r>
            <a:r>
              <a:rPr lang="en-US" altLang="zh-TW" sz="2200" dirty="0">
                <a:latin typeface="Times New Roman"/>
                <a:ea typeface="標楷體"/>
              </a:rPr>
              <a:t>15</a:t>
            </a:r>
            <a:r>
              <a:rPr lang="zh-TW" altLang="zh-TW" sz="2200" dirty="0">
                <a:latin typeface="Times New Roman"/>
                <a:ea typeface="標楷體"/>
                <a:cs typeface="Times New Roman"/>
              </a:rPr>
              <a:t>時</a:t>
            </a:r>
            <a:r>
              <a:rPr lang="en-US" altLang="zh-TW" sz="2200" dirty="0">
                <a:latin typeface="Times New Roman"/>
                <a:ea typeface="標楷體"/>
              </a:rPr>
              <a:t>30</a:t>
            </a:r>
            <a:r>
              <a:rPr lang="zh-TW" altLang="zh-TW" sz="2200" dirty="0">
                <a:latin typeface="Times New Roman"/>
                <a:ea typeface="標楷體"/>
                <a:cs typeface="Times New Roman"/>
              </a:rPr>
              <a:t>分至</a:t>
            </a:r>
            <a:r>
              <a:rPr lang="en-US" altLang="zh-TW" sz="2200" dirty="0">
                <a:latin typeface="Times New Roman"/>
                <a:ea typeface="標楷體"/>
              </a:rPr>
              <a:t>17</a:t>
            </a:r>
            <a:r>
              <a:rPr lang="zh-TW" altLang="zh-TW" sz="2200" dirty="0">
                <a:latin typeface="Times New Roman"/>
                <a:ea typeface="標楷體"/>
                <a:cs typeface="Times New Roman"/>
              </a:rPr>
              <a:t>時</a:t>
            </a:r>
            <a:r>
              <a:rPr lang="en-US" altLang="zh-TW" sz="2200" dirty="0">
                <a:latin typeface="Times New Roman"/>
                <a:ea typeface="標楷體"/>
              </a:rPr>
              <a:t>20</a:t>
            </a:r>
            <a:r>
              <a:rPr lang="zh-TW" altLang="zh-TW" sz="2200" dirty="0">
                <a:latin typeface="Times New Roman"/>
                <a:ea typeface="標楷體"/>
                <a:cs typeface="Times New Roman"/>
              </a:rPr>
              <a:t>分，於電子計算機中心</a:t>
            </a:r>
            <a:r>
              <a:rPr lang="en-US" altLang="zh-TW" sz="2200" dirty="0">
                <a:latin typeface="Times New Roman"/>
                <a:ea typeface="標楷體"/>
              </a:rPr>
              <a:t>(IB103</a:t>
            </a:r>
            <a:r>
              <a:rPr lang="zh-TW" altLang="zh-TW" sz="2200" dirty="0">
                <a:latin typeface="Times New Roman"/>
                <a:ea typeface="標楷體"/>
                <a:cs typeface="Times New Roman"/>
              </a:rPr>
              <a:t>教室</a:t>
            </a:r>
            <a:r>
              <a:rPr lang="zh-TW" altLang="en-US" sz="2200" dirty="0">
                <a:latin typeface="Times New Roman"/>
                <a:ea typeface="標楷體"/>
                <a:cs typeface="Times New Roman"/>
              </a:rPr>
              <a:t>及</a:t>
            </a:r>
            <a:r>
              <a:rPr lang="en-US" altLang="zh-TW" sz="2200" dirty="0">
                <a:latin typeface="Times New Roman"/>
                <a:ea typeface="標楷體"/>
                <a:cs typeface="Times New Roman"/>
              </a:rPr>
              <a:t>IB107</a:t>
            </a:r>
            <a:r>
              <a:rPr lang="zh-TW" altLang="en-US" sz="2200" dirty="0">
                <a:latin typeface="Times New Roman"/>
                <a:ea typeface="標楷體"/>
                <a:cs typeface="Times New Roman"/>
              </a:rPr>
              <a:t>教室</a:t>
            </a:r>
            <a:r>
              <a:rPr lang="en-US" altLang="zh-TW" sz="2200" dirty="0">
                <a:latin typeface="Times New Roman"/>
                <a:ea typeface="標楷體"/>
              </a:rPr>
              <a:t>)</a:t>
            </a:r>
            <a:r>
              <a:rPr lang="en-US" altLang="zh-TW" sz="2200" dirty="0">
                <a:latin typeface="Times New Roman"/>
                <a:ea typeface="新細明體"/>
              </a:rPr>
              <a:t> </a:t>
            </a:r>
            <a:r>
              <a:rPr lang="zh-TW" altLang="zh-TW" sz="2200" dirty="0">
                <a:latin typeface="Times New Roman"/>
                <a:ea typeface="標楷體"/>
                <a:cs typeface="Times New Roman"/>
              </a:rPr>
              <a:t>分二梯次召開「</a:t>
            </a:r>
            <a:r>
              <a:rPr lang="en-US" altLang="zh-TW" sz="2200" dirty="0">
                <a:latin typeface="Times New Roman"/>
                <a:ea typeface="標楷體"/>
              </a:rPr>
              <a:t>113</a:t>
            </a:r>
            <a:r>
              <a:rPr lang="zh-TW" altLang="zh-TW" sz="2200" dirty="0">
                <a:latin typeface="Times New Roman"/>
                <a:ea typeface="標楷體"/>
                <a:cs typeface="Times New Roman"/>
              </a:rPr>
              <a:t>學年度教師評鑑作業</a:t>
            </a:r>
            <a:r>
              <a:rPr lang="zh-TW" altLang="en-US" sz="2200" dirty="0">
                <a:latin typeface="Times New Roman"/>
                <a:ea typeface="標楷體"/>
                <a:cs typeface="Times New Roman"/>
              </a:rPr>
              <a:t>及系統操作</a:t>
            </a:r>
            <a:r>
              <a:rPr lang="zh-TW" altLang="zh-TW" sz="2200" dirty="0">
                <a:latin typeface="Times New Roman"/>
                <a:ea typeface="標楷體"/>
                <a:cs typeface="Times New Roman"/>
              </a:rPr>
              <a:t>說明會」，簡報做業流程。並邀請電子計算機中心簡報教師評鑑系統操作方式</a:t>
            </a:r>
            <a:r>
              <a:rPr lang="en-US" altLang="zh-TW" sz="2200" b="1" dirty="0">
                <a:solidFill>
                  <a:srgbClr val="0070C0"/>
                </a:solidFill>
                <a:latin typeface="Times New Roman"/>
                <a:ea typeface="標楷體"/>
              </a:rPr>
              <a:t>(</a:t>
            </a:r>
            <a:r>
              <a:rPr lang="zh-TW" altLang="zh-TW" sz="2200" b="1" dirty="0">
                <a:solidFill>
                  <a:srgbClr val="0070C0"/>
                </a:solidFill>
                <a:latin typeface="Times New Roman"/>
                <a:ea typeface="標楷體"/>
                <a:cs typeface="Times New Roman"/>
              </a:rPr>
              <a:t>詳如</a:t>
            </a:r>
            <a:r>
              <a:rPr lang="en-US" altLang="zh-TW" sz="2200" b="1" dirty="0">
                <a:solidFill>
                  <a:srgbClr val="0070C0"/>
                </a:solidFill>
                <a:latin typeface="Times New Roman"/>
                <a:ea typeface="標楷體"/>
              </a:rPr>
              <a:t>-</a:t>
            </a:r>
            <a:r>
              <a:rPr lang="zh-TW" altLang="en-US" sz="2200" b="1" dirty="0">
                <a:solidFill>
                  <a:srgbClr val="0070C0"/>
                </a:solidFill>
                <a:latin typeface="Times New Roman"/>
                <a:ea typeface="標楷體"/>
              </a:rPr>
              <a:t>電子計算機中心</a:t>
            </a:r>
            <a:r>
              <a:rPr lang="zh-TW" altLang="zh-TW" sz="2200" b="1" dirty="0">
                <a:solidFill>
                  <a:srgbClr val="0070C0"/>
                </a:solidFill>
                <a:latin typeface="Times New Roman"/>
                <a:ea typeface="標楷體"/>
                <a:cs typeface="Times New Roman"/>
              </a:rPr>
              <a:t>教師評鑑系統操作手冊</a:t>
            </a:r>
            <a:r>
              <a:rPr lang="en-US" altLang="zh-TW" sz="2200" b="1" dirty="0">
                <a:solidFill>
                  <a:srgbClr val="0070C0"/>
                </a:solidFill>
                <a:latin typeface="Times New Roman"/>
                <a:ea typeface="標楷體"/>
              </a:rPr>
              <a:t>)</a:t>
            </a:r>
            <a:r>
              <a:rPr lang="zh-TW" altLang="zh-TW" sz="2200" dirty="0">
                <a:solidFill>
                  <a:srgbClr val="000000"/>
                </a:solidFill>
                <a:latin typeface="Times New Roman"/>
                <a:ea typeface="標楷體"/>
                <a:cs typeface="Times New Roman"/>
              </a:rPr>
              <a:t>。</a:t>
            </a:r>
            <a:endParaRPr lang="zh-TW" altLang="zh-TW" sz="2200" kern="100" dirty="0">
              <a:solidFill>
                <a:prstClr val="black"/>
              </a:solidFill>
              <a:latin typeface="Calibri"/>
              <a:ea typeface="新細明體"/>
              <a:cs typeface="Times New Roman"/>
            </a:endParaRPr>
          </a:p>
        </p:txBody>
      </p:sp>
      <p:sp>
        <p:nvSpPr>
          <p:cNvPr id="4" name="投影片編號版面配置區 3"/>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29</a:t>
            </a:fld>
            <a:endParaRPr lang="zh-TW" altLang="en-US">
              <a:solidFill>
                <a:prstClr val="black">
                  <a:tint val="75000"/>
                </a:prstClr>
              </a:solidFill>
            </a:endParaRPr>
          </a:p>
        </p:txBody>
      </p:sp>
    </p:spTree>
    <p:extLst>
      <p:ext uri="{BB962C8B-B14F-4D97-AF65-F5344CB8AC3E}">
        <p14:creationId xmlns:p14="http://schemas.microsoft.com/office/powerpoint/2010/main" val="3606667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直接连接符 5">
            <a:extLst>
              <a:ext uri="{FF2B5EF4-FFF2-40B4-BE49-F238E27FC236}">
                <a16:creationId xmlns:a16="http://schemas.microsoft.com/office/drawing/2014/main" id="{5BF9A06E-F92B-457D-8C69-3308A05363CD}"/>
              </a:ext>
            </a:extLst>
          </p:cNvPr>
          <p:cNvCxnSpPr>
            <a:stCxn id="55" idx="1"/>
            <a:endCxn id="55" idx="5"/>
          </p:cNvCxnSpPr>
          <p:nvPr/>
        </p:nvCxnSpPr>
        <p:spPr>
          <a:xfrm>
            <a:off x="945489" y="2463380"/>
            <a:ext cx="1501689" cy="2291280"/>
          </a:xfrm>
          <a:prstGeom prst="line">
            <a:avLst/>
          </a:prstGeom>
          <a:noFill/>
          <a:ln w="57150">
            <a:solidFill>
              <a:schemeClr val="bg1">
                <a:lumMod val="50000"/>
              </a:schemeClr>
            </a:solidFill>
            <a:round/>
            <a:headEnd/>
            <a:tailEnd/>
          </a:ln>
        </p:spPr>
      </p:cxnSp>
      <p:sp>
        <p:nvSpPr>
          <p:cNvPr id="55" name="ïsḻiḍê">
            <a:extLst>
              <a:ext uri="{FF2B5EF4-FFF2-40B4-BE49-F238E27FC236}">
                <a16:creationId xmlns:a16="http://schemas.microsoft.com/office/drawing/2014/main" id="{E9293348-5126-4BD8-9766-47F35190779F}"/>
              </a:ext>
            </a:extLst>
          </p:cNvPr>
          <p:cNvSpPr/>
          <p:nvPr/>
        </p:nvSpPr>
        <p:spPr bwMode="auto">
          <a:xfrm>
            <a:off x="634479" y="1988840"/>
            <a:ext cx="2123709" cy="3240360"/>
          </a:xfrm>
          <a:prstGeom prst="ellipse">
            <a:avLst/>
          </a:prstGeom>
          <a:noFill/>
          <a:ln w="57150">
            <a:solidFill>
              <a:srgbClr val="C00000"/>
            </a:solidFill>
            <a:round/>
            <a:headEnd/>
            <a:tailEnd/>
          </a:ln>
        </p:spPr>
        <p:txBody>
          <a:bodyPr anchor="ctr"/>
          <a:lstStyle/>
          <a:p>
            <a:pPr algn="ctr"/>
            <a:endParaRPr dirty="0">
              <a:solidFill>
                <a:srgbClr val="FF0000"/>
              </a:solidFill>
            </a:endParaRPr>
          </a:p>
        </p:txBody>
      </p:sp>
      <p:sp>
        <p:nvSpPr>
          <p:cNvPr id="56" name="iŝḻíḍè">
            <a:extLst>
              <a:ext uri="{FF2B5EF4-FFF2-40B4-BE49-F238E27FC236}">
                <a16:creationId xmlns:a16="http://schemas.microsoft.com/office/drawing/2014/main" id="{37C14182-9AD9-4035-BD29-5698CD49BB31}"/>
              </a:ext>
            </a:extLst>
          </p:cNvPr>
          <p:cNvSpPr txBox="1"/>
          <p:nvPr/>
        </p:nvSpPr>
        <p:spPr>
          <a:xfrm>
            <a:off x="869459" y="3254141"/>
            <a:ext cx="1647733" cy="738664"/>
          </a:xfrm>
          <a:prstGeom prst="rect">
            <a:avLst/>
          </a:prstGeom>
          <a:solidFill>
            <a:schemeClr val="bg1"/>
          </a:solidFill>
        </p:spPr>
        <p:txBody>
          <a:bodyPr wrap="square" lIns="90000" tIns="46800" rIns="90000" bIns="46800" anchor="ctr" anchorCtr="1">
            <a:noAutofit/>
          </a:bodyPr>
          <a:lstStyle/>
          <a:p>
            <a:pPr algn="ctr"/>
            <a:r>
              <a:rPr lang="zh-TW" altLang="en-US" sz="4800" b="1" dirty="0">
                <a:solidFill>
                  <a:prstClr val="black">
                    <a:lumMod val="85000"/>
                    <a:lumOff val="15000"/>
                  </a:prstClr>
                </a:solidFill>
                <a:latin typeface="微軟正黑體" panose="020B0604030504040204" pitchFamily="34" charset="-120"/>
                <a:ea typeface="微軟正黑體" panose="020B0604030504040204" pitchFamily="34" charset="-120"/>
              </a:rPr>
              <a:t>目錄</a:t>
            </a:r>
            <a:endParaRPr lang="en-US" altLang="zh-CN" sz="4800" b="1" dirty="0">
              <a:solidFill>
                <a:prstClr val="black">
                  <a:lumMod val="85000"/>
                  <a:lumOff val="15000"/>
                </a:prstClr>
              </a:solidFill>
              <a:latin typeface="微軟正黑體" panose="020B0604030504040204" pitchFamily="34" charset="-120"/>
              <a:ea typeface="微軟正黑體" panose="020B0604030504040204" pitchFamily="34" charset="-120"/>
            </a:endParaRPr>
          </a:p>
        </p:txBody>
      </p:sp>
      <p:sp>
        <p:nvSpPr>
          <p:cNvPr id="57" name="îşḻîḑê">
            <a:extLst>
              <a:ext uri="{FF2B5EF4-FFF2-40B4-BE49-F238E27FC236}">
                <a16:creationId xmlns:a16="http://schemas.microsoft.com/office/drawing/2014/main" id="{4C13DC64-D590-480E-80ED-4F625385AC6D}"/>
              </a:ext>
            </a:extLst>
          </p:cNvPr>
          <p:cNvSpPr/>
          <p:nvPr/>
        </p:nvSpPr>
        <p:spPr bwMode="auto">
          <a:xfrm>
            <a:off x="2694804" y="1824180"/>
            <a:ext cx="341742" cy="455656"/>
          </a:xfrm>
          <a:prstGeom prst="ellipse">
            <a:avLst/>
          </a:prstGeom>
          <a:solidFill>
            <a:srgbClr val="C00000"/>
          </a:solidFill>
          <a:ln w="19050">
            <a:solidFill>
              <a:schemeClr val="bg1"/>
            </a:solidFill>
            <a:round/>
            <a:headEnd/>
            <a:tailEnd/>
          </a:ln>
        </p:spPr>
        <p:txBody>
          <a:bodyPr vert="horz" wrap="none" lIns="90000" tIns="46800" rIns="90000" bIns="46800" anchor="ctr" anchorCtr="1" compatLnSpc="1">
            <a:prstTxWarp prst="textNoShape">
              <a:avLst/>
            </a:prstTxWarp>
            <a:normAutofit fontScale="70000" lnSpcReduction="20000"/>
          </a:bodyPr>
          <a:lstStyle/>
          <a:p>
            <a:pPr algn="ctr"/>
            <a:r>
              <a:rPr lang="en-US" altLang="zh-CN" sz="2400" dirty="0">
                <a:solidFill>
                  <a:prstClr val="white"/>
                </a:solidFill>
                <a:latin typeface="Impact" panose="020B0806030902050204" pitchFamily="34" charset="0"/>
              </a:rPr>
              <a:t>1</a:t>
            </a:r>
          </a:p>
        </p:txBody>
      </p:sp>
      <p:sp>
        <p:nvSpPr>
          <p:cNvPr id="58" name="ï$ḷïdè">
            <a:extLst>
              <a:ext uri="{FF2B5EF4-FFF2-40B4-BE49-F238E27FC236}">
                <a16:creationId xmlns:a16="http://schemas.microsoft.com/office/drawing/2014/main" id="{D85CFCC8-5FF8-401F-ACE3-F4299EC6C876}"/>
              </a:ext>
            </a:extLst>
          </p:cNvPr>
          <p:cNvSpPr/>
          <p:nvPr/>
        </p:nvSpPr>
        <p:spPr>
          <a:xfrm>
            <a:off x="3318096" y="1756274"/>
            <a:ext cx="5234436" cy="536910"/>
          </a:xfrm>
          <a:prstGeom prst="roundRect">
            <a:avLst>
              <a:gd name="adj"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Autofit/>
          </a:bodyPr>
          <a:lstStyle/>
          <a:p>
            <a:r>
              <a:rPr lang="en-US" altLang="zh-TW" sz="2000" b="1" dirty="0">
                <a:solidFill>
                  <a:prstClr val="white"/>
                </a:solidFill>
                <a:latin typeface="微軟正黑體" panose="020B0604030504040204" pitchFamily="34" charset="-120"/>
                <a:ea typeface="微軟正黑體" panose="020B0604030504040204" pitchFamily="34" charset="-120"/>
              </a:rPr>
              <a:t>113</a:t>
            </a:r>
            <a:r>
              <a:rPr lang="zh-TW" altLang="en-US" sz="2000" b="1" dirty="0">
                <a:solidFill>
                  <a:prstClr val="white"/>
                </a:solidFill>
                <a:latin typeface="微軟正黑體" panose="020B0604030504040204" pitchFamily="34" charset="-120"/>
                <a:ea typeface="微軟正黑體" panose="020B0604030504040204" pitchFamily="34" charset="-120"/>
              </a:rPr>
              <a:t>學年度專任</a:t>
            </a:r>
            <a:r>
              <a:rPr lang="en-US" altLang="zh-TW" sz="2000" b="1" dirty="0">
                <a:solidFill>
                  <a:prstClr val="white"/>
                </a:solidFill>
                <a:latin typeface="微軟正黑體" panose="020B0604030504040204" pitchFamily="34" charset="-120"/>
                <a:ea typeface="微軟正黑體" panose="020B0604030504040204" pitchFamily="34" charset="-120"/>
              </a:rPr>
              <a:t>/</a:t>
            </a:r>
            <a:r>
              <a:rPr lang="zh-TW" altLang="en-US" sz="2000" b="1" dirty="0">
                <a:solidFill>
                  <a:prstClr val="white"/>
                </a:solidFill>
                <a:latin typeface="微軟正黑體" panose="020B0604030504040204" pitchFamily="34" charset="-120"/>
                <a:ea typeface="微軟正黑體" panose="020B0604030504040204" pitchFamily="34" charset="-120"/>
              </a:rPr>
              <a:t>專案教師</a:t>
            </a:r>
            <a:r>
              <a:rPr lang="en-US" altLang="zh-TW" sz="2000" b="1" dirty="0">
                <a:solidFill>
                  <a:prstClr val="white"/>
                </a:solidFill>
                <a:latin typeface="微軟正黑體" panose="020B0604030504040204" pitchFamily="34" charset="-120"/>
                <a:ea typeface="微軟正黑體" panose="020B0604030504040204" pitchFamily="34" charset="-120"/>
              </a:rPr>
              <a:t>/</a:t>
            </a:r>
            <a:r>
              <a:rPr lang="zh-TW" altLang="en-US" sz="2000" b="1" dirty="0">
                <a:solidFill>
                  <a:prstClr val="white"/>
                </a:solidFill>
                <a:latin typeface="微軟正黑體" panose="020B0604030504040204" pitchFamily="34" charset="-120"/>
                <a:ea typeface="微軟正黑體" panose="020B0604030504040204" pitchFamily="34" charset="-120"/>
              </a:rPr>
              <a:t>助教評鑑作業流程</a:t>
            </a:r>
            <a:endParaRPr lang="zh-CN" altLang="en-US" sz="2000" b="1" dirty="0">
              <a:solidFill>
                <a:prstClr val="white"/>
              </a:solidFill>
              <a:latin typeface="微軟正黑體" panose="020B0604030504040204" pitchFamily="34" charset="-120"/>
              <a:ea typeface="微軟正黑體" panose="020B0604030504040204" pitchFamily="34" charset="-120"/>
            </a:endParaRPr>
          </a:p>
        </p:txBody>
      </p:sp>
      <p:sp>
        <p:nvSpPr>
          <p:cNvPr id="60" name="ïṡḻidè">
            <a:extLst>
              <a:ext uri="{FF2B5EF4-FFF2-40B4-BE49-F238E27FC236}">
                <a16:creationId xmlns:a16="http://schemas.microsoft.com/office/drawing/2014/main" id="{DBAB11C0-4810-4A94-8F28-13E26E0224EB}"/>
              </a:ext>
            </a:extLst>
          </p:cNvPr>
          <p:cNvSpPr/>
          <p:nvPr/>
        </p:nvSpPr>
        <p:spPr bwMode="auto">
          <a:xfrm>
            <a:off x="3155671" y="2779943"/>
            <a:ext cx="341742" cy="455656"/>
          </a:xfrm>
          <a:prstGeom prst="ellipse">
            <a:avLst/>
          </a:prstGeom>
          <a:solidFill>
            <a:srgbClr val="C00000"/>
          </a:solidFill>
          <a:ln w="19050">
            <a:solidFill>
              <a:schemeClr val="bg1">
                <a:alpha val="40000"/>
              </a:schemeClr>
            </a:solidFill>
            <a:round/>
            <a:headEnd/>
            <a:tailEnd/>
          </a:ln>
        </p:spPr>
        <p:txBody>
          <a:bodyPr vert="horz" wrap="none" lIns="90000" tIns="46800" rIns="90000" bIns="46800" anchor="ctr" anchorCtr="1" compatLnSpc="1">
            <a:prstTxWarp prst="textNoShape">
              <a:avLst/>
            </a:prstTxWarp>
            <a:normAutofit fontScale="70000" lnSpcReduction="20000"/>
          </a:bodyPr>
          <a:lstStyle/>
          <a:p>
            <a:pPr algn="ctr"/>
            <a:r>
              <a:rPr lang="en-US" altLang="zh-CN" sz="2400" dirty="0">
                <a:solidFill>
                  <a:prstClr val="white"/>
                </a:solidFill>
                <a:latin typeface="Impact" panose="020B0806030902050204" pitchFamily="34" charset="0"/>
              </a:rPr>
              <a:t>2</a:t>
            </a:r>
          </a:p>
        </p:txBody>
      </p:sp>
      <p:sp>
        <p:nvSpPr>
          <p:cNvPr id="61" name="ïṥļîḍê">
            <a:extLst>
              <a:ext uri="{FF2B5EF4-FFF2-40B4-BE49-F238E27FC236}">
                <a16:creationId xmlns:a16="http://schemas.microsoft.com/office/drawing/2014/main" id="{3E47EB4A-3E15-4AA0-A30A-7F8B22A9DDBB}"/>
              </a:ext>
            </a:extLst>
          </p:cNvPr>
          <p:cNvSpPr/>
          <p:nvPr/>
        </p:nvSpPr>
        <p:spPr>
          <a:xfrm>
            <a:off x="3808423" y="3717252"/>
            <a:ext cx="5158517" cy="748307"/>
          </a:xfrm>
          <a:prstGeom prst="roundRect">
            <a:avLst>
              <a:gd name="adj"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Autofit/>
          </a:bodyPr>
          <a:lstStyle/>
          <a:p>
            <a:r>
              <a:rPr lang="en-US" altLang="zh-TW" sz="2000" b="1" dirty="0">
                <a:latin typeface="微軟正黑體" panose="020B0604030504040204" pitchFamily="34" charset="-120"/>
                <a:ea typeface="微軟正黑體" panose="020B0604030504040204" pitchFamily="34" charset="-120"/>
              </a:rPr>
              <a:t>113</a:t>
            </a:r>
            <a:r>
              <a:rPr lang="zh-TW" altLang="en-US" sz="2000" b="1" dirty="0">
                <a:latin typeface="微軟正黑體" panose="020B0604030504040204" pitchFamily="34" charset="-120"/>
                <a:ea typeface="微軟正黑體" panose="020B0604030504040204" pitchFamily="34" charset="-120"/>
              </a:rPr>
              <a:t>學年度參與評鑑專任</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專案教師</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助教</a:t>
            </a:r>
            <a:endParaRPr lang="en-US" altLang="zh-TW" sz="2000" b="1" dirty="0">
              <a:latin typeface="微軟正黑體" panose="020B0604030504040204" pitchFamily="34" charset="-120"/>
              <a:ea typeface="微軟正黑體" panose="020B0604030504040204" pitchFamily="34" charset="-120"/>
            </a:endParaRPr>
          </a:p>
          <a:p>
            <a:r>
              <a:rPr lang="zh-TW" altLang="en-US" sz="2000" b="1" dirty="0">
                <a:latin typeface="微軟正黑體" panose="020B0604030504040204" pitchFamily="34" charset="-120"/>
                <a:ea typeface="微軟正黑體" panose="020B0604030504040204" pitchFamily="34" charset="-120"/>
              </a:rPr>
              <a:t>一覽表  </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受評教師名單確認</a:t>
            </a:r>
            <a:r>
              <a:rPr lang="en-US" altLang="zh-TW" sz="2000" b="1" dirty="0">
                <a:latin typeface="微軟正黑體" panose="020B0604030504040204" pitchFamily="34" charset="-120"/>
                <a:ea typeface="微軟正黑體" panose="020B0604030504040204" pitchFamily="34" charset="-120"/>
              </a:rPr>
              <a:t>)</a:t>
            </a:r>
            <a:endParaRPr lang="zh-CN" altLang="en-US" sz="2000" b="1" dirty="0">
              <a:solidFill>
                <a:prstClr val="white"/>
              </a:solidFill>
              <a:latin typeface="微軟正黑體" panose="020B0604030504040204" pitchFamily="34" charset="-120"/>
              <a:ea typeface="微軟正黑體" panose="020B0604030504040204" pitchFamily="34" charset="-120"/>
            </a:endParaRPr>
          </a:p>
        </p:txBody>
      </p:sp>
      <p:sp>
        <p:nvSpPr>
          <p:cNvPr id="63" name="îSļîḓé">
            <a:extLst>
              <a:ext uri="{FF2B5EF4-FFF2-40B4-BE49-F238E27FC236}">
                <a16:creationId xmlns:a16="http://schemas.microsoft.com/office/drawing/2014/main" id="{132A58B3-56BF-429D-8909-0DB69205F49C}"/>
              </a:ext>
            </a:extLst>
          </p:cNvPr>
          <p:cNvSpPr/>
          <p:nvPr/>
        </p:nvSpPr>
        <p:spPr bwMode="auto">
          <a:xfrm>
            <a:off x="3207417" y="3863577"/>
            <a:ext cx="341742" cy="455656"/>
          </a:xfrm>
          <a:prstGeom prst="ellipse">
            <a:avLst/>
          </a:prstGeom>
          <a:solidFill>
            <a:srgbClr val="C00000"/>
          </a:solidFill>
          <a:ln w="19050">
            <a:solidFill>
              <a:schemeClr val="bg1">
                <a:alpha val="40000"/>
              </a:schemeClr>
            </a:solidFill>
            <a:round/>
            <a:headEnd/>
            <a:tailEnd/>
          </a:ln>
        </p:spPr>
        <p:txBody>
          <a:bodyPr vert="horz" wrap="none" lIns="90000" tIns="46800" rIns="90000" bIns="46800" anchor="ctr" anchorCtr="1" compatLnSpc="1">
            <a:prstTxWarp prst="textNoShape">
              <a:avLst/>
            </a:prstTxWarp>
            <a:normAutofit fontScale="70000" lnSpcReduction="20000"/>
          </a:bodyPr>
          <a:lstStyle/>
          <a:p>
            <a:pPr algn="ctr"/>
            <a:r>
              <a:rPr lang="en-US" altLang="zh-CN" sz="2400" dirty="0">
                <a:solidFill>
                  <a:prstClr val="white"/>
                </a:solidFill>
                <a:latin typeface="Impact" panose="020B0806030902050204" pitchFamily="34" charset="0"/>
              </a:rPr>
              <a:t>3</a:t>
            </a:r>
          </a:p>
        </p:txBody>
      </p:sp>
      <p:cxnSp>
        <p:nvCxnSpPr>
          <p:cNvPr id="71" name="直線接點 70"/>
          <p:cNvCxnSpPr/>
          <p:nvPr/>
        </p:nvCxnSpPr>
        <p:spPr>
          <a:xfrm>
            <a:off x="0" y="825909"/>
            <a:ext cx="2632238" cy="0"/>
          </a:xfrm>
          <a:prstGeom prst="line">
            <a:avLst/>
          </a:prstGeom>
          <a:ln w="28575">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74" name="直線接點 73"/>
          <p:cNvCxnSpPr/>
          <p:nvPr/>
        </p:nvCxnSpPr>
        <p:spPr>
          <a:xfrm>
            <a:off x="608372" y="1039020"/>
            <a:ext cx="8030497" cy="14748"/>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80" name="îSļîḓé">
            <a:extLst>
              <a:ext uri="{FF2B5EF4-FFF2-40B4-BE49-F238E27FC236}">
                <a16:creationId xmlns:a16="http://schemas.microsoft.com/office/drawing/2014/main" id="{132A58B3-56BF-429D-8909-0DB69205F49C}"/>
              </a:ext>
            </a:extLst>
          </p:cNvPr>
          <p:cNvSpPr/>
          <p:nvPr/>
        </p:nvSpPr>
        <p:spPr bwMode="auto">
          <a:xfrm>
            <a:off x="2865675" y="4805992"/>
            <a:ext cx="341742" cy="455656"/>
          </a:xfrm>
          <a:prstGeom prst="ellipse">
            <a:avLst/>
          </a:prstGeom>
          <a:solidFill>
            <a:srgbClr val="C00000"/>
          </a:solidFill>
          <a:ln w="19050">
            <a:solidFill>
              <a:schemeClr val="bg1">
                <a:alpha val="40000"/>
              </a:schemeClr>
            </a:solidFill>
            <a:round/>
            <a:headEnd/>
            <a:tailEnd/>
          </a:ln>
        </p:spPr>
        <p:txBody>
          <a:bodyPr vert="horz" wrap="none" lIns="90000" tIns="46800" rIns="90000" bIns="46800" anchor="ctr" anchorCtr="1" compatLnSpc="1">
            <a:prstTxWarp prst="textNoShape">
              <a:avLst/>
            </a:prstTxWarp>
            <a:normAutofit fontScale="70000" lnSpcReduction="20000"/>
          </a:bodyPr>
          <a:lstStyle/>
          <a:p>
            <a:pPr algn="ctr"/>
            <a:r>
              <a:rPr lang="en-US" altLang="zh-TW" sz="2400" dirty="0">
                <a:solidFill>
                  <a:prstClr val="white"/>
                </a:solidFill>
                <a:latin typeface="Impact" panose="020B0806030902050204" pitchFamily="34" charset="0"/>
              </a:rPr>
              <a:t>4</a:t>
            </a:r>
            <a:endParaRPr lang="en-US" altLang="zh-CN" sz="2400" dirty="0">
              <a:solidFill>
                <a:prstClr val="white"/>
              </a:solidFill>
              <a:latin typeface="Impact" panose="020B0806030902050204" pitchFamily="34" charset="0"/>
            </a:endParaRPr>
          </a:p>
        </p:txBody>
      </p:sp>
      <p:sp>
        <p:nvSpPr>
          <p:cNvPr id="81" name="ïS1îďè">
            <a:extLst>
              <a:ext uri="{FF2B5EF4-FFF2-40B4-BE49-F238E27FC236}">
                <a16:creationId xmlns:a16="http://schemas.microsoft.com/office/drawing/2014/main" id="{FEA29D30-CB0C-4EE2-AB66-4E2EDEEF4EF0}"/>
              </a:ext>
            </a:extLst>
          </p:cNvPr>
          <p:cNvSpPr/>
          <p:nvPr/>
        </p:nvSpPr>
        <p:spPr>
          <a:xfrm>
            <a:off x="3500742" y="4805992"/>
            <a:ext cx="4507991" cy="580650"/>
          </a:xfrm>
          <a:prstGeom prst="roundRect">
            <a:avLst>
              <a:gd name="adj"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Autofit/>
          </a:bodyPr>
          <a:lstStyle/>
          <a:p>
            <a:r>
              <a:rPr lang="en-US" altLang="zh-TW" sz="2000" b="1" dirty="0">
                <a:solidFill>
                  <a:prstClr val="white"/>
                </a:solidFill>
                <a:latin typeface="微軟正黑體" panose="020B0604030504040204" pitchFamily="34" charset="-120"/>
                <a:ea typeface="微軟正黑體" panose="020B0604030504040204" pitchFamily="34" charset="-120"/>
              </a:rPr>
              <a:t>113</a:t>
            </a:r>
            <a:r>
              <a:rPr lang="zh-TW" altLang="en-US" sz="2000" b="1" dirty="0">
                <a:solidFill>
                  <a:prstClr val="white"/>
                </a:solidFill>
                <a:latin typeface="微軟正黑體" panose="020B0604030504040204" pitchFamily="34" charset="-120"/>
                <a:ea typeface="微軟正黑體" panose="020B0604030504040204" pitchFamily="34" charset="-120"/>
              </a:rPr>
              <a:t>學年度專任教師評鑑系統操作手冊</a:t>
            </a:r>
            <a:endParaRPr lang="zh-CN" altLang="en-US" sz="2000" b="1" dirty="0">
              <a:solidFill>
                <a:prstClr val="white"/>
              </a:solidFill>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a:xfrm>
            <a:off x="6444208" y="6381328"/>
            <a:ext cx="2057400" cy="365125"/>
          </a:xfrm>
        </p:spPr>
        <p:txBody>
          <a:bodyPr/>
          <a:lstStyle/>
          <a:p>
            <a:fld id="{17C66928-75CA-4FDC-9A35-4CB9C6767049}" type="slidenum">
              <a:rPr lang="zh-TW" altLang="en-US" smtClean="0">
                <a:solidFill>
                  <a:prstClr val="black">
                    <a:tint val="75000"/>
                  </a:prstClr>
                </a:solidFill>
              </a:rPr>
              <a:pPr/>
              <a:t>3</a:t>
            </a:fld>
            <a:endParaRPr lang="zh-TW" altLang="en-US">
              <a:solidFill>
                <a:prstClr val="black">
                  <a:tint val="75000"/>
                </a:prstClr>
              </a:solidFill>
            </a:endParaRPr>
          </a:p>
        </p:txBody>
      </p:sp>
      <p:sp>
        <p:nvSpPr>
          <p:cNvPr id="20" name="ïṥļîḍê">
            <a:extLst>
              <a:ext uri="{FF2B5EF4-FFF2-40B4-BE49-F238E27FC236}">
                <a16:creationId xmlns:a16="http://schemas.microsoft.com/office/drawing/2014/main" id="{3E47EB4A-3E15-4AA0-A30A-7F8B22A9DDBB}"/>
              </a:ext>
            </a:extLst>
          </p:cNvPr>
          <p:cNvSpPr/>
          <p:nvPr/>
        </p:nvSpPr>
        <p:spPr>
          <a:xfrm>
            <a:off x="3718025" y="2705364"/>
            <a:ext cx="5335577" cy="580651"/>
          </a:xfrm>
          <a:prstGeom prst="roundRect">
            <a:avLst>
              <a:gd name="adj"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Autofit/>
          </a:bodyPr>
          <a:lstStyle/>
          <a:p>
            <a:r>
              <a:rPr lang="en-US" altLang="zh-TW" sz="2000" b="1" dirty="0">
                <a:solidFill>
                  <a:prstClr val="white"/>
                </a:solidFill>
                <a:latin typeface="微軟正黑體" panose="020B0604030504040204" pitchFamily="34" charset="-120"/>
                <a:ea typeface="微軟正黑體" panose="020B0604030504040204" pitchFamily="34" charset="-120"/>
              </a:rPr>
              <a:t>113</a:t>
            </a:r>
            <a:r>
              <a:rPr lang="zh-TW" altLang="en-US" sz="2000" b="1" dirty="0">
                <a:solidFill>
                  <a:prstClr val="white"/>
                </a:solidFill>
                <a:latin typeface="微軟正黑體" panose="020B0604030504040204" pitchFamily="34" charset="-120"/>
                <a:ea typeface="微軟正黑體" panose="020B0604030504040204" pitchFamily="34" charset="-120"/>
              </a:rPr>
              <a:t>學年度專任</a:t>
            </a:r>
            <a:r>
              <a:rPr lang="en-US" altLang="zh-TW" sz="2000" b="1" dirty="0">
                <a:solidFill>
                  <a:prstClr val="white"/>
                </a:solidFill>
                <a:latin typeface="微軟正黑體" panose="020B0604030504040204" pitchFamily="34" charset="-120"/>
                <a:ea typeface="微軟正黑體" panose="020B0604030504040204" pitchFamily="34" charset="-120"/>
              </a:rPr>
              <a:t>/</a:t>
            </a:r>
            <a:r>
              <a:rPr lang="zh-TW" altLang="en-US" sz="2000" b="1" dirty="0">
                <a:solidFill>
                  <a:prstClr val="white"/>
                </a:solidFill>
                <a:latin typeface="微軟正黑體" panose="020B0604030504040204" pitchFamily="34" charset="-120"/>
                <a:ea typeface="微軟正黑體" panose="020B0604030504040204" pitchFamily="34" charset="-120"/>
              </a:rPr>
              <a:t>專案教師及助教評鑑實施計畫</a:t>
            </a:r>
            <a:endParaRPr lang="zh-CN" altLang="en-US" sz="2000" b="1" dirty="0">
              <a:solidFill>
                <a:prstClr val="white"/>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175982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F082453C-89F6-43FF-A81B-0385AB71FED3}"/>
              </a:ext>
            </a:extLst>
          </p:cNvPr>
          <p:cNvSpPr>
            <a:spLocks noGrp="1"/>
          </p:cNvSpPr>
          <p:nvPr>
            <p:ph idx="1"/>
          </p:nvPr>
        </p:nvSpPr>
        <p:spPr>
          <a:xfrm>
            <a:off x="359532" y="1340768"/>
            <a:ext cx="8424936" cy="5109551"/>
          </a:xfrm>
        </p:spPr>
        <p:txBody>
          <a:bodyPr>
            <a:normAutofit fontScale="62500" lnSpcReduction="20000"/>
          </a:bodyPr>
          <a:lstStyle/>
          <a:p>
            <a:pPr marL="0" indent="0" algn="just">
              <a:lnSpc>
                <a:spcPts val="2400"/>
              </a:lnSpc>
              <a:buNone/>
            </a:pPr>
            <a:r>
              <a:rPr lang="zh-TW" altLang="en-US" sz="2400" dirty="0">
                <a:latin typeface="標楷體" panose="03000509000000000000" pitchFamily="65" charset="-120"/>
                <a:ea typeface="標楷體" panose="03000509000000000000" pitchFamily="65" charset="-120"/>
              </a:rPr>
              <a:t>     </a:t>
            </a:r>
            <a:r>
              <a:rPr lang="zh-TW" altLang="en-US" sz="2900" dirty="0">
                <a:latin typeface="標楷體" panose="03000509000000000000" pitchFamily="65" charset="-120"/>
                <a:ea typeface="標楷體" panose="03000509000000000000" pitchFamily="65" charset="-120"/>
              </a:rPr>
              <a:t>業</a:t>
            </a:r>
            <a:r>
              <a:rPr lang="zh-TW" altLang="en-US" sz="3200" dirty="0">
                <a:latin typeface="標楷體" panose="03000509000000000000" pitchFamily="65" charset="-120"/>
                <a:ea typeface="標楷體" panose="03000509000000000000" pitchFamily="65" charset="-120"/>
              </a:rPr>
              <a:t>於專任教師及專案教師評鑑相關法規中增列有關</a:t>
            </a:r>
            <a:r>
              <a:rPr lang="zh-TW" altLang="en-US" sz="3200" b="1" u="sng" dirty="0">
                <a:latin typeface="標楷體" panose="03000509000000000000" pitchFamily="65" charset="-120"/>
                <a:ea typeface="標楷體" panose="03000509000000000000" pitchFamily="65" charset="-120"/>
              </a:rPr>
              <a:t>違反教師倫理守則</a:t>
            </a:r>
            <a:r>
              <a:rPr lang="zh-TW" altLang="en-US" sz="3200" dirty="0">
                <a:latin typeface="標楷體" panose="03000509000000000000" pitchFamily="65" charset="-120"/>
                <a:ea typeface="標楷體" panose="03000509000000000000" pitchFamily="65" charset="-120"/>
              </a:rPr>
              <a:t>及</a:t>
            </a:r>
            <a:r>
              <a:rPr lang="zh-TW" altLang="en-US" sz="3200" b="1" u="sng" dirty="0">
                <a:latin typeface="標楷體" panose="03000509000000000000" pitchFamily="65" charset="-120"/>
                <a:ea typeface="標楷體" panose="03000509000000000000" pitchFamily="65" charset="-120"/>
              </a:rPr>
              <a:t>學倫案件處置方式</a:t>
            </a:r>
            <a:r>
              <a:rPr lang="zh-TW" altLang="en-US" sz="3200" dirty="0">
                <a:latin typeface="標楷體" panose="03000509000000000000" pitchFamily="65" charset="-120"/>
                <a:ea typeface="標楷體" panose="03000509000000000000" pitchFamily="65" charset="-120"/>
              </a:rPr>
              <a:t>。另新增本校教師配合執行</a:t>
            </a:r>
            <a:r>
              <a:rPr lang="zh-TW" altLang="en-US" sz="3200" b="1" u="sng" dirty="0">
                <a:latin typeface="標楷體" panose="03000509000000000000" pitchFamily="65" charset="-120"/>
                <a:ea typeface="標楷體" panose="03000509000000000000" pitchFamily="65" charset="-120"/>
              </a:rPr>
              <a:t>大學社會責任實踐計畫及輔導學生考取專業證照</a:t>
            </a:r>
            <a:r>
              <a:rPr lang="zh-TW" altLang="en-US" sz="3200" dirty="0">
                <a:latin typeface="標楷體" panose="03000509000000000000" pitchFamily="65" charset="-120"/>
                <a:ea typeface="標楷體" panose="03000509000000000000" pitchFamily="65" charset="-120"/>
              </a:rPr>
              <a:t>為專任教師「</a:t>
            </a:r>
            <a:r>
              <a:rPr lang="en-US" altLang="zh-TW" sz="3200" dirty="0">
                <a:latin typeface="標楷體" panose="03000509000000000000" pitchFamily="65" charset="-120"/>
                <a:ea typeface="標楷體" panose="03000509000000000000" pitchFamily="65" charset="-120"/>
              </a:rPr>
              <a:t>C</a:t>
            </a:r>
            <a:r>
              <a:rPr lang="zh-TW" altLang="en-US" sz="3200" dirty="0">
                <a:latin typeface="標楷體" panose="03000509000000000000" pitchFamily="65" charset="-120"/>
                <a:ea typeface="標楷體" panose="03000509000000000000" pitchFamily="65" charset="-120"/>
              </a:rPr>
              <a:t>輔導與服務項目」認證項目及專案教師「</a:t>
            </a:r>
            <a:r>
              <a:rPr lang="en-US" altLang="zh-TW" sz="3200" dirty="0">
                <a:latin typeface="標楷體" panose="03000509000000000000" pitchFamily="65" charset="-120"/>
                <a:ea typeface="標楷體" panose="03000509000000000000" pitchFamily="65" charset="-120"/>
              </a:rPr>
              <a:t>C</a:t>
            </a:r>
            <a:r>
              <a:rPr lang="zh-TW" altLang="en-US" sz="3200" dirty="0">
                <a:latin typeface="標楷體" panose="03000509000000000000" pitchFamily="65" charset="-120"/>
                <a:ea typeface="標楷體" panose="03000509000000000000" pitchFamily="65" charset="-120"/>
              </a:rPr>
              <a:t>輔導與服務項目</a:t>
            </a:r>
            <a:r>
              <a:rPr lang="en-US" altLang="zh-TW" sz="3200" dirty="0">
                <a:latin typeface="標楷體" panose="03000509000000000000" pitchFamily="65" charset="-120"/>
                <a:ea typeface="標楷體" panose="03000509000000000000" pitchFamily="65" charset="-120"/>
              </a:rPr>
              <a:t>-C2</a:t>
            </a:r>
            <a:r>
              <a:rPr lang="zh-TW" altLang="en-US" sz="3200" dirty="0">
                <a:latin typeface="標楷體" panose="03000509000000000000" pitchFamily="65" charset="-120"/>
                <a:ea typeface="標楷體" panose="03000509000000000000" pitchFamily="65" charset="-120"/>
              </a:rPr>
              <a:t>配合項目」之加分項。</a:t>
            </a:r>
          </a:p>
          <a:p>
            <a:pPr marL="0" indent="0" algn="just">
              <a:lnSpc>
                <a:spcPts val="1200"/>
              </a:lnSpc>
              <a:buNone/>
            </a:pPr>
            <a:r>
              <a:rPr lang="zh-TW" altLang="en-US" sz="3200" dirty="0">
                <a:latin typeface="標楷體" panose="03000509000000000000" pitchFamily="65" charset="-120"/>
                <a:ea typeface="標楷體" panose="03000509000000000000" pitchFamily="65" charset="-120"/>
              </a:rPr>
              <a:t>    </a:t>
            </a:r>
            <a:endParaRPr lang="en-US" altLang="zh-TW" sz="3200" dirty="0">
              <a:latin typeface="標楷體" panose="03000509000000000000" pitchFamily="65" charset="-120"/>
              <a:ea typeface="標楷體" panose="03000509000000000000" pitchFamily="65" charset="-120"/>
            </a:endParaRPr>
          </a:p>
          <a:p>
            <a:pPr marL="0" indent="0" algn="just">
              <a:lnSpc>
                <a:spcPts val="2400"/>
              </a:lnSpc>
              <a:buNone/>
            </a:pPr>
            <a:r>
              <a:rPr lang="zh-TW" altLang="en-US" sz="3200" dirty="0">
                <a:latin typeface="標楷體" panose="03000509000000000000" pitchFamily="65" charset="-120"/>
                <a:ea typeface="標楷體" panose="03000509000000000000" pitchFamily="65" charset="-120"/>
              </a:rPr>
              <a:t>    人事室</a:t>
            </a:r>
            <a:r>
              <a:rPr lang="zh-TW" altLang="zh-TW" sz="3200" dirty="0">
                <a:latin typeface="標楷體" panose="03000509000000000000" pitchFamily="65" charset="-120"/>
                <a:ea typeface="標楷體" panose="03000509000000000000" pitchFamily="65" charset="-120"/>
              </a:rPr>
              <a:t>業於</a:t>
            </a:r>
            <a:r>
              <a:rPr lang="en-US" altLang="zh-TW" sz="3200" dirty="0">
                <a:latin typeface="標楷體" panose="03000509000000000000" pitchFamily="65" charset="-120"/>
                <a:ea typeface="標楷體" panose="03000509000000000000" pitchFamily="65" charset="-120"/>
              </a:rPr>
              <a:t>113.11.11(</a:t>
            </a:r>
            <a:r>
              <a:rPr lang="zh-TW" altLang="en-US" sz="3200" dirty="0">
                <a:latin typeface="標楷體" panose="03000509000000000000" pitchFamily="65" charset="-120"/>
                <a:ea typeface="標楷體" panose="03000509000000000000" pitchFamily="65" charset="-120"/>
              </a:rPr>
              <a:t>星期一</a:t>
            </a:r>
            <a:r>
              <a:rPr lang="en-US" altLang="zh-TW" sz="3200" dirty="0">
                <a:latin typeface="標楷體" panose="03000509000000000000" pitchFamily="65" charset="-120"/>
                <a:ea typeface="標楷體" panose="03000509000000000000" pitchFamily="65" charset="-120"/>
              </a:rPr>
              <a:t>)</a:t>
            </a:r>
            <a:r>
              <a:rPr lang="zh-TW" altLang="zh-TW" sz="3200" dirty="0">
                <a:latin typeface="標楷體" panose="03000509000000000000" pitchFamily="65" charset="-120"/>
                <a:ea typeface="標楷體" panose="03000509000000000000" pitchFamily="65" charset="-120"/>
              </a:rPr>
              <a:t>召開「</a:t>
            </a:r>
            <a:r>
              <a:rPr lang="en-US" altLang="zh-TW" sz="3200" dirty="0">
                <a:latin typeface="標楷體" panose="03000509000000000000" pitchFamily="65" charset="-120"/>
                <a:ea typeface="標楷體" panose="03000509000000000000" pitchFamily="65" charset="-120"/>
              </a:rPr>
              <a:t>113</a:t>
            </a:r>
            <a:r>
              <a:rPr lang="zh-TW" altLang="zh-TW" sz="3200" dirty="0">
                <a:latin typeface="標楷體" panose="03000509000000000000" pitchFamily="65" charset="-120"/>
                <a:ea typeface="標楷體" panose="03000509000000000000" pitchFamily="65" charset="-120"/>
              </a:rPr>
              <a:t>學年度專任教師及專案教師評鑑</a:t>
            </a:r>
            <a:r>
              <a:rPr lang="en-US" altLang="zh-TW" sz="3200" dirty="0">
                <a:latin typeface="標楷體" panose="03000509000000000000" pitchFamily="65" charset="-120"/>
                <a:ea typeface="標楷體" panose="03000509000000000000" pitchFamily="65" charset="-120"/>
              </a:rPr>
              <a:t>-</a:t>
            </a:r>
            <a:r>
              <a:rPr lang="zh-TW" altLang="zh-TW" sz="3200" dirty="0">
                <a:latin typeface="標楷體" panose="03000509000000000000" pitchFamily="65" charset="-120"/>
                <a:ea typeface="標楷體" panose="03000509000000000000" pitchFamily="65" charset="-120"/>
              </a:rPr>
              <a:t>評鑑辦法暨附表研修會議」，</a:t>
            </a:r>
            <a:r>
              <a:rPr lang="zh-TW" altLang="en-US" sz="3200" dirty="0">
                <a:latin typeface="標楷體" panose="03000509000000000000" pitchFamily="65" charset="-120"/>
                <a:ea typeface="標楷體" panose="03000509000000000000" pitchFamily="65" charset="-120"/>
              </a:rPr>
              <a:t>修訂評鑑相關法規</a:t>
            </a:r>
            <a:r>
              <a:rPr lang="en-US" altLang="zh-TW" sz="3200" dirty="0">
                <a:latin typeface="標楷體" panose="03000509000000000000" pitchFamily="65" charset="-120"/>
                <a:ea typeface="標楷體" panose="03000509000000000000" pitchFamily="65" charset="-120"/>
              </a:rPr>
              <a:t>:</a:t>
            </a:r>
          </a:p>
          <a:p>
            <a:pPr marL="457200" indent="-457200" algn="just">
              <a:lnSpc>
                <a:spcPts val="2400"/>
              </a:lnSpc>
              <a:buFont typeface="+mj-lt"/>
              <a:buAutoNum type="arabicPeriod"/>
            </a:pPr>
            <a:r>
              <a:rPr lang="zh-TW" altLang="zh-TW" sz="3200" dirty="0">
                <a:latin typeface="標楷體" panose="03000509000000000000" pitchFamily="65" charset="-120"/>
                <a:ea typeface="標楷體" panose="03000509000000000000" pitchFamily="65" charset="-120"/>
              </a:rPr>
              <a:t>「專任教師評鑑辦法」第二條及第六條部分條文</a:t>
            </a:r>
            <a:r>
              <a:rPr lang="zh-TW" altLang="en-US" sz="3200" dirty="0">
                <a:latin typeface="標楷體" panose="03000509000000000000" pitchFamily="65" charset="-120"/>
                <a:ea typeface="標楷體" panose="03000509000000000000" pitchFamily="65" charset="-120"/>
              </a:rPr>
              <a:t>。</a:t>
            </a:r>
            <a:endParaRPr lang="en-US" altLang="zh-TW" sz="3200" dirty="0">
              <a:latin typeface="標楷體" panose="03000509000000000000" pitchFamily="65" charset="-120"/>
              <a:ea typeface="標楷體" panose="03000509000000000000" pitchFamily="65" charset="-120"/>
            </a:endParaRPr>
          </a:p>
          <a:p>
            <a:pPr marL="457200" indent="-457200" algn="just">
              <a:lnSpc>
                <a:spcPts val="2400"/>
              </a:lnSpc>
              <a:buFont typeface="+mj-lt"/>
              <a:buAutoNum type="arabicPeriod"/>
            </a:pPr>
            <a:r>
              <a:rPr lang="zh-TW" altLang="zh-TW" sz="3200" dirty="0">
                <a:latin typeface="標楷體" panose="03000509000000000000" pitchFamily="65" charset="-120"/>
                <a:ea typeface="標楷體" panose="03000509000000000000" pitchFamily="65" charset="-120"/>
              </a:rPr>
              <a:t>「專任教師評鑑辦法施行細則」第五條、第十三條、第十五條修正案及「評鑑基準表」</a:t>
            </a:r>
            <a:r>
              <a:rPr lang="zh-TW" altLang="en-US" sz="3200" dirty="0">
                <a:latin typeface="標楷體" panose="03000509000000000000" pitchFamily="65" charset="-120"/>
                <a:ea typeface="標楷體" panose="03000509000000000000" pitchFamily="65" charset="-120"/>
              </a:rPr>
              <a:t>。</a:t>
            </a:r>
            <a:endParaRPr lang="en-US" altLang="zh-TW" sz="3200" dirty="0">
              <a:latin typeface="標楷體" panose="03000509000000000000" pitchFamily="65" charset="-120"/>
              <a:ea typeface="標楷體" panose="03000509000000000000" pitchFamily="65" charset="-120"/>
            </a:endParaRPr>
          </a:p>
          <a:p>
            <a:pPr marL="457200" indent="-457200" algn="just">
              <a:lnSpc>
                <a:spcPts val="2400"/>
              </a:lnSpc>
              <a:buFont typeface="+mj-lt"/>
              <a:buAutoNum type="arabicPeriod"/>
            </a:pPr>
            <a:r>
              <a:rPr lang="zh-TW" altLang="zh-TW" sz="3200" dirty="0">
                <a:latin typeface="標楷體" panose="03000509000000000000" pitchFamily="65" charset="-120"/>
                <a:ea typeface="標楷體" panose="03000509000000000000" pitchFamily="65" charset="-120"/>
              </a:rPr>
              <a:t>「編制外專任教學人員評鑑辦法」第五條及第六條部分條文；及附表</a:t>
            </a:r>
            <a:r>
              <a:rPr lang="en-US" altLang="zh-TW" sz="3200" dirty="0">
                <a:latin typeface="標楷體" panose="03000509000000000000" pitchFamily="65" charset="-120"/>
                <a:ea typeface="標楷體" panose="03000509000000000000" pitchFamily="65" charset="-120"/>
              </a:rPr>
              <a:t>-</a:t>
            </a:r>
            <a:r>
              <a:rPr lang="zh-TW" altLang="zh-TW" sz="3200" dirty="0">
                <a:latin typeface="標楷體" panose="03000509000000000000" pitchFamily="65" charset="-120"/>
                <a:ea typeface="標楷體" panose="03000509000000000000" pitchFamily="65" charset="-120"/>
              </a:rPr>
              <a:t>「評鑑基準表及評分表」。</a:t>
            </a:r>
            <a:r>
              <a:rPr lang="zh-TW" altLang="en-US" sz="3200" dirty="0">
                <a:latin typeface="標楷體" panose="03000509000000000000" pitchFamily="65" charset="-120"/>
                <a:ea typeface="標楷體" panose="03000509000000000000" pitchFamily="65" charset="-120"/>
              </a:rPr>
              <a:t> </a:t>
            </a:r>
            <a:endParaRPr lang="en-US" altLang="zh-TW" sz="3200" dirty="0">
              <a:latin typeface="標楷體" panose="03000509000000000000" pitchFamily="65" charset="-120"/>
              <a:ea typeface="標楷體" panose="03000509000000000000" pitchFamily="65" charset="-120"/>
            </a:endParaRPr>
          </a:p>
          <a:p>
            <a:pPr marL="0" indent="0" algn="just">
              <a:lnSpc>
                <a:spcPts val="2400"/>
              </a:lnSpc>
              <a:buNone/>
            </a:pPr>
            <a:r>
              <a:rPr lang="zh-TW" altLang="en-US" sz="3200" dirty="0">
                <a:latin typeface="標楷體" panose="03000509000000000000" pitchFamily="65" charset="-120"/>
                <a:ea typeface="標楷體" panose="03000509000000000000" pitchFamily="65" charset="-120"/>
              </a:rPr>
              <a:t>    </a:t>
            </a:r>
            <a:r>
              <a:rPr lang="zh-TW" altLang="zh-TW" sz="3200" dirty="0">
                <a:latin typeface="標楷體" panose="03000509000000000000" pitchFamily="65" charset="-120"/>
                <a:ea typeface="標楷體" panose="03000509000000000000" pitchFamily="65" charset="-120"/>
              </a:rPr>
              <a:t>修正通過後提請</a:t>
            </a:r>
            <a:r>
              <a:rPr lang="en-US" altLang="zh-TW" sz="3200" dirty="0">
                <a:latin typeface="標楷體" panose="03000509000000000000" pitchFamily="65" charset="-120"/>
                <a:ea typeface="標楷體" panose="03000509000000000000" pitchFamily="65" charset="-120"/>
              </a:rPr>
              <a:t>113</a:t>
            </a:r>
            <a:r>
              <a:rPr lang="zh-TW" altLang="zh-TW" sz="3200" dirty="0">
                <a:latin typeface="標楷體" panose="03000509000000000000" pitchFamily="65" charset="-120"/>
                <a:ea typeface="標楷體" panose="03000509000000000000" pitchFamily="65" charset="-120"/>
              </a:rPr>
              <a:t>年</a:t>
            </a:r>
            <a:r>
              <a:rPr lang="en-US" altLang="zh-TW" sz="3200" dirty="0">
                <a:latin typeface="標楷體" panose="03000509000000000000" pitchFamily="65" charset="-120"/>
                <a:ea typeface="標楷體" panose="03000509000000000000" pitchFamily="65" charset="-120"/>
              </a:rPr>
              <a:t>12</a:t>
            </a:r>
            <a:r>
              <a:rPr lang="zh-TW" altLang="zh-TW" sz="3200" dirty="0">
                <a:latin typeface="標楷體" panose="03000509000000000000" pitchFamily="65" charset="-120"/>
                <a:ea typeface="標楷體" panose="03000509000000000000" pitchFamily="65" charset="-120"/>
              </a:rPr>
              <a:t>月份本校教師評審委員會審議，續提行政會議、校務會議通過後施行。</a:t>
            </a:r>
            <a:endParaRPr lang="zh-TW" altLang="en-US" sz="3200" dirty="0">
              <a:latin typeface="標楷體" panose="03000509000000000000" pitchFamily="65" charset="-12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DD560CF5-CD1E-454A-B801-87C4ACF8F19B}"/>
              </a:ext>
            </a:extLst>
          </p:cNvPr>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30</a:t>
            </a:fld>
            <a:endParaRPr lang="zh-TW" altLang="en-US">
              <a:solidFill>
                <a:prstClr val="black">
                  <a:tint val="75000"/>
                </a:prstClr>
              </a:solidFill>
            </a:endParaRPr>
          </a:p>
        </p:txBody>
      </p:sp>
      <p:sp>
        <p:nvSpPr>
          <p:cNvPr id="5" name="標題 1">
            <a:extLst>
              <a:ext uri="{FF2B5EF4-FFF2-40B4-BE49-F238E27FC236}">
                <a16:creationId xmlns:a16="http://schemas.microsoft.com/office/drawing/2014/main" id="{37FCA47A-D596-4A0F-BEDC-77893801CD58}"/>
              </a:ext>
            </a:extLst>
          </p:cNvPr>
          <p:cNvSpPr txBox="1">
            <a:spLocks noGrp="1"/>
          </p:cNvSpPr>
          <p:nvPr>
            <p:ph type="title"/>
          </p:nvPr>
        </p:nvSpPr>
        <p:spPr>
          <a:xfrm>
            <a:off x="628650" y="268288"/>
            <a:ext cx="7886700" cy="8556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微軟正黑體" panose="020B0604030504040204" pitchFamily="34" charset="-120"/>
                <a:ea typeface="微軟正黑體" panose="020B0604030504040204" pitchFamily="34" charset="-120"/>
                <a:cs typeface="+mj-cs"/>
              </a:defRPr>
            </a:lvl1pPr>
          </a:lstStyle>
          <a:p>
            <a:r>
              <a:rPr lang="en-US" altLang="zh-TW" sz="3600" b="1" dirty="0"/>
              <a:t>(</a:t>
            </a:r>
            <a:r>
              <a:rPr lang="zh-TW" altLang="en-US" sz="3600" b="1" dirty="0"/>
              <a:t>四</a:t>
            </a:r>
            <a:r>
              <a:rPr lang="en-US" altLang="zh-TW" sz="3600" b="1" dirty="0"/>
              <a:t>)</a:t>
            </a:r>
            <a:r>
              <a:rPr lang="zh-TW" altLang="en-US" sz="3600" b="1" dirty="0"/>
              <a:t>評鑑工作</a:t>
            </a:r>
            <a:r>
              <a:rPr lang="en-US" altLang="zh-TW" sz="3600" b="1" dirty="0"/>
              <a:t>-4</a:t>
            </a:r>
            <a:r>
              <a:rPr lang="zh-TW" altLang="en-US" sz="3600" b="1" dirty="0"/>
              <a:t> </a:t>
            </a:r>
            <a:r>
              <a:rPr lang="en-US" altLang="zh-TW" sz="3600" b="1" dirty="0"/>
              <a:t>(</a:t>
            </a:r>
            <a:r>
              <a:rPr lang="zh-TW" altLang="en-US" sz="3600" b="1" dirty="0"/>
              <a:t>評鑑法規修訂</a:t>
            </a:r>
            <a:r>
              <a:rPr lang="en-US" altLang="zh-TW" sz="3600" b="1" dirty="0"/>
              <a:t>)</a:t>
            </a:r>
            <a:endParaRPr lang="zh-TW" altLang="en-US" sz="3600" b="1" dirty="0"/>
          </a:p>
        </p:txBody>
      </p:sp>
    </p:spTree>
    <p:extLst>
      <p:ext uri="{BB962C8B-B14F-4D97-AF65-F5344CB8AC3E}">
        <p14:creationId xmlns:p14="http://schemas.microsoft.com/office/powerpoint/2010/main" val="2749684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600" b="1" dirty="0"/>
              <a:t>(</a:t>
            </a:r>
            <a:r>
              <a:rPr lang="zh-TW" altLang="en-US" sz="3600" b="1" dirty="0"/>
              <a:t>四</a:t>
            </a:r>
            <a:r>
              <a:rPr lang="en-US" altLang="zh-TW" sz="3600" b="1" dirty="0"/>
              <a:t>)</a:t>
            </a:r>
            <a:r>
              <a:rPr lang="zh-TW" altLang="en-US" sz="3600" b="1" dirty="0"/>
              <a:t> 評鑑工作</a:t>
            </a:r>
            <a:r>
              <a:rPr lang="en-US" altLang="zh-TW" sz="3600" b="1" dirty="0"/>
              <a:t>-5</a:t>
            </a:r>
            <a:r>
              <a:rPr lang="zh-TW" altLang="en-US" sz="3600" b="1" dirty="0"/>
              <a:t> </a:t>
            </a:r>
            <a:r>
              <a:rPr lang="en-US" altLang="zh-TW" sz="3600" b="1" dirty="0"/>
              <a:t>(</a:t>
            </a:r>
            <a:r>
              <a:rPr lang="zh-TW" altLang="en-US" sz="3600" b="1" dirty="0"/>
              <a:t>教師評鑑日程</a:t>
            </a:r>
            <a:r>
              <a:rPr lang="en-US" altLang="zh-TW" sz="3600" b="1" dirty="0"/>
              <a:t>)</a:t>
            </a:r>
            <a:endParaRPr lang="zh-TW" altLang="en-US" sz="3600" b="1" dirty="0"/>
          </a:p>
        </p:txBody>
      </p:sp>
      <p:sp>
        <p:nvSpPr>
          <p:cNvPr id="4" name="投影片編號版面配置區 3"/>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31</a:t>
            </a:fld>
            <a:endParaRPr lang="zh-TW" altLang="en-US" dirty="0">
              <a:solidFill>
                <a:prstClr val="black">
                  <a:tint val="75000"/>
                </a:prstClr>
              </a:solidFill>
            </a:endParaRPr>
          </a:p>
        </p:txBody>
      </p:sp>
      <p:sp>
        <p:nvSpPr>
          <p:cNvPr id="3" name="文字方塊 2"/>
          <p:cNvSpPr txBox="1"/>
          <p:nvPr/>
        </p:nvSpPr>
        <p:spPr>
          <a:xfrm>
            <a:off x="1979712" y="5445678"/>
            <a:ext cx="5184576" cy="954107"/>
          </a:xfrm>
          <a:prstGeom prst="rect">
            <a:avLst/>
          </a:prstGeom>
          <a:noFill/>
        </p:spPr>
        <p:txBody>
          <a:bodyPr wrap="square" rtlCol="0">
            <a:spAutoFit/>
          </a:bodyPr>
          <a:lstStyle/>
          <a:p>
            <a:pPr algn="ctr"/>
            <a:r>
              <a:rPr lang="en-US" altLang="zh-TW" sz="2800" b="1" u="sng" dirty="0">
                <a:solidFill>
                  <a:prstClr val="black"/>
                </a:solidFill>
                <a:latin typeface="華康華綜體W5(P)" panose="020B0500000000000000" pitchFamily="34" charset="-120"/>
                <a:ea typeface="華康華綜體W5(P)" panose="020B0500000000000000" pitchFamily="34" charset="-120"/>
              </a:rPr>
              <a:t>113</a:t>
            </a:r>
            <a:r>
              <a:rPr lang="zh-TW" altLang="en-US" sz="2800" b="1" u="sng" dirty="0">
                <a:solidFill>
                  <a:prstClr val="black"/>
                </a:solidFill>
                <a:latin typeface="華康華綜體W5(P)" panose="020B0500000000000000" pitchFamily="34" charset="-120"/>
                <a:ea typeface="華康華綜體W5(P)" panose="020B0500000000000000" pitchFamily="34" charset="-120"/>
              </a:rPr>
              <a:t>學年度教師</a:t>
            </a:r>
            <a:r>
              <a:rPr lang="en-US" altLang="zh-TW" sz="2800" b="1" u="sng" dirty="0">
                <a:solidFill>
                  <a:prstClr val="black"/>
                </a:solidFill>
                <a:latin typeface="華康華綜體W5(P)" panose="020B0500000000000000" pitchFamily="34" charset="-120"/>
                <a:ea typeface="華康華綜體W5(P)" panose="020B0500000000000000" pitchFamily="34" charset="-120"/>
              </a:rPr>
              <a:t>/</a:t>
            </a:r>
            <a:r>
              <a:rPr lang="zh-TW" altLang="en-US" sz="2800" b="1" u="sng" dirty="0">
                <a:solidFill>
                  <a:prstClr val="black"/>
                </a:solidFill>
                <a:latin typeface="華康華綜體W5(P)" panose="020B0500000000000000" pitchFamily="34" charset="-120"/>
                <a:ea typeface="華康華綜體W5(P)" panose="020B0500000000000000" pitchFamily="34" charset="-120"/>
              </a:rPr>
              <a:t>專案教師</a:t>
            </a:r>
            <a:endParaRPr lang="en-US" altLang="zh-TW" sz="2800" b="1" u="sng" dirty="0">
              <a:solidFill>
                <a:prstClr val="black"/>
              </a:solidFill>
              <a:latin typeface="華康華綜體W5(P)" panose="020B0500000000000000" pitchFamily="34" charset="-120"/>
              <a:ea typeface="華康華綜體W5(P)" panose="020B0500000000000000" pitchFamily="34" charset="-120"/>
            </a:endParaRPr>
          </a:p>
          <a:p>
            <a:pPr algn="ctr"/>
            <a:r>
              <a:rPr lang="zh-TW" altLang="en-US" sz="2800" b="1" u="sng" dirty="0">
                <a:solidFill>
                  <a:prstClr val="black"/>
                </a:solidFill>
                <a:latin typeface="華康華綜體W5(P)" panose="020B0500000000000000" pitchFamily="34" charset="-120"/>
                <a:ea typeface="華康華綜體W5(P)" panose="020B0500000000000000" pitchFamily="34" charset="-120"/>
              </a:rPr>
              <a:t>評鑑日程圖</a:t>
            </a:r>
            <a:endParaRPr lang="zh-TW" altLang="en-US" sz="2800" u="sng" dirty="0">
              <a:latin typeface="華康華綜體W5(P)" panose="020B0500000000000000" pitchFamily="34" charset="-120"/>
              <a:ea typeface="華康華綜體W5(P)" panose="020B0500000000000000" pitchFamily="34" charset="-120"/>
            </a:endParaRPr>
          </a:p>
        </p:txBody>
      </p:sp>
      <p:grpSp>
        <p:nvGrpSpPr>
          <p:cNvPr id="22" name="群組 21">
            <a:extLst>
              <a:ext uri="{FF2B5EF4-FFF2-40B4-BE49-F238E27FC236}">
                <a16:creationId xmlns:a16="http://schemas.microsoft.com/office/drawing/2014/main" id="{0B5FEFA9-F4D5-42E8-A1B1-8FB0C32482B0}"/>
              </a:ext>
            </a:extLst>
          </p:cNvPr>
          <p:cNvGrpSpPr>
            <a:grpSpLocks/>
          </p:cNvGrpSpPr>
          <p:nvPr/>
        </p:nvGrpSpPr>
        <p:grpSpPr bwMode="auto">
          <a:xfrm>
            <a:off x="628650" y="1862404"/>
            <a:ext cx="8047806" cy="3366796"/>
            <a:chOff x="1149" y="323"/>
            <a:chExt cx="9443" cy="4399"/>
          </a:xfrm>
        </p:grpSpPr>
        <p:sp>
          <p:nvSpPr>
            <p:cNvPr id="23" name="Freeform 5">
              <a:extLst>
                <a:ext uri="{FF2B5EF4-FFF2-40B4-BE49-F238E27FC236}">
                  <a16:creationId xmlns:a16="http://schemas.microsoft.com/office/drawing/2014/main" id="{511FE2B5-8272-44F7-A719-A09DD5681CC7}"/>
                </a:ext>
              </a:extLst>
            </p:cNvPr>
            <p:cNvSpPr>
              <a:spLocks/>
            </p:cNvSpPr>
            <p:nvPr/>
          </p:nvSpPr>
          <p:spPr bwMode="auto">
            <a:xfrm>
              <a:off x="7923" y="323"/>
              <a:ext cx="2669" cy="4399"/>
            </a:xfrm>
            <a:custGeom>
              <a:avLst/>
              <a:gdLst>
                <a:gd name="T0" fmla="*/ 2001 w 2669"/>
                <a:gd name="T1" fmla="*/ 0 h 4399"/>
                <a:gd name="T2" fmla="*/ 0 w 2669"/>
                <a:gd name="T3" fmla="*/ 0 h 4399"/>
                <a:gd name="T4" fmla="*/ 0 w 2669"/>
                <a:gd name="T5" fmla="*/ 4399 h 4399"/>
                <a:gd name="T6" fmla="*/ 2001 w 2669"/>
                <a:gd name="T7" fmla="*/ 4399 h 4399"/>
                <a:gd name="T8" fmla="*/ 2669 w 2669"/>
                <a:gd name="T9" fmla="*/ 2199 h 4399"/>
                <a:gd name="T10" fmla="*/ 2001 w 2669"/>
                <a:gd name="T11" fmla="*/ 0 h 4399"/>
              </a:gdLst>
              <a:ahLst/>
              <a:cxnLst>
                <a:cxn ang="0">
                  <a:pos x="T0" y="T1"/>
                </a:cxn>
                <a:cxn ang="0">
                  <a:pos x="T2" y="T3"/>
                </a:cxn>
                <a:cxn ang="0">
                  <a:pos x="T4" y="T5"/>
                </a:cxn>
                <a:cxn ang="0">
                  <a:pos x="T6" y="T7"/>
                </a:cxn>
                <a:cxn ang="0">
                  <a:pos x="T8" y="T9"/>
                </a:cxn>
                <a:cxn ang="0">
                  <a:pos x="T10" y="T11"/>
                </a:cxn>
              </a:cxnLst>
              <a:rect l="0" t="0" r="r" b="b"/>
              <a:pathLst>
                <a:path w="2669" h="4399">
                  <a:moveTo>
                    <a:pt x="2001" y="0"/>
                  </a:moveTo>
                  <a:lnTo>
                    <a:pt x="0" y="0"/>
                  </a:lnTo>
                  <a:lnTo>
                    <a:pt x="0" y="4399"/>
                  </a:lnTo>
                  <a:lnTo>
                    <a:pt x="2001" y="4399"/>
                  </a:lnTo>
                  <a:lnTo>
                    <a:pt x="2669" y="2199"/>
                  </a:lnTo>
                  <a:lnTo>
                    <a:pt x="2001" y="0"/>
                  </a:lnTo>
                  <a:close/>
                </a:path>
              </a:pathLst>
            </a:custGeom>
            <a:solidFill>
              <a:srgbClr val="EBF1D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zh-TW" altLang="en-US"/>
            </a:p>
          </p:txBody>
        </p:sp>
        <p:sp>
          <p:nvSpPr>
            <p:cNvPr id="24" name="Freeform 6">
              <a:extLst>
                <a:ext uri="{FF2B5EF4-FFF2-40B4-BE49-F238E27FC236}">
                  <a16:creationId xmlns:a16="http://schemas.microsoft.com/office/drawing/2014/main" id="{EB959219-14C2-4E44-A938-C7CC9A51F8BE}"/>
                </a:ext>
              </a:extLst>
            </p:cNvPr>
            <p:cNvSpPr>
              <a:spLocks/>
            </p:cNvSpPr>
            <p:nvPr/>
          </p:nvSpPr>
          <p:spPr bwMode="auto">
            <a:xfrm>
              <a:off x="7923" y="323"/>
              <a:ext cx="2669" cy="4399"/>
            </a:xfrm>
            <a:custGeom>
              <a:avLst/>
              <a:gdLst>
                <a:gd name="T0" fmla="*/ 2001 w 2669"/>
                <a:gd name="T1" fmla="*/ 0 h 4399"/>
                <a:gd name="T2" fmla="*/ 0 w 2669"/>
                <a:gd name="T3" fmla="*/ 0 h 4399"/>
                <a:gd name="T4" fmla="*/ 0 w 2669"/>
                <a:gd name="T5" fmla="*/ 4399 h 4399"/>
                <a:gd name="T6" fmla="*/ 2001 w 2669"/>
                <a:gd name="T7" fmla="*/ 4399 h 4399"/>
                <a:gd name="T8" fmla="*/ 2669 w 2669"/>
                <a:gd name="T9" fmla="*/ 2199 h 4399"/>
                <a:gd name="T10" fmla="*/ 2001 w 2669"/>
                <a:gd name="T11" fmla="*/ 0 h 4399"/>
              </a:gdLst>
              <a:ahLst/>
              <a:cxnLst>
                <a:cxn ang="0">
                  <a:pos x="T0" y="T1"/>
                </a:cxn>
                <a:cxn ang="0">
                  <a:pos x="T2" y="T3"/>
                </a:cxn>
                <a:cxn ang="0">
                  <a:pos x="T4" y="T5"/>
                </a:cxn>
                <a:cxn ang="0">
                  <a:pos x="T6" y="T7"/>
                </a:cxn>
                <a:cxn ang="0">
                  <a:pos x="T8" y="T9"/>
                </a:cxn>
                <a:cxn ang="0">
                  <a:pos x="T10" y="T11"/>
                </a:cxn>
              </a:cxnLst>
              <a:rect l="0" t="0" r="r" b="b"/>
              <a:pathLst>
                <a:path w="2669" h="4399">
                  <a:moveTo>
                    <a:pt x="2001" y="0"/>
                  </a:moveTo>
                  <a:lnTo>
                    <a:pt x="0" y="0"/>
                  </a:lnTo>
                  <a:lnTo>
                    <a:pt x="0" y="4399"/>
                  </a:lnTo>
                  <a:lnTo>
                    <a:pt x="2001" y="4399"/>
                  </a:lnTo>
                  <a:lnTo>
                    <a:pt x="2669" y="2199"/>
                  </a:lnTo>
                  <a:lnTo>
                    <a:pt x="2001" y="0"/>
                  </a:lnTo>
                  <a:close/>
                </a:path>
              </a:pathLst>
            </a:custGeom>
            <a:solidFill>
              <a:schemeClr val="accent6">
                <a:lumMod val="20000"/>
                <a:lumOff val="80000"/>
              </a:schemeClr>
            </a:solidFill>
            <a:ln w="9524">
              <a:solidFill>
                <a:srgbClr val="000000"/>
              </a:solidFill>
              <a:round/>
              <a:headEnd/>
              <a:tailEnd/>
            </a:ln>
            <a:extLst/>
          </p:spPr>
          <p:txBody>
            <a:bodyPr rot="0" vert="horz" wrap="square" lIns="91440" tIns="45720" rIns="91440" bIns="45720" anchor="t" anchorCtr="0" upright="1">
              <a:noAutofit/>
            </a:bodyPr>
            <a:lstStyle/>
            <a:p>
              <a:endParaRPr lang="zh-TW" altLang="en-US"/>
            </a:p>
          </p:txBody>
        </p:sp>
        <p:sp>
          <p:nvSpPr>
            <p:cNvPr id="25" name="Freeform 7">
              <a:extLst>
                <a:ext uri="{FF2B5EF4-FFF2-40B4-BE49-F238E27FC236}">
                  <a16:creationId xmlns:a16="http://schemas.microsoft.com/office/drawing/2014/main" id="{E6554035-5818-423F-B56C-3AF0B8B7DB8D}"/>
                </a:ext>
              </a:extLst>
            </p:cNvPr>
            <p:cNvSpPr>
              <a:spLocks/>
            </p:cNvSpPr>
            <p:nvPr/>
          </p:nvSpPr>
          <p:spPr bwMode="auto">
            <a:xfrm>
              <a:off x="5665" y="323"/>
              <a:ext cx="2669" cy="4399"/>
            </a:xfrm>
            <a:custGeom>
              <a:avLst/>
              <a:gdLst>
                <a:gd name="T0" fmla="*/ 2001 w 2669"/>
                <a:gd name="T1" fmla="*/ 0 h 4399"/>
                <a:gd name="T2" fmla="*/ 0 w 2669"/>
                <a:gd name="T3" fmla="*/ 0 h 4399"/>
                <a:gd name="T4" fmla="*/ 0 w 2669"/>
                <a:gd name="T5" fmla="*/ 4399 h 4399"/>
                <a:gd name="T6" fmla="*/ 2001 w 2669"/>
                <a:gd name="T7" fmla="*/ 4399 h 4399"/>
                <a:gd name="T8" fmla="*/ 2668 w 2669"/>
                <a:gd name="T9" fmla="*/ 2199 h 4399"/>
                <a:gd name="T10" fmla="*/ 2001 w 2669"/>
                <a:gd name="T11" fmla="*/ 0 h 4399"/>
              </a:gdLst>
              <a:ahLst/>
              <a:cxnLst>
                <a:cxn ang="0">
                  <a:pos x="T0" y="T1"/>
                </a:cxn>
                <a:cxn ang="0">
                  <a:pos x="T2" y="T3"/>
                </a:cxn>
                <a:cxn ang="0">
                  <a:pos x="T4" y="T5"/>
                </a:cxn>
                <a:cxn ang="0">
                  <a:pos x="T6" y="T7"/>
                </a:cxn>
                <a:cxn ang="0">
                  <a:pos x="T8" y="T9"/>
                </a:cxn>
                <a:cxn ang="0">
                  <a:pos x="T10" y="T11"/>
                </a:cxn>
              </a:cxnLst>
              <a:rect l="0" t="0" r="r" b="b"/>
              <a:pathLst>
                <a:path w="2669" h="4399">
                  <a:moveTo>
                    <a:pt x="2001" y="0"/>
                  </a:moveTo>
                  <a:lnTo>
                    <a:pt x="0" y="0"/>
                  </a:lnTo>
                  <a:lnTo>
                    <a:pt x="0" y="4399"/>
                  </a:lnTo>
                  <a:lnTo>
                    <a:pt x="2001" y="4399"/>
                  </a:lnTo>
                  <a:lnTo>
                    <a:pt x="2668" y="2199"/>
                  </a:lnTo>
                  <a:lnTo>
                    <a:pt x="2001" y="0"/>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zh-TW" altLang="en-US"/>
            </a:p>
          </p:txBody>
        </p:sp>
        <p:sp>
          <p:nvSpPr>
            <p:cNvPr id="26" name="Freeform 8">
              <a:extLst>
                <a:ext uri="{FF2B5EF4-FFF2-40B4-BE49-F238E27FC236}">
                  <a16:creationId xmlns:a16="http://schemas.microsoft.com/office/drawing/2014/main" id="{D71695C3-35A0-4308-8EA4-CCEF0BDFD8A2}"/>
                </a:ext>
              </a:extLst>
            </p:cNvPr>
            <p:cNvSpPr>
              <a:spLocks/>
            </p:cNvSpPr>
            <p:nvPr/>
          </p:nvSpPr>
          <p:spPr bwMode="auto">
            <a:xfrm>
              <a:off x="5665" y="323"/>
              <a:ext cx="2669" cy="4399"/>
            </a:xfrm>
            <a:custGeom>
              <a:avLst/>
              <a:gdLst>
                <a:gd name="T0" fmla="*/ 2001 w 2669"/>
                <a:gd name="T1" fmla="*/ 0 h 4399"/>
                <a:gd name="T2" fmla="*/ 0 w 2669"/>
                <a:gd name="T3" fmla="*/ 0 h 4399"/>
                <a:gd name="T4" fmla="*/ 0 w 2669"/>
                <a:gd name="T5" fmla="*/ 4399 h 4399"/>
                <a:gd name="T6" fmla="*/ 2001 w 2669"/>
                <a:gd name="T7" fmla="*/ 4399 h 4399"/>
                <a:gd name="T8" fmla="*/ 2668 w 2669"/>
                <a:gd name="T9" fmla="*/ 2199 h 4399"/>
                <a:gd name="T10" fmla="*/ 2001 w 2669"/>
                <a:gd name="T11" fmla="*/ 0 h 4399"/>
              </a:gdLst>
              <a:ahLst/>
              <a:cxnLst>
                <a:cxn ang="0">
                  <a:pos x="T0" y="T1"/>
                </a:cxn>
                <a:cxn ang="0">
                  <a:pos x="T2" y="T3"/>
                </a:cxn>
                <a:cxn ang="0">
                  <a:pos x="T4" y="T5"/>
                </a:cxn>
                <a:cxn ang="0">
                  <a:pos x="T6" y="T7"/>
                </a:cxn>
                <a:cxn ang="0">
                  <a:pos x="T8" y="T9"/>
                </a:cxn>
                <a:cxn ang="0">
                  <a:pos x="T10" y="T11"/>
                </a:cxn>
              </a:cxnLst>
              <a:rect l="0" t="0" r="r" b="b"/>
              <a:pathLst>
                <a:path w="2669" h="4399">
                  <a:moveTo>
                    <a:pt x="2001" y="0"/>
                  </a:moveTo>
                  <a:lnTo>
                    <a:pt x="0" y="0"/>
                  </a:lnTo>
                  <a:lnTo>
                    <a:pt x="0" y="4399"/>
                  </a:lnTo>
                  <a:lnTo>
                    <a:pt x="2001" y="4399"/>
                  </a:lnTo>
                  <a:lnTo>
                    <a:pt x="2668" y="2199"/>
                  </a:lnTo>
                  <a:lnTo>
                    <a:pt x="200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zh-TW" altLang="en-US"/>
            </a:p>
          </p:txBody>
        </p:sp>
        <p:sp>
          <p:nvSpPr>
            <p:cNvPr id="27" name="Freeform 9">
              <a:extLst>
                <a:ext uri="{FF2B5EF4-FFF2-40B4-BE49-F238E27FC236}">
                  <a16:creationId xmlns:a16="http://schemas.microsoft.com/office/drawing/2014/main" id="{CE6FE04F-7EDF-4955-B823-FE8643FB268B}"/>
                </a:ext>
              </a:extLst>
            </p:cNvPr>
            <p:cNvSpPr>
              <a:spLocks/>
            </p:cNvSpPr>
            <p:nvPr/>
          </p:nvSpPr>
          <p:spPr bwMode="auto">
            <a:xfrm>
              <a:off x="3407" y="323"/>
              <a:ext cx="2669" cy="4399"/>
            </a:xfrm>
            <a:custGeom>
              <a:avLst/>
              <a:gdLst>
                <a:gd name="T0" fmla="*/ 2001 w 2669"/>
                <a:gd name="T1" fmla="*/ 0 h 4399"/>
                <a:gd name="T2" fmla="*/ 0 w 2669"/>
                <a:gd name="T3" fmla="*/ 0 h 4399"/>
                <a:gd name="T4" fmla="*/ 0 w 2669"/>
                <a:gd name="T5" fmla="*/ 4399 h 4399"/>
                <a:gd name="T6" fmla="*/ 2001 w 2669"/>
                <a:gd name="T7" fmla="*/ 4399 h 4399"/>
                <a:gd name="T8" fmla="*/ 2668 w 2669"/>
                <a:gd name="T9" fmla="*/ 2199 h 4399"/>
                <a:gd name="T10" fmla="*/ 2001 w 2669"/>
                <a:gd name="T11" fmla="*/ 0 h 4399"/>
              </a:gdLst>
              <a:ahLst/>
              <a:cxnLst>
                <a:cxn ang="0">
                  <a:pos x="T0" y="T1"/>
                </a:cxn>
                <a:cxn ang="0">
                  <a:pos x="T2" y="T3"/>
                </a:cxn>
                <a:cxn ang="0">
                  <a:pos x="T4" y="T5"/>
                </a:cxn>
                <a:cxn ang="0">
                  <a:pos x="T6" y="T7"/>
                </a:cxn>
                <a:cxn ang="0">
                  <a:pos x="T8" y="T9"/>
                </a:cxn>
                <a:cxn ang="0">
                  <a:pos x="T10" y="T11"/>
                </a:cxn>
              </a:cxnLst>
              <a:rect l="0" t="0" r="r" b="b"/>
              <a:pathLst>
                <a:path w="2669" h="4399">
                  <a:moveTo>
                    <a:pt x="2001" y="0"/>
                  </a:moveTo>
                  <a:lnTo>
                    <a:pt x="0" y="0"/>
                  </a:lnTo>
                  <a:lnTo>
                    <a:pt x="0" y="4399"/>
                  </a:lnTo>
                  <a:lnTo>
                    <a:pt x="2001" y="4399"/>
                  </a:lnTo>
                  <a:lnTo>
                    <a:pt x="2668" y="2199"/>
                  </a:lnTo>
                  <a:lnTo>
                    <a:pt x="2001" y="0"/>
                  </a:lnTo>
                  <a:close/>
                </a:path>
              </a:pathLst>
            </a:custGeom>
            <a:solidFill>
              <a:srgbClr val="DBEEF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zh-TW" altLang="en-US"/>
            </a:p>
          </p:txBody>
        </p:sp>
        <p:sp>
          <p:nvSpPr>
            <p:cNvPr id="28" name="Freeform 10">
              <a:extLst>
                <a:ext uri="{FF2B5EF4-FFF2-40B4-BE49-F238E27FC236}">
                  <a16:creationId xmlns:a16="http://schemas.microsoft.com/office/drawing/2014/main" id="{3B6BD627-2609-425E-A9B3-C9E007CB73A1}"/>
                </a:ext>
              </a:extLst>
            </p:cNvPr>
            <p:cNvSpPr>
              <a:spLocks/>
            </p:cNvSpPr>
            <p:nvPr/>
          </p:nvSpPr>
          <p:spPr bwMode="auto">
            <a:xfrm>
              <a:off x="3407" y="323"/>
              <a:ext cx="2669" cy="4399"/>
            </a:xfrm>
            <a:custGeom>
              <a:avLst/>
              <a:gdLst>
                <a:gd name="T0" fmla="*/ 2001 w 2669"/>
                <a:gd name="T1" fmla="*/ 0 h 4399"/>
                <a:gd name="T2" fmla="*/ 0 w 2669"/>
                <a:gd name="T3" fmla="*/ 0 h 4399"/>
                <a:gd name="T4" fmla="*/ 0 w 2669"/>
                <a:gd name="T5" fmla="*/ 4399 h 4399"/>
                <a:gd name="T6" fmla="*/ 2001 w 2669"/>
                <a:gd name="T7" fmla="*/ 4399 h 4399"/>
                <a:gd name="T8" fmla="*/ 2668 w 2669"/>
                <a:gd name="T9" fmla="*/ 2199 h 4399"/>
                <a:gd name="T10" fmla="*/ 2001 w 2669"/>
                <a:gd name="T11" fmla="*/ 0 h 4399"/>
              </a:gdLst>
              <a:ahLst/>
              <a:cxnLst>
                <a:cxn ang="0">
                  <a:pos x="T0" y="T1"/>
                </a:cxn>
                <a:cxn ang="0">
                  <a:pos x="T2" y="T3"/>
                </a:cxn>
                <a:cxn ang="0">
                  <a:pos x="T4" y="T5"/>
                </a:cxn>
                <a:cxn ang="0">
                  <a:pos x="T6" y="T7"/>
                </a:cxn>
                <a:cxn ang="0">
                  <a:pos x="T8" y="T9"/>
                </a:cxn>
                <a:cxn ang="0">
                  <a:pos x="T10" y="T11"/>
                </a:cxn>
              </a:cxnLst>
              <a:rect l="0" t="0" r="r" b="b"/>
              <a:pathLst>
                <a:path w="2669" h="4399">
                  <a:moveTo>
                    <a:pt x="2001" y="0"/>
                  </a:moveTo>
                  <a:lnTo>
                    <a:pt x="0" y="0"/>
                  </a:lnTo>
                  <a:lnTo>
                    <a:pt x="0" y="4399"/>
                  </a:lnTo>
                  <a:lnTo>
                    <a:pt x="2001" y="4399"/>
                  </a:lnTo>
                  <a:lnTo>
                    <a:pt x="2668" y="2199"/>
                  </a:lnTo>
                  <a:lnTo>
                    <a:pt x="200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zh-TW" altLang="en-US"/>
            </a:p>
          </p:txBody>
        </p:sp>
        <p:sp>
          <p:nvSpPr>
            <p:cNvPr id="29" name="Freeform 11">
              <a:extLst>
                <a:ext uri="{FF2B5EF4-FFF2-40B4-BE49-F238E27FC236}">
                  <a16:creationId xmlns:a16="http://schemas.microsoft.com/office/drawing/2014/main" id="{1669D452-52B3-4486-9C29-5B4DECBE2006}"/>
                </a:ext>
              </a:extLst>
            </p:cNvPr>
            <p:cNvSpPr>
              <a:spLocks/>
            </p:cNvSpPr>
            <p:nvPr/>
          </p:nvSpPr>
          <p:spPr bwMode="auto">
            <a:xfrm>
              <a:off x="1149" y="323"/>
              <a:ext cx="2669" cy="4399"/>
            </a:xfrm>
            <a:custGeom>
              <a:avLst/>
              <a:gdLst>
                <a:gd name="T0" fmla="*/ 2001 w 2669"/>
                <a:gd name="T1" fmla="*/ 0 h 4399"/>
                <a:gd name="T2" fmla="*/ 0 w 2669"/>
                <a:gd name="T3" fmla="*/ 0 h 4399"/>
                <a:gd name="T4" fmla="*/ 0 w 2669"/>
                <a:gd name="T5" fmla="*/ 4399 h 4399"/>
                <a:gd name="T6" fmla="*/ 2001 w 2669"/>
                <a:gd name="T7" fmla="*/ 4399 h 4399"/>
                <a:gd name="T8" fmla="*/ 2669 w 2669"/>
                <a:gd name="T9" fmla="*/ 2199 h 4399"/>
                <a:gd name="T10" fmla="*/ 2001 w 2669"/>
                <a:gd name="T11" fmla="*/ 0 h 4399"/>
              </a:gdLst>
              <a:ahLst/>
              <a:cxnLst>
                <a:cxn ang="0">
                  <a:pos x="T0" y="T1"/>
                </a:cxn>
                <a:cxn ang="0">
                  <a:pos x="T2" y="T3"/>
                </a:cxn>
                <a:cxn ang="0">
                  <a:pos x="T4" y="T5"/>
                </a:cxn>
                <a:cxn ang="0">
                  <a:pos x="T6" y="T7"/>
                </a:cxn>
                <a:cxn ang="0">
                  <a:pos x="T8" y="T9"/>
                </a:cxn>
                <a:cxn ang="0">
                  <a:pos x="T10" y="T11"/>
                </a:cxn>
              </a:cxnLst>
              <a:rect l="0" t="0" r="r" b="b"/>
              <a:pathLst>
                <a:path w="2669" h="4399">
                  <a:moveTo>
                    <a:pt x="2001" y="0"/>
                  </a:moveTo>
                  <a:lnTo>
                    <a:pt x="0" y="0"/>
                  </a:lnTo>
                  <a:lnTo>
                    <a:pt x="0" y="4399"/>
                  </a:lnTo>
                  <a:lnTo>
                    <a:pt x="2001" y="4399"/>
                  </a:lnTo>
                  <a:lnTo>
                    <a:pt x="2669" y="2199"/>
                  </a:lnTo>
                  <a:lnTo>
                    <a:pt x="2001" y="0"/>
                  </a:lnTo>
                  <a:close/>
                </a:path>
              </a:pathLst>
            </a:custGeom>
            <a:solidFill>
              <a:srgbClr val="FDEAD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zh-TW" altLang="en-US"/>
            </a:p>
          </p:txBody>
        </p:sp>
        <p:sp>
          <p:nvSpPr>
            <p:cNvPr id="30" name="Freeform 12">
              <a:extLst>
                <a:ext uri="{FF2B5EF4-FFF2-40B4-BE49-F238E27FC236}">
                  <a16:creationId xmlns:a16="http://schemas.microsoft.com/office/drawing/2014/main" id="{AEB8CCB3-2503-480F-BB5D-C56A82394D6D}"/>
                </a:ext>
              </a:extLst>
            </p:cNvPr>
            <p:cNvSpPr>
              <a:spLocks/>
            </p:cNvSpPr>
            <p:nvPr/>
          </p:nvSpPr>
          <p:spPr bwMode="auto">
            <a:xfrm>
              <a:off x="1149" y="323"/>
              <a:ext cx="2669" cy="4399"/>
            </a:xfrm>
            <a:custGeom>
              <a:avLst/>
              <a:gdLst>
                <a:gd name="T0" fmla="*/ 2001 w 2669"/>
                <a:gd name="T1" fmla="*/ 0 h 4399"/>
                <a:gd name="T2" fmla="*/ 0 w 2669"/>
                <a:gd name="T3" fmla="*/ 0 h 4399"/>
                <a:gd name="T4" fmla="*/ 0 w 2669"/>
                <a:gd name="T5" fmla="*/ 4399 h 4399"/>
                <a:gd name="T6" fmla="*/ 2001 w 2669"/>
                <a:gd name="T7" fmla="*/ 4399 h 4399"/>
                <a:gd name="T8" fmla="*/ 2669 w 2669"/>
                <a:gd name="T9" fmla="*/ 2199 h 4399"/>
                <a:gd name="T10" fmla="*/ 2001 w 2669"/>
                <a:gd name="T11" fmla="*/ 0 h 4399"/>
              </a:gdLst>
              <a:ahLst/>
              <a:cxnLst>
                <a:cxn ang="0">
                  <a:pos x="T0" y="T1"/>
                </a:cxn>
                <a:cxn ang="0">
                  <a:pos x="T2" y="T3"/>
                </a:cxn>
                <a:cxn ang="0">
                  <a:pos x="T4" y="T5"/>
                </a:cxn>
                <a:cxn ang="0">
                  <a:pos x="T6" y="T7"/>
                </a:cxn>
                <a:cxn ang="0">
                  <a:pos x="T8" y="T9"/>
                </a:cxn>
                <a:cxn ang="0">
                  <a:pos x="T10" y="T11"/>
                </a:cxn>
              </a:cxnLst>
              <a:rect l="0" t="0" r="r" b="b"/>
              <a:pathLst>
                <a:path w="2669" h="4399">
                  <a:moveTo>
                    <a:pt x="2001" y="0"/>
                  </a:moveTo>
                  <a:lnTo>
                    <a:pt x="0" y="0"/>
                  </a:lnTo>
                  <a:lnTo>
                    <a:pt x="0" y="4399"/>
                  </a:lnTo>
                  <a:lnTo>
                    <a:pt x="2001" y="4399"/>
                  </a:lnTo>
                  <a:lnTo>
                    <a:pt x="2669" y="2199"/>
                  </a:lnTo>
                  <a:lnTo>
                    <a:pt x="2001" y="0"/>
                  </a:lnTo>
                  <a:close/>
                </a:path>
              </a:pathLst>
            </a:custGeom>
            <a:noFill/>
            <a:ln w="9524">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zh-TW" altLang="en-US"/>
            </a:p>
          </p:txBody>
        </p:sp>
        <p:sp>
          <p:nvSpPr>
            <p:cNvPr id="31" name="Text Box 13">
              <a:extLst>
                <a:ext uri="{FF2B5EF4-FFF2-40B4-BE49-F238E27FC236}">
                  <a16:creationId xmlns:a16="http://schemas.microsoft.com/office/drawing/2014/main" id="{6C625F29-8F69-4919-957E-B05069C2F749}"/>
                </a:ext>
              </a:extLst>
            </p:cNvPr>
            <p:cNvSpPr txBox="1">
              <a:spLocks noChangeArrowheads="1"/>
            </p:cNvSpPr>
            <p:nvPr/>
          </p:nvSpPr>
          <p:spPr bwMode="auto">
            <a:xfrm>
              <a:off x="1364" y="616"/>
              <a:ext cx="1353" cy="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eaLnBrk="0" hangingPunct="0">
                <a:lnSpc>
                  <a:spcPts val="1675"/>
                </a:lnSpc>
                <a:spcAft>
                  <a:spcPts val="600"/>
                </a:spcAft>
              </a:pPr>
              <a:r>
                <a:rPr lang="en-US" b="1" kern="100" dirty="0">
                  <a:solidFill>
                    <a:srgbClr val="000000"/>
                  </a:solidFill>
                  <a:effectLst/>
                  <a:latin typeface="Arial" panose="020B0604020202020204" pitchFamily="34" charset="0"/>
                  <a:ea typeface="新細明體" panose="02020500000000000000" pitchFamily="18" charset="-120"/>
                  <a:cs typeface="Times New Roman" panose="02020603050405020304" pitchFamily="18" charset="0"/>
                </a:rPr>
                <a:t>STEP 1</a:t>
              </a:r>
              <a:endParaRPr lang="zh-TW" kern="1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p>
              <a:pPr eaLnBrk="0" hangingPunct="0">
                <a:lnSpc>
                  <a:spcPts val="1615"/>
                </a:lnSpc>
                <a:spcAft>
                  <a:spcPts val="600"/>
                </a:spcAft>
              </a:pPr>
              <a:r>
                <a:rPr lang="en-US" b="1" kern="100" dirty="0">
                  <a:solidFill>
                    <a:srgbClr val="0070C0"/>
                  </a:solidFill>
                  <a:effectLst/>
                  <a:latin typeface="華康平劇體W7"/>
                  <a:ea typeface="新細明體" panose="02020500000000000000" pitchFamily="18" charset="-120"/>
                  <a:cs typeface="華康平劇體W7"/>
                </a:rPr>
                <a:t>114</a:t>
              </a:r>
              <a:r>
                <a:rPr lang="zh-TW" b="1" kern="100" spc="-235" dirty="0">
                  <a:solidFill>
                    <a:srgbClr val="0070C0"/>
                  </a:solidFill>
                  <a:effectLst/>
                  <a:latin typeface="Calibri" panose="020F0502020204030204" pitchFamily="34" charset="0"/>
                  <a:ea typeface="華康平劇體W7"/>
                  <a:cs typeface="華康平劇體W7"/>
                </a:rPr>
                <a:t>年 </a:t>
              </a:r>
              <a:r>
                <a:rPr lang="en-US" b="1" kern="100" spc="-235" dirty="0">
                  <a:solidFill>
                    <a:srgbClr val="0070C0"/>
                  </a:solidFill>
                  <a:effectLst/>
                  <a:latin typeface="Calibri" panose="020F0502020204030204" pitchFamily="34" charset="0"/>
                  <a:ea typeface="華康平劇體W7"/>
                  <a:cs typeface="華康平劇體W7"/>
                </a:rPr>
                <a:t>  </a:t>
              </a:r>
              <a:r>
                <a:rPr lang="en-US" b="1" kern="100" dirty="0">
                  <a:solidFill>
                    <a:srgbClr val="0070C0"/>
                  </a:solidFill>
                  <a:effectLst/>
                  <a:latin typeface="華康平劇體W7"/>
                  <a:ea typeface="新細明體" panose="02020500000000000000" pitchFamily="18" charset="-120"/>
                  <a:cs typeface="華康平劇體W7"/>
                </a:rPr>
                <a:t>2</a:t>
              </a:r>
              <a:r>
                <a:rPr lang="en-US" b="1" kern="100" spc="-180" dirty="0">
                  <a:solidFill>
                    <a:srgbClr val="0070C0"/>
                  </a:solidFill>
                  <a:effectLst/>
                  <a:latin typeface="華康平劇體W7"/>
                  <a:ea typeface="新細明體" panose="02020500000000000000" pitchFamily="18" charset="-120"/>
                  <a:cs typeface="華康平劇體W7"/>
                </a:rPr>
                <a:t> </a:t>
              </a:r>
              <a:r>
                <a:rPr lang="zh-TW" b="1" kern="100" spc="-180" dirty="0">
                  <a:solidFill>
                    <a:srgbClr val="0070C0"/>
                  </a:solidFill>
                  <a:effectLst/>
                  <a:latin typeface="Calibri" panose="020F0502020204030204" pitchFamily="34" charset="0"/>
                  <a:ea typeface="華康平劇體W7"/>
                  <a:cs typeface="華康平劇體W7"/>
                </a:rPr>
                <a:t>月</a:t>
              </a:r>
              <a:endParaRPr lang="zh-TW" kern="1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p>
              <a:pPr eaLnBrk="0" hangingPunct="0">
                <a:lnSpc>
                  <a:spcPts val="1720"/>
                </a:lnSpc>
                <a:spcAft>
                  <a:spcPts val="600"/>
                </a:spcAft>
              </a:pPr>
              <a:r>
                <a:rPr lang="en-US" b="1" kern="100" dirty="0">
                  <a:solidFill>
                    <a:srgbClr val="0070C0"/>
                  </a:solidFill>
                  <a:effectLst/>
                  <a:latin typeface="華康平劇體W7"/>
                  <a:ea typeface="新細明體" panose="02020500000000000000" pitchFamily="18" charset="-120"/>
                  <a:cs typeface="華康平劇體W7"/>
                </a:rPr>
                <a:t>28 </a:t>
              </a:r>
              <a:r>
                <a:rPr lang="zh-TW" b="1" kern="100" dirty="0">
                  <a:solidFill>
                    <a:srgbClr val="0070C0"/>
                  </a:solidFill>
                  <a:effectLst/>
                  <a:latin typeface="Calibri" panose="020F0502020204030204" pitchFamily="34" charset="0"/>
                  <a:ea typeface="華康平劇體W7"/>
                  <a:cs typeface="華康平劇體W7"/>
                </a:rPr>
                <a:t>日前</a:t>
              </a:r>
              <a:endParaRPr lang="zh-TW" kern="1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32" name="Text Box 14">
              <a:extLst>
                <a:ext uri="{FF2B5EF4-FFF2-40B4-BE49-F238E27FC236}">
                  <a16:creationId xmlns:a16="http://schemas.microsoft.com/office/drawing/2014/main" id="{C5D872D0-3822-474E-8B72-0223D273689E}"/>
                </a:ext>
              </a:extLst>
            </p:cNvPr>
            <p:cNvSpPr txBox="1">
              <a:spLocks noChangeArrowheads="1"/>
            </p:cNvSpPr>
            <p:nvPr/>
          </p:nvSpPr>
          <p:spPr bwMode="auto">
            <a:xfrm>
              <a:off x="3949" y="598"/>
              <a:ext cx="1353" cy="1794"/>
            </a:xfrm>
            <a:prstGeom prst="rect">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eaLnBrk="0" hangingPunct="0">
                <a:lnSpc>
                  <a:spcPts val="1675"/>
                </a:lnSpc>
                <a:spcAft>
                  <a:spcPts val="600"/>
                </a:spcAft>
              </a:pPr>
              <a:r>
                <a:rPr lang="en-US" b="1" kern="100" dirty="0">
                  <a:solidFill>
                    <a:srgbClr val="000000"/>
                  </a:solidFill>
                  <a:effectLst/>
                  <a:latin typeface="Arial" panose="020B0604020202020204" pitchFamily="34" charset="0"/>
                  <a:ea typeface="新細明體" panose="02020500000000000000" pitchFamily="18" charset="-120"/>
                  <a:cs typeface="Times New Roman" panose="02020603050405020304" pitchFamily="18" charset="0"/>
                </a:rPr>
                <a:t>STEP 2</a:t>
              </a:r>
              <a:endParaRPr lang="zh-TW" kern="1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p>
              <a:pPr eaLnBrk="0" hangingPunct="0">
                <a:lnSpc>
                  <a:spcPts val="1615"/>
                </a:lnSpc>
                <a:spcAft>
                  <a:spcPts val="600"/>
                </a:spcAft>
              </a:pPr>
              <a:r>
                <a:rPr lang="en-US" b="1" kern="100" dirty="0">
                  <a:solidFill>
                    <a:srgbClr val="0070C0"/>
                  </a:solidFill>
                  <a:effectLst/>
                  <a:latin typeface="華康平劇體W7"/>
                  <a:ea typeface="新細明體" panose="02020500000000000000" pitchFamily="18" charset="-120"/>
                  <a:cs typeface="華康平劇體W7"/>
                </a:rPr>
                <a:t>114</a:t>
              </a:r>
              <a:r>
                <a:rPr lang="en-US" b="1" kern="100" spc="-235" dirty="0">
                  <a:solidFill>
                    <a:srgbClr val="0070C0"/>
                  </a:solidFill>
                  <a:effectLst/>
                  <a:latin typeface="華康平劇體W7"/>
                  <a:ea typeface="新細明體" panose="02020500000000000000" pitchFamily="18" charset="-120"/>
                  <a:cs typeface="華康平劇體W7"/>
                </a:rPr>
                <a:t> </a:t>
              </a:r>
              <a:r>
                <a:rPr lang="zh-TW" b="1" kern="100" spc="-235" dirty="0">
                  <a:solidFill>
                    <a:srgbClr val="0070C0"/>
                  </a:solidFill>
                  <a:effectLst/>
                  <a:latin typeface="Calibri" panose="020F0502020204030204" pitchFamily="34" charset="0"/>
                  <a:ea typeface="華康平劇體W7"/>
                  <a:cs typeface="華康平劇體W7"/>
                </a:rPr>
                <a:t>年   </a:t>
              </a:r>
              <a:r>
                <a:rPr lang="en-US" b="1" kern="100" dirty="0">
                  <a:solidFill>
                    <a:srgbClr val="0070C0"/>
                  </a:solidFill>
                  <a:effectLst/>
                  <a:latin typeface="華康平劇體W7"/>
                  <a:ea typeface="新細明體" panose="02020500000000000000" pitchFamily="18" charset="-120"/>
                  <a:cs typeface="華康平劇體W7"/>
                </a:rPr>
                <a:t>3</a:t>
              </a:r>
              <a:r>
                <a:rPr lang="en-US" b="1" kern="100" spc="-180" dirty="0">
                  <a:solidFill>
                    <a:srgbClr val="0070C0"/>
                  </a:solidFill>
                  <a:effectLst/>
                  <a:latin typeface="華康平劇體W7"/>
                  <a:ea typeface="新細明體" panose="02020500000000000000" pitchFamily="18" charset="-120"/>
                  <a:cs typeface="華康平劇體W7"/>
                </a:rPr>
                <a:t> </a:t>
              </a:r>
              <a:r>
                <a:rPr lang="zh-TW" b="1" kern="100" spc="-180" dirty="0">
                  <a:solidFill>
                    <a:srgbClr val="0070C0"/>
                  </a:solidFill>
                  <a:effectLst/>
                  <a:latin typeface="Calibri" panose="020F0502020204030204" pitchFamily="34" charset="0"/>
                  <a:ea typeface="華康平劇體W7"/>
                  <a:cs typeface="華康平劇體W7"/>
                </a:rPr>
                <a:t>月</a:t>
              </a:r>
              <a:endParaRPr lang="zh-TW" kern="1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p>
              <a:pPr eaLnBrk="0" hangingPunct="0">
                <a:lnSpc>
                  <a:spcPts val="1720"/>
                </a:lnSpc>
                <a:spcAft>
                  <a:spcPts val="600"/>
                </a:spcAft>
              </a:pPr>
              <a:r>
                <a:rPr lang="en-US" b="1" kern="100" dirty="0">
                  <a:solidFill>
                    <a:srgbClr val="0070C0"/>
                  </a:solidFill>
                  <a:effectLst/>
                  <a:latin typeface="華康平劇體W7"/>
                  <a:ea typeface="新細明體" panose="02020500000000000000" pitchFamily="18" charset="-120"/>
                  <a:cs typeface="華康平劇體W7"/>
                </a:rPr>
                <a:t>28 </a:t>
              </a:r>
              <a:r>
                <a:rPr lang="zh-TW" b="1" kern="100" dirty="0">
                  <a:solidFill>
                    <a:srgbClr val="0070C0"/>
                  </a:solidFill>
                  <a:effectLst/>
                  <a:latin typeface="Calibri" panose="020F0502020204030204" pitchFamily="34" charset="0"/>
                  <a:ea typeface="華康平劇體W7"/>
                  <a:cs typeface="華康平劇體W7"/>
                </a:rPr>
                <a:t>日前</a:t>
              </a:r>
              <a:endParaRPr lang="zh-TW" kern="1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33" name="Text Box 15">
              <a:extLst>
                <a:ext uri="{FF2B5EF4-FFF2-40B4-BE49-F238E27FC236}">
                  <a16:creationId xmlns:a16="http://schemas.microsoft.com/office/drawing/2014/main" id="{EB487E1A-E955-46EA-94BC-9309EE13824B}"/>
                </a:ext>
              </a:extLst>
            </p:cNvPr>
            <p:cNvSpPr txBox="1">
              <a:spLocks noChangeArrowheads="1"/>
            </p:cNvSpPr>
            <p:nvPr/>
          </p:nvSpPr>
          <p:spPr bwMode="auto">
            <a:xfrm>
              <a:off x="6237" y="578"/>
              <a:ext cx="1353" cy="1814"/>
            </a:xfrm>
            <a:prstGeom prst="rect">
              <a:avLst/>
            </a:prstGeom>
            <a:solidFill>
              <a:schemeClr val="accent5">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eaLnBrk="0" hangingPunct="0">
                <a:lnSpc>
                  <a:spcPts val="1785"/>
                </a:lnSpc>
                <a:spcAft>
                  <a:spcPts val="600"/>
                </a:spcAft>
              </a:pPr>
              <a:r>
                <a:rPr lang="en-US" b="1" kern="100" dirty="0">
                  <a:solidFill>
                    <a:srgbClr val="000000"/>
                  </a:solidFill>
                  <a:effectLst/>
                  <a:latin typeface="Arial" panose="020B0604020202020204" pitchFamily="34" charset="0"/>
                  <a:ea typeface="新細明體" panose="02020500000000000000" pitchFamily="18" charset="-120"/>
                  <a:cs typeface="Times New Roman" panose="02020603050405020304" pitchFamily="18" charset="0"/>
                </a:rPr>
                <a:t>STEP 3</a:t>
              </a:r>
              <a:endParaRPr lang="zh-TW" kern="1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p>
              <a:pPr eaLnBrk="0" hangingPunct="0">
                <a:lnSpc>
                  <a:spcPts val="1600"/>
                </a:lnSpc>
                <a:spcBef>
                  <a:spcPts val="100"/>
                </a:spcBef>
                <a:spcAft>
                  <a:spcPts val="600"/>
                </a:spcAft>
              </a:pPr>
              <a:r>
                <a:rPr lang="en-US" b="1" kern="100" dirty="0">
                  <a:solidFill>
                    <a:srgbClr val="0070C0"/>
                  </a:solidFill>
                  <a:effectLst/>
                  <a:latin typeface="華康平劇體W7"/>
                  <a:ea typeface="新細明體" panose="02020500000000000000" pitchFamily="18" charset="-120"/>
                  <a:cs typeface="華康平劇體W7"/>
                </a:rPr>
                <a:t>114</a:t>
              </a:r>
              <a:r>
                <a:rPr lang="en-US" b="1" kern="100" spc="-235" dirty="0">
                  <a:solidFill>
                    <a:srgbClr val="0070C0"/>
                  </a:solidFill>
                  <a:effectLst/>
                  <a:latin typeface="華康平劇體W7"/>
                  <a:ea typeface="新細明體" panose="02020500000000000000" pitchFamily="18" charset="-120"/>
                  <a:cs typeface="華康平劇體W7"/>
                </a:rPr>
                <a:t> </a:t>
              </a:r>
              <a:r>
                <a:rPr lang="zh-TW" b="1" kern="100" spc="-235" dirty="0">
                  <a:solidFill>
                    <a:srgbClr val="0070C0"/>
                  </a:solidFill>
                  <a:effectLst/>
                  <a:latin typeface="Calibri" panose="020F0502020204030204" pitchFamily="34" charset="0"/>
                  <a:ea typeface="華康平劇體W7"/>
                  <a:cs typeface="華康平劇體W7"/>
                </a:rPr>
                <a:t>年 </a:t>
              </a:r>
              <a:r>
                <a:rPr lang="en-US" b="1" kern="100" spc="-235" dirty="0">
                  <a:solidFill>
                    <a:srgbClr val="0070C0"/>
                  </a:solidFill>
                  <a:effectLst/>
                  <a:latin typeface="Calibri" panose="020F0502020204030204" pitchFamily="34" charset="0"/>
                  <a:ea typeface="華康平劇體W7"/>
                  <a:cs typeface="華康平劇體W7"/>
                </a:rPr>
                <a:t>  </a:t>
              </a:r>
              <a:r>
                <a:rPr lang="en-US" b="1" kern="100" dirty="0">
                  <a:solidFill>
                    <a:srgbClr val="0070C0"/>
                  </a:solidFill>
                  <a:effectLst/>
                  <a:latin typeface="華康平劇體W7"/>
                  <a:ea typeface="新細明體" panose="02020500000000000000" pitchFamily="18" charset="-120"/>
                  <a:cs typeface="華康平劇體W7"/>
                </a:rPr>
                <a:t>4</a:t>
              </a:r>
              <a:r>
                <a:rPr lang="en-US" b="1" kern="100" spc="-180" dirty="0">
                  <a:solidFill>
                    <a:srgbClr val="0070C0"/>
                  </a:solidFill>
                  <a:effectLst/>
                  <a:latin typeface="華康平劇體W7"/>
                  <a:ea typeface="新細明體" panose="02020500000000000000" pitchFamily="18" charset="-120"/>
                  <a:cs typeface="華康平劇體W7"/>
                </a:rPr>
                <a:t> </a:t>
              </a:r>
              <a:r>
                <a:rPr lang="zh-TW" b="1" kern="100" spc="-180" dirty="0">
                  <a:solidFill>
                    <a:srgbClr val="0070C0"/>
                  </a:solidFill>
                  <a:effectLst/>
                  <a:latin typeface="Calibri" panose="020F0502020204030204" pitchFamily="34" charset="0"/>
                  <a:ea typeface="華康平劇體W7"/>
                  <a:cs typeface="華康平劇體W7"/>
                </a:rPr>
                <a:t>月</a:t>
              </a:r>
              <a:endParaRPr lang="zh-TW" kern="1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p>
              <a:pPr eaLnBrk="0" hangingPunct="0">
                <a:lnSpc>
                  <a:spcPts val="1600"/>
                </a:lnSpc>
                <a:spcBef>
                  <a:spcPts val="170"/>
                </a:spcBef>
                <a:spcAft>
                  <a:spcPts val="600"/>
                </a:spcAft>
              </a:pPr>
              <a:r>
                <a:rPr lang="en-US" b="1" kern="100" dirty="0">
                  <a:solidFill>
                    <a:srgbClr val="0070C0"/>
                  </a:solidFill>
                  <a:effectLst/>
                  <a:latin typeface="華康平劇體W7"/>
                  <a:ea typeface="新細明體" panose="02020500000000000000" pitchFamily="18" charset="-120"/>
                  <a:cs typeface="華康平劇體W7"/>
                </a:rPr>
                <a:t>21 </a:t>
              </a:r>
              <a:r>
                <a:rPr lang="zh-TW" b="1" kern="100" dirty="0">
                  <a:solidFill>
                    <a:srgbClr val="0070C0"/>
                  </a:solidFill>
                  <a:effectLst/>
                  <a:latin typeface="Calibri" panose="020F0502020204030204" pitchFamily="34" charset="0"/>
                  <a:ea typeface="華康平劇體W7"/>
                  <a:cs typeface="華康平劇體W7"/>
                </a:rPr>
                <a:t>日前</a:t>
              </a:r>
              <a:endParaRPr lang="zh-TW" kern="1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34" name="Text Box 16">
              <a:extLst>
                <a:ext uri="{FF2B5EF4-FFF2-40B4-BE49-F238E27FC236}">
                  <a16:creationId xmlns:a16="http://schemas.microsoft.com/office/drawing/2014/main" id="{DB700763-5446-4366-AA86-F57ECA8C22F7}"/>
                </a:ext>
              </a:extLst>
            </p:cNvPr>
            <p:cNvSpPr txBox="1">
              <a:spLocks noChangeArrowheads="1"/>
            </p:cNvSpPr>
            <p:nvPr/>
          </p:nvSpPr>
          <p:spPr bwMode="auto">
            <a:xfrm>
              <a:off x="8454" y="616"/>
              <a:ext cx="1353" cy="1901"/>
            </a:xfrm>
            <a:prstGeom prst="rect">
              <a:avLst/>
            </a:prstGeom>
            <a:solidFill>
              <a:schemeClr val="accent6">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eaLnBrk="0" hangingPunct="0">
                <a:lnSpc>
                  <a:spcPts val="1785"/>
                </a:lnSpc>
                <a:spcAft>
                  <a:spcPts val="600"/>
                </a:spcAft>
              </a:pPr>
              <a:r>
                <a:rPr lang="en-US" b="1" kern="100">
                  <a:solidFill>
                    <a:srgbClr val="000000"/>
                  </a:solidFill>
                  <a:effectLst/>
                  <a:latin typeface="Arial" panose="020B0604020202020204" pitchFamily="34" charset="0"/>
                  <a:ea typeface="新細明體" panose="02020500000000000000" pitchFamily="18" charset="-120"/>
                  <a:cs typeface="Times New Roman" panose="02020603050405020304" pitchFamily="18" charset="0"/>
                </a:rPr>
                <a:t>STEP 4</a:t>
              </a:r>
              <a:endParaRPr lang="zh-TW" kern="10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p>
              <a:pPr eaLnBrk="0" hangingPunct="0">
                <a:lnSpc>
                  <a:spcPts val="1600"/>
                </a:lnSpc>
                <a:spcBef>
                  <a:spcPts val="110"/>
                </a:spcBef>
                <a:spcAft>
                  <a:spcPts val="600"/>
                </a:spcAft>
              </a:pPr>
              <a:r>
                <a:rPr lang="en-US" b="1" kern="100">
                  <a:solidFill>
                    <a:srgbClr val="0070C0"/>
                  </a:solidFill>
                  <a:effectLst/>
                  <a:latin typeface="華康平劇體W7"/>
                  <a:ea typeface="新細明體" panose="02020500000000000000" pitchFamily="18" charset="-120"/>
                  <a:cs typeface="華康平劇體W7"/>
                </a:rPr>
                <a:t>114</a:t>
              </a:r>
              <a:r>
                <a:rPr lang="en-US" b="1" kern="100" spc="-235">
                  <a:solidFill>
                    <a:srgbClr val="0070C0"/>
                  </a:solidFill>
                  <a:effectLst/>
                  <a:latin typeface="華康平劇體W7"/>
                  <a:ea typeface="新細明體" panose="02020500000000000000" pitchFamily="18" charset="-120"/>
                  <a:cs typeface="華康平劇體W7"/>
                </a:rPr>
                <a:t> </a:t>
              </a:r>
              <a:r>
                <a:rPr lang="zh-TW" b="1" kern="100" spc="-235">
                  <a:solidFill>
                    <a:srgbClr val="0070C0"/>
                  </a:solidFill>
                  <a:effectLst/>
                  <a:latin typeface="Calibri" panose="020F0502020204030204" pitchFamily="34" charset="0"/>
                  <a:ea typeface="華康平劇體W7"/>
                  <a:cs typeface="華康平劇體W7"/>
                </a:rPr>
                <a:t>年   </a:t>
              </a:r>
              <a:r>
                <a:rPr lang="en-US" b="1" kern="100">
                  <a:solidFill>
                    <a:srgbClr val="0070C0"/>
                  </a:solidFill>
                  <a:effectLst/>
                  <a:latin typeface="華康平劇體W7"/>
                  <a:ea typeface="新細明體" panose="02020500000000000000" pitchFamily="18" charset="-120"/>
                  <a:cs typeface="華康平劇體W7"/>
                </a:rPr>
                <a:t>5</a:t>
              </a:r>
              <a:r>
                <a:rPr lang="en-US" b="1" kern="100" spc="-180">
                  <a:solidFill>
                    <a:srgbClr val="0070C0"/>
                  </a:solidFill>
                  <a:effectLst/>
                  <a:latin typeface="華康平劇體W7"/>
                  <a:ea typeface="新細明體" panose="02020500000000000000" pitchFamily="18" charset="-120"/>
                  <a:cs typeface="華康平劇體W7"/>
                </a:rPr>
                <a:t> </a:t>
              </a:r>
              <a:r>
                <a:rPr lang="zh-TW" b="1" kern="100" spc="-180">
                  <a:solidFill>
                    <a:srgbClr val="0070C0"/>
                  </a:solidFill>
                  <a:effectLst/>
                  <a:latin typeface="Calibri" panose="020F0502020204030204" pitchFamily="34" charset="0"/>
                  <a:ea typeface="華康平劇體W7"/>
                  <a:cs typeface="華康平劇體W7"/>
                </a:rPr>
                <a:t>月</a:t>
              </a:r>
              <a:endParaRPr lang="zh-TW" kern="10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p>
              <a:pPr eaLnBrk="0" hangingPunct="0">
                <a:lnSpc>
                  <a:spcPts val="1600"/>
                </a:lnSpc>
                <a:spcBef>
                  <a:spcPts val="155"/>
                </a:spcBef>
                <a:spcAft>
                  <a:spcPts val="600"/>
                </a:spcAft>
              </a:pPr>
              <a:r>
                <a:rPr lang="en-US" b="1" kern="100">
                  <a:solidFill>
                    <a:srgbClr val="0070C0"/>
                  </a:solidFill>
                  <a:effectLst/>
                  <a:latin typeface="華康平劇體W7"/>
                  <a:ea typeface="新細明體" panose="02020500000000000000" pitchFamily="18" charset="-120"/>
                  <a:cs typeface="華康平劇體W7"/>
                </a:rPr>
                <a:t>19 </a:t>
              </a:r>
              <a:r>
                <a:rPr lang="zh-TW" b="1" kern="100">
                  <a:solidFill>
                    <a:srgbClr val="0070C0"/>
                  </a:solidFill>
                  <a:effectLst/>
                  <a:latin typeface="Calibri" panose="020F0502020204030204" pitchFamily="34" charset="0"/>
                  <a:ea typeface="華康平劇體W7"/>
                  <a:cs typeface="華康平劇體W7"/>
                </a:rPr>
                <a:t>日前</a:t>
              </a:r>
              <a:endParaRPr lang="zh-TW" kern="10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35" name="Text Box 17">
              <a:extLst>
                <a:ext uri="{FF2B5EF4-FFF2-40B4-BE49-F238E27FC236}">
                  <a16:creationId xmlns:a16="http://schemas.microsoft.com/office/drawing/2014/main" id="{1FBF3E06-1288-4C9B-A528-A950B20E7FAB}"/>
                </a:ext>
              </a:extLst>
            </p:cNvPr>
            <p:cNvSpPr txBox="1">
              <a:spLocks noChangeArrowheads="1"/>
            </p:cNvSpPr>
            <p:nvPr/>
          </p:nvSpPr>
          <p:spPr bwMode="auto">
            <a:xfrm>
              <a:off x="1278" y="2517"/>
              <a:ext cx="2129" cy="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eaLnBrk="0" hangingPunct="0">
                <a:lnSpc>
                  <a:spcPts val="2000"/>
                </a:lnSpc>
                <a:spcAft>
                  <a:spcPts val="0"/>
                </a:spcAft>
              </a:pPr>
              <a:r>
                <a:rPr lang="zh-TW" kern="100" spc="-60">
                  <a:solidFill>
                    <a:srgbClr val="000000"/>
                  </a:solidFill>
                  <a:effectLst/>
                  <a:latin typeface="Calibri" panose="020F0502020204030204" pitchFamily="34" charset="0"/>
                  <a:ea typeface="華康平劇體W7"/>
                  <a:cs typeface="華康平劇體W7"/>
                </a:rPr>
                <a:t>各行政、學術單</a:t>
              </a:r>
              <a:endParaRPr lang="zh-TW" kern="10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p>
              <a:pPr marR="10795" eaLnBrk="0" hangingPunct="0">
                <a:lnSpc>
                  <a:spcPts val="2000"/>
                </a:lnSpc>
                <a:spcBef>
                  <a:spcPts val="20"/>
                </a:spcBef>
                <a:spcAft>
                  <a:spcPts val="0"/>
                </a:spcAft>
              </a:pPr>
              <a:r>
                <a:rPr lang="zh-TW" kern="100" spc="-5">
                  <a:solidFill>
                    <a:srgbClr val="000000"/>
                  </a:solidFill>
                  <a:effectLst/>
                  <a:latin typeface="Calibri" panose="020F0502020204030204" pitchFamily="34" charset="0"/>
                  <a:ea typeface="華康平劇體W7"/>
                  <a:cs typeface="華康平劇體W7"/>
                </a:rPr>
                <a:t>位同仁及教師</a:t>
              </a:r>
              <a:r>
                <a:rPr lang="zh-TW" kern="100" spc="-10">
                  <a:solidFill>
                    <a:srgbClr val="000000"/>
                  </a:solidFill>
                  <a:effectLst/>
                  <a:latin typeface="Calibri" panose="020F0502020204030204" pitchFamily="34" charset="0"/>
                  <a:ea typeface="華康平劇體W7"/>
                  <a:cs typeface="華康平劇體W7"/>
                </a:rPr>
                <a:t>完成評鑑資料</a:t>
              </a:r>
              <a:r>
                <a:rPr lang="zh-TW" kern="100" spc="-60">
                  <a:solidFill>
                    <a:srgbClr val="000000"/>
                  </a:solidFill>
                  <a:effectLst/>
                  <a:latin typeface="Calibri" panose="020F0502020204030204" pitchFamily="34" charset="0"/>
                  <a:ea typeface="華康平劇體W7"/>
                  <a:cs typeface="華康平劇體W7"/>
                </a:rPr>
                <a:t>上傳、評鑑系統說明會</a:t>
              </a:r>
              <a:endParaRPr lang="zh-TW" kern="10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36" name="Text Box 18">
              <a:extLst>
                <a:ext uri="{FF2B5EF4-FFF2-40B4-BE49-F238E27FC236}">
                  <a16:creationId xmlns:a16="http://schemas.microsoft.com/office/drawing/2014/main" id="{D2550E64-96E9-472C-957E-874677F2A82E}"/>
                </a:ext>
              </a:extLst>
            </p:cNvPr>
            <p:cNvSpPr txBox="1">
              <a:spLocks noChangeArrowheads="1"/>
            </p:cNvSpPr>
            <p:nvPr/>
          </p:nvSpPr>
          <p:spPr bwMode="auto">
            <a:xfrm>
              <a:off x="3949" y="2592"/>
              <a:ext cx="1424" cy="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eaLnBrk="0" hangingPunct="0">
                <a:lnSpc>
                  <a:spcPts val="2000"/>
                </a:lnSpc>
                <a:spcAft>
                  <a:spcPts val="0"/>
                </a:spcAft>
              </a:pPr>
              <a:r>
                <a:rPr lang="zh-TW" kern="100">
                  <a:solidFill>
                    <a:srgbClr val="000000"/>
                  </a:solidFill>
                  <a:effectLst/>
                  <a:latin typeface="Calibri" panose="020F0502020204030204" pitchFamily="34" charset="0"/>
                  <a:ea typeface="華康平劇體W7"/>
                  <a:cs typeface="華康平劇體W7"/>
                </a:rPr>
                <a:t>各教學單位</a:t>
              </a:r>
              <a:endParaRPr lang="zh-TW" kern="10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p>
              <a:pPr marR="2540" eaLnBrk="0" hangingPunct="0">
                <a:lnSpc>
                  <a:spcPts val="2000"/>
                </a:lnSpc>
                <a:spcBef>
                  <a:spcPts val="20"/>
                </a:spcBef>
                <a:spcAft>
                  <a:spcPts val="0"/>
                </a:spcAft>
              </a:pPr>
              <a:r>
                <a:rPr lang="zh-TW" kern="100">
                  <a:solidFill>
                    <a:srgbClr val="000000"/>
                  </a:solidFill>
                  <a:effectLst/>
                  <a:latin typeface="Calibri" panose="020F0502020204030204" pitchFamily="34" charset="0"/>
                  <a:ea typeface="華康平劇體W7"/>
                  <a:cs typeface="華康平劇體W7"/>
                </a:rPr>
                <a:t>召集教評會辦理初評</a:t>
              </a:r>
              <a:endParaRPr lang="zh-TW" kern="10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37" name="Text Box 19">
              <a:extLst>
                <a:ext uri="{FF2B5EF4-FFF2-40B4-BE49-F238E27FC236}">
                  <a16:creationId xmlns:a16="http://schemas.microsoft.com/office/drawing/2014/main" id="{B4811A96-41BB-460B-B54B-5153835429BD}"/>
                </a:ext>
              </a:extLst>
            </p:cNvPr>
            <p:cNvSpPr txBox="1">
              <a:spLocks noChangeArrowheads="1"/>
            </p:cNvSpPr>
            <p:nvPr/>
          </p:nvSpPr>
          <p:spPr bwMode="auto">
            <a:xfrm>
              <a:off x="6237" y="2615"/>
              <a:ext cx="1424" cy="1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eaLnBrk="0" hangingPunct="0">
                <a:lnSpc>
                  <a:spcPts val="2000"/>
                </a:lnSpc>
                <a:spcAft>
                  <a:spcPts val="0"/>
                </a:spcAft>
              </a:pPr>
              <a:r>
                <a:rPr lang="zh-TW" kern="100">
                  <a:solidFill>
                    <a:srgbClr val="000000"/>
                  </a:solidFill>
                  <a:effectLst/>
                  <a:latin typeface="Calibri" panose="020F0502020204030204" pitchFamily="34" charset="0"/>
                  <a:ea typeface="華康平劇體W7"/>
                  <a:cs typeface="華康平劇體W7"/>
                </a:rPr>
                <a:t>各學院召開</a:t>
              </a:r>
              <a:endParaRPr lang="zh-TW" kern="10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p>
              <a:pPr marR="2540" eaLnBrk="0" hangingPunct="0">
                <a:lnSpc>
                  <a:spcPts val="2000"/>
                </a:lnSpc>
                <a:spcBef>
                  <a:spcPts val="20"/>
                </a:spcBef>
                <a:spcAft>
                  <a:spcPts val="0"/>
                </a:spcAft>
              </a:pPr>
              <a:r>
                <a:rPr lang="zh-TW" kern="100">
                  <a:solidFill>
                    <a:srgbClr val="000000"/>
                  </a:solidFill>
                  <a:effectLst/>
                  <a:latin typeface="Calibri" panose="020F0502020204030204" pitchFamily="34" charset="0"/>
                  <a:ea typeface="華康平劇體W7"/>
                  <a:cs typeface="華康平劇體W7"/>
                </a:rPr>
                <a:t>教評會辦理複評</a:t>
              </a:r>
              <a:endParaRPr lang="zh-TW" kern="10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38" name="Text Box 20">
              <a:extLst>
                <a:ext uri="{FF2B5EF4-FFF2-40B4-BE49-F238E27FC236}">
                  <a16:creationId xmlns:a16="http://schemas.microsoft.com/office/drawing/2014/main" id="{FCAEEC55-B05F-4EE6-BBE8-419CF2451FEC}"/>
                </a:ext>
              </a:extLst>
            </p:cNvPr>
            <p:cNvSpPr txBox="1">
              <a:spLocks noChangeArrowheads="1"/>
            </p:cNvSpPr>
            <p:nvPr/>
          </p:nvSpPr>
          <p:spPr bwMode="auto">
            <a:xfrm>
              <a:off x="8466" y="2615"/>
              <a:ext cx="1424" cy="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eaLnBrk="0" hangingPunct="0">
                <a:lnSpc>
                  <a:spcPts val="2000"/>
                </a:lnSpc>
                <a:spcAft>
                  <a:spcPts val="600"/>
                </a:spcAft>
              </a:pPr>
              <a:r>
                <a:rPr lang="zh-TW" kern="100">
                  <a:solidFill>
                    <a:srgbClr val="000000"/>
                  </a:solidFill>
                  <a:effectLst/>
                  <a:latin typeface="Calibri" panose="020F0502020204030204" pitchFamily="34" charset="0"/>
                  <a:ea typeface="華康平劇體W7"/>
                  <a:cs typeface="華康平劇體W7"/>
                </a:rPr>
                <a:t>送校教評會</a:t>
              </a:r>
              <a:endParaRPr lang="zh-TW" kern="10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p>
              <a:pPr eaLnBrk="0" hangingPunct="0">
                <a:lnSpc>
                  <a:spcPts val="2000"/>
                </a:lnSpc>
                <a:spcAft>
                  <a:spcPts val="600"/>
                </a:spcAft>
              </a:pPr>
              <a:r>
                <a:rPr lang="zh-TW" kern="100">
                  <a:solidFill>
                    <a:srgbClr val="000000"/>
                  </a:solidFill>
                  <a:effectLst/>
                  <a:latin typeface="Calibri" panose="020F0502020204030204" pitchFamily="34" charset="0"/>
                  <a:ea typeface="華康平劇體W7"/>
                  <a:cs typeface="華康平劇體W7"/>
                </a:rPr>
                <a:t>核備</a:t>
              </a:r>
              <a:endParaRPr lang="zh-TW" kern="10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p:txBody>
        </p:sp>
      </p:grpSp>
    </p:spTree>
    <p:extLst>
      <p:ext uri="{BB962C8B-B14F-4D97-AF65-F5344CB8AC3E}">
        <p14:creationId xmlns:p14="http://schemas.microsoft.com/office/powerpoint/2010/main" val="1086094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2006" y="332656"/>
            <a:ext cx="7759774" cy="855745"/>
          </a:xfrm>
        </p:spPr>
        <p:txBody>
          <a:bodyPr>
            <a:noAutofit/>
          </a:bodyPr>
          <a:lstStyle/>
          <a:p>
            <a:r>
              <a:rPr lang="en-US" altLang="zh-TW" sz="3200" b="1" dirty="0"/>
              <a:t>(</a:t>
            </a:r>
            <a:r>
              <a:rPr lang="zh-TW" altLang="en-US" sz="3200" b="1" dirty="0"/>
              <a:t>五</a:t>
            </a:r>
            <a:r>
              <a:rPr lang="en-US" altLang="zh-TW" sz="3200" b="1" dirty="0"/>
              <a:t>)</a:t>
            </a:r>
            <a:r>
              <a:rPr lang="zh-TW" altLang="en-US" sz="3200" b="1" dirty="0"/>
              <a:t>教師評鑑 </a:t>
            </a:r>
            <a:r>
              <a:rPr lang="en-US" altLang="zh-TW" sz="3200" b="1" dirty="0"/>
              <a:t>(</a:t>
            </a:r>
            <a:r>
              <a:rPr lang="zh-TW" altLang="en-US" sz="3200" b="1" dirty="0"/>
              <a:t>資料「登錄、匯入及認證」</a:t>
            </a:r>
            <a:r>
              <a:rPr lang="en-US" altLang="zh-TW" sz="3200" b="1" dirty="0"/>
              <a:t>)</a:t>
            </a:r>
            <a:r>
              <a:rPr lang="zh-TW" altLang="en-US" sz="3200" b="1" dirty="0"/>
              <a:t>注意事項</a:t>
            </a:r>
            <a:r>
              <a:rPr lang="en-US" altLang="zh-TW" sz="3200" b="1" dirty="0"/>
              <a:t>—</a:t>
            </a:r>
            <a:r>
              <a:rPr lang="zh-TW" altLang="en-US" sz="3200" b="1" dirty="0">
                <a:solidFill>
                  <a:srgbClr val="0033CC"/>
                </a:solidFill>
              </a:rPr>
              <a:t>教師端</a:t>
            </a:r>
            <a:r>
              <a:rPr lang="en-US" altLang="zh-TW" sz="3200" b="1" dirty="0"/>
              <a:t>(1/4)</a:t>
            </a:r>
            <a:br>
              <a:rPr lang="en-US" altLang="zh-TW" sz="3200" b="1" dirty="0"/>
            </a:br>
            <a:endParaRPr lang="zh-TW" altLang="en-US" sz="3200" b="1" dirty="0"/>
          </a:p>
        </p:txBody>
      </p:sp>
      <p:sp>
        <p:nvSpPr>
          <p:cNvPr id="3" name="內容版面配置區 2"/>
          <p:cNvSpPr>
            <a:spLocks noGrp="1"/>
          </p:cNvSpPr>
          <p:nvPr>
            <p:ph idx="1"/>
          </p:nvPr>
        </p:nvSpPr>
        <p:spPr>
          <a:xfrm>
            <a:off x="395538" y="1700808"/>
            <a:ext cx="8352928" cy="4824536"/>
          </a:xfrm>
        </p:spPr>
        <p:txBody>
          <a:bodyPr>
            <a:noAutofit/>
          </a:bodyPr>
          <a:lstStyle/>
          <a:p>
            <a:pPr marL="0" indent="0" algn="just">
              <a:lnSpc>
                <a:spcPts val="3000"/>
              </a:lnSpc>
              <a:buNone/>
            </a:pPr>
            <a:r>
              <a:rPr lang="zh-TW" altLang="en-US" sz="2400" dirty="0">
                <a:latin typeface="標楷體" panose="03000509000000000000" pitchFamily="65" charset="-120"/>
                <a:ea typeface="標楷體" panose="03000509000000000000" pitchFamily="65" charset="-120"/>
              </a:rPr>
              <a:t>  </a:t>
            </a:r>
          </a:p>
        </p:txBody>
      </p:sp>
      <p:sp>
        <p:nvSpPr>
          <p:cNvPr id="4" name="投影片編號版面配置區 3"/>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32</a:t>
            </a:fld>
            <a:endParaRPr lang="zh-TW" altLang="en-US">
              <a:solidFill>
                <a:prstClr val="black">
                  <a:tint val="75000"/>
                </a:prstClr>
              </a:solidFill>
            </a:endParaRPr>
          </a:p>
        </p:txBody>
      </p:sp>
      <p:sp>
        <p:nvSpPr>
          <p:cNvPr id="5" name="矩形 4"/>
          <p:cNvSpPr/>
          <p:nvPr/>
        </p:nvSpPr>
        <p:spPr>
          <a:xfrm>
            <a:off x="395536" y="1327721"/>
            <a:ext cx="8352928" cy="5239768"/>
          </a:xfrm>
          <a:prstGeom prst="rect">
            <a:avLst/>
          </a:prstGeom>
        </p:spPr>
        <p:txBody>
          <a:bodyPr wrap="square">
            <a:spAutoFit/>
          </a:bodyPr>
          <a:lstStyle/>
          <a:p>
            <a:pPr marL="342900" lvl="0" indent="-342900" eaLnBrk="0" hangingPunct="0">
              <a:lnSpc>
                <a:spcPts val="2200"/>
              </a:lnSpc>
              <a:spcBef>
                <a:spcPts val="1200"/>
              </a:spcBef>
              <a:spcAft>
                <a:spcPts val="0"/>
              </a:spcAft>
              <a:buFont typeface="+mj-lt"/>
              <a:buAutoNum type="arabicPeriod"/>
              <a:tabLst>
                <a:tab pos="630555" algn="l"/>
              </a:tabLst>
            </a:pPr>
            <a:r>
              <a:rPr lang="zh-TW" altLang="zh-TW" sz="2400" b="1" dirty="0">
                <a:latin typeface="Times New Roman"/>
                <a:ea typeface="標楷體"/>
                <a:cs typeface="Times New Roman"/>
              </a:rPr>
              <a:t>請再次確認</a:t>
            </a:r>
            <a:r>
              <a:rPr lang="zh-TW" altLang="zh-TW" sz="2400" b="1" dirty="0">
                <a:solidFill>
                  <a:srgbClr val="C00000"/>
                </a:solidFill>
                <a:latin typeface="Times New Roman"/>
                <a:ea typeface="標楷體"/>
                <a:cs typeface="Times New Roman"/>
              </a:rPr>
              <a:t>「評鑑資料採計期間」</a:t>
            </a:r>
            <a:r>
              <a:rPr lang="zh-TW" altLang="zh-TW" sz="2400" b="1" dirty="0">
                <a:solidFill>
                  <a:srgbClr val="000000"/>
                </a:solidFill>
                <a:latin typeface="Times New Roman"/>
                <a:ea typeface="標楷體"/>
                <a:cs typeface="Times New Roman"/>
              </a:rPr>
              <a:t>是否正確</a:t>
            </a:r>
            <a:endParaRPr lang="en-US" altLang="zh-TW" sz="2400" b="1" dirty="0">
              <a:solidFill>
                <a:srgbClr val="000000"/>
              </a:solidFill>
              <a:latin typeface="Times New Roman"/>
              <a:ea typeface="標楷體"/>
              <a:cs typeface="Times New Roman"/>
            </a:endParaRPr>
          </a:p>
          <a:p>
            <a:pPr lvl="0" eaLnBrk="0" hangingPunct="0">
              <a:lnSpc>
                <a:spcPts val="2200"/>
              </a:lnSpc>
              <a:spcAft>
                <a:spcPts val="0"/>
              </a:spcAft>
              <a:tabLst>
                <a:tab pos="630555" algn="l"/>
              </a:tabLst>
            </a:pPr>
            <a:endParaRPr lang="zh-TW" altLang="zh-TW" sz="1200" dirty="0">
              <a:latin typeface="新細明體"/>
              <a:cs typeface="新細明體"/>
            </a:endParaRPr>
          </a:p>
          <a:p>
            <a:pPr marL="342900" marR="106680" lvl="0" indent="-342900" algn="just" eaLnBrk="0" hangingPunct="0">
              <a:lnSpc>
                <a:spcPct val="118000"/>
              </a:lnSpc>
              <a:spcBef>
                <a:spcPts val="95"/>
              </a:spcBef>
              <a:spcAft>
                <a:spcPts val="0"/>
              </a:spcAft>
              <a:buFont typeface="+mj-lt"/>
              <a:buAutoNum type="arabicParenBoth"/>
              <a:tabLst>
                <a:tab pos="630555" algn="l"/>
              </a:tabLst>
            </a:pPr>
            <a:r>
              <a:rPr lang="zh-TW" altLang="zh-TW" sz="2100" kern="0" spc="-15" dirty="0">
                <a:latin typeface="Times New Roman" panose="02020603050405020304" pitchFamily="18" charset="0"/>
                <a:ea typeface="標楷體"/>
                <a:cs typeface="Times New Roman" panose="02020603050405020304" pitchFamily="18" charset="0"/>
              </a:rPr>
              <a:t>教師評鑑資料採計期間係依本校教師評鑑辦法之規定，以近</a:t>
            </a:r>
            <a:r>
              <a:rPr lang="en-US" altLang="zh-TW" sz="2100" kern="0" spc="-15" dirty="0">
                <a:latin typeface="Times New Roman" panose="02020603050405020304" pitchFamily="18" charset="0"/>
                <a:ea typeface="標楷體"/>
                <a:cs typeface="Times New Roman" panose="02020603050405020304" pitchFamily="18" charset="0"/>
              </a:rPr>
              <a:t>3</a:t>
            </a:r>
            <a:r>
              <a:rPr lang="zh-TW" altLang="zh-TW" sz="2100" kern="0" spc="-15" dirty="0">
                <a:latin typeface="Times New Roman" panose="02020603050405020304" pitchFamily="18" charset="0"/>
                <a:ea typeface="標楷體"/>
                <a:cs typeface="Times New Roman" panose="02020603050405020304" pitchFamily="18" charset="0"/>
              </a:rPr>
              <a:t>學年度為限</a:t>
            </a:r>
            <a:r>
              <a:rPr lang="zh-TW" altLang="zh-TW" sz="2100" kern="0" dirty="0">
                <a:latin typeface="Times New Roman" panose="02020603050405020304" pitchFamily="18" charset="0"/>
                <a:ea typeface="標楷體"/>
                <a:cs typeface="Times New Roman" panose="02020603050405020304" pitchFamily="18" charset="0"/>
              </a:rPr>
              <a:t>（</a:t>
            </a:r>
            <a:r>
              <a:rPr lang="en-US" altLang="zh-TW" sz="2100" kern="0" dirty="0">
                <a:latin typeface="Times New Roman" panose="02020603050405020304" pitchFamily="18" charset="0"/>
                <a:ea typeface="標楷體"/>
                <a:cs typeface="Times New Roman" panose="02020603050405020304" pitchFamily="18" charset="0"/>
              </a:rPr>
              <a:t>113</a:t>
            </a:r>
            <a:r>
              <a:rPr lang="zh-TW" altLang="en-US" sz="2100" kern="0" dirty="0">
                <a:latin typeface="Times New Roman" panose="02020603050405020304" pitchFamily="18" charset="0"/>
                <a:ea typeface="標楷體"/>
                <a:cs typeface="Times New Roman" panose="02020603050405020304" pitchFamily="18" charset="0"/>
              </a:rPr>
              <a:t>學年度評鑑</a:t>
            </a:r>
            <a:r>
              <a:rPr lang="zh-TW" altLang="zh-TW" sz="2100" kern="0" dirty="0">
                <a:latin typeface="Times New Roman" panose="02020603050405020304" pitchFamily="18" charset="0"/>
                <a:ea typeface="標楷體"/>
                <a:cs typeface="Times New Roman" panose="02020603050405020304" pitchFamily="18" charset="0"/>
              </a:rPr>
              <a:t>採計</a:t>
            </a:r>
            <a:r>
              <a:rPr lang="zh-TW" altLang="en-US" sz="2100" kern="0" dirty="0">
                <a:latin typeface="Times New Roman" panose="02020603050405020304" pitchFamily="18" charset="0"/>
                <a:ea typeface="標楷體"/>
                <a:cs typeface="Times New Roman" panose="02020603050405020304" pitchFamily="18" charset="0"/>
              </a:rPr>
              <a:t>期間為</a:t>
            </a:r>
            <a:r>
              <a:rPr lang="en-US" altLang="zh-TW" sz="2100" kern="0" dirty="0">
                <a:latin typeface="Times New Roman" panose="02020603050405020304" pitchFamily="18" charset="0"/>
                <a:ea typeface="標楷體"/>
                <a:cs typeface="Times New Roman" panose="02020603050405020304" pitchFamily="18" charset="0"/>
              </a:rPr>
              <a:t>110</a:t>
            </a:r>
            <a:r>
              <a:rPr lang="zh-TW" altLang="en-US" sz="2100" kern="0" dirty="0">
                <a:latin typeface="Times New Roman" panose="02020603050405020304" pitchFamily="18" charset="0"/>
                <a:ea typeface="新細明體"/>
                <a:cs typeface="Times New Roman" panose="02020603050405020304" pitchFamily="18" charset="0"/>
              </a:rPr>
              <a:t>、</a:t>
            </a:r>
            <a:r>
              <a:rPr lang="en-US" altLang="zh-TW" sz="2100" kern="0" dirty="0">
                <a:latin typeface="Times New Roman" panose="02020603050405020304" pitchFamily="18" charset="0"/>
                <a:ea typeface="標楷體" panose="03000509000000000000" pitchFamily="65" charset="-120"/>
                <a:cs typeface="Times New Roman" panose="02020603050405020304" pitchFamily="18" charset="0"/>
              </a:rPr>
              <a:t>111</a:t>
            </a:r>
            <a:r>
              <a:rPr lang="zh-TW" altLang="en-US" sz="2100" kern="0" dirty="0">
                <a:latin typeface="Times New Roman" panose="02020603050405020304" pitchFamily="18" charset="0"/>
                <a:ea typeface="標楷體" panose="03000509000000000000" pitchFamily="65" charset="-120"/>
                <a:cs typeface="Times New Roman" panose="02020603050405020304" pitchFamily="18" charset="0"/>
              </a:rPr>
              <a:t>及</a:t>
            </a:r>
            <a:r>
              <a:rPr lang="en-US" altLang="zh-TW" sz="2100" kern="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100" kern="0" dirty="0">
                <a:latin typeface="Times New Roman" panose="02020603050405020304" pitchFamily="18" charset="0"/>
                <a:ea typeface="標楷體"/>
                <a:cs typeface="Times New Roman" panose="02020603050405020304" pitchFamily="18" charset="0"/>
              </a:rPr>
              <a:t>112 </a:t>
            </a:r>
            <a:r>
              <a:rPr lang="zh-TW" altLang="en-US" sz="2100" kern="0" dirty="0">
                <a:latin typeface="Times New Roman" panose="02020603050405020304" pitchFamily="18" charset="0"/>
                <a:ea typeface="標楷體"/>
                <a:cs typeface="Times New Roman" panose="02020603050405020304" pitchFamily="18" charset="0"/>
              </a:rPr>
              <a:t>各</a:t>
            </a:r>
            <a:r>
              <a:rPr lang="zh-TW" altLang="zh-TW" sz="2100" kern="0" dirty="0">
                <a:latin typeface="Times New Roman" panose="02020603050405020304" pitchFamily="18" charset="0"/>
                <a:ea typeface="標楷體"/>
                <a:cs typeface="Times New Roman" panose="02020603050405020304" pitchFamily="18" charset="0"/>
              </a:rPr>
              <a:t>學年度之資料</a:t>
            </a:r>
            <a:r>
              <a:rPr lang="zh-TW" altLang="en-US" sz="2100" kern="0" dirty="0">
                <a:latin typeface="Times New Roman" panose="02020603050405020304" pitchFamily="18" charset="0"/>
                <a:ea typeface="標楷體"/>
                <a:cs typeface="Times New Roman" panose="02020603050405020304" pitchFamily="18" charset="0"/>
              </a:rPr>
              <a:t>，即自</a:t>
            </a:r>
            <a:r>
              <a:rPr lang="en-US" altLang="zh-TW" sz="2100" kern="0" dirty="0">
                <a:latin typeface="Times New Roman" panose="02020603050405020304" pitchFamily="18" charset="0"/>
                <a:ea typeface="標楷體"/>
                <a:cs typeface="Times New Roman" panose="02020603050405020304" pitchFamily="18" charset="0"/>
              </a:rPr>
              <a:t>110</a:t>
            </a:r>
            <a:r>
              <a:rPr lang="zh-TW" altLang="en-US" sz="2100" kern="0" dirty="0">
                <a:latin typeface="Times New Roman" panose="02020603050405020304" pitchFamily="18" charset="0"/>
                <a:ea typeface="標楷體"/>
                <a:cs typeface="Times New Roman" panose="02020603050405020304" pitchFamily="18" charset="0"/>
              </a:rPr>
              <a:t>年</a:t>
            </a:r>
            <a:r>
              <a:rPr lang="en-US" altLang="zh-TW" sz="2100" kern="0" dirty="0">
                <a:latin typeface="Times New Roman" panose="02020603050405020304" pitchFamily="18" charset="0"/>
                <a:ea typeface="標楷體"/>
                <a:cs typeface="Times New Roman" panose="02020603050405020304" pitchFamily="18" charset="0"/>
              </a:rPr>
              <a:t>8</a:t>
            </a:r>
            <a:r>
              <a:rPr lang="zh-TW" altLang="en-US" sz="2100" kern="0" dirty="0">
                <a:latin typeface="Times New Roman" panose="02020603050405020304" pitchFamily="18" charset="0"/>
                <a:ea typeface="標楷體"/>
                <a:cs typeface="Times New Roman" panose="02020603050405020304" pitchFamily="18" charset="0"/>
              </a:rPr>
              <a:t>月</a:t>
            </a:r>
            <a:r>
              <a:rPr lang="en-US" altLang="zh-TW" sz="2100" kern="0" dirty="0">
                <a:latin typeface="Times New Roman" panose="02020603050405020304" pitchFamily="18" charset="0"/>
                <a:ea typeface="標楷體"/>
                <a:cs typeface="Times New Roman" panose="02020603050405020304" pitchFamily="18" charset="0"/>
              </a:rPr>
              <a:t>1</a:t>
            </a:r>
            <a:r>
              <a:rPr lang="zh-TW" altLang="en-US" sz="2100" kern="0" dirty="0">
                <a:latin typeface="Times New Roman" panose="02020603050405020304" pitchFamily="18" charset="0"/>
                <a:ea typeface="標楷體"/>
                <a:cs typeface="Times New Roman" panose="02020603050405020304" pitchFamily="18" charset="0"/>
              </a:rPr>
              <a:t>日起至</a:t>
            </a:r>
            <a:r>
              <a:rPr lang="en-US" altLang="zh-TW" sz="2100" kern="0" dirty="0">
                <a:latin typeface="Times New Roman" panose="02020603050405020304" pitchFamily="18" charset="0"/>
                <a:ea typeface="標楷體"/>
                <a:cs typeface="Times New Roman" panose="02020603050405020304" pitchFamily="18" charset="0"/>
              </a:rPr>
              <a:t>113</a:t>
            </a:r>
            <a:r>
              <a:rPr lang="zh-TW" altLang="en-US" sz="2100" kern="0" dirty="0">
                <a:latin typeface="Times New Roman" panose="02020603050405020304" pitchFamily="18" charset="0"/>
                <a:ea typeface="標楷體"/>
                <a:cs typeface="Times New Roman" panose="02020603050405020304" pitchFamily="18" charset="0"/>
              </a:rPr>
              <a:t>年</a:t>
            </a:r>
            <a:r>
              <a:rPr lang="en-US" altLang="zh-TW" sz="2100" kern="0" dirty="0">
                <a:latin typeface="Times New Roman" panose="02020603050405020304" pitchFamily="18" charset="0"/>
                <a:ea typeface="標楷體"/>
                <a:cs typeface="Times New Roman" panose="02020603050405020304" pitchFamily="18" charset="0"/>
              </a:rPr>
              <a:t>7</a:t>
            </a:r>
            <a:r>
              <a:rPr lang="zh-TW" altLang="en-US" sz="2100" kern="0" dirty="0">
                <a:latin typeface="Times New Roman" panose="02020603050405020304" pitchFamily="18" charset="0"/>
                <a:ea typeface="標楷體"/>
                <a:cs typeface="Times New Roman" panose="02020603050405020304" pitchFamily="18" charset="0"/>
              </a:rPr>
              <a:t>月</a:t>
            </a:r>
            <a:r>
              <a:rPr lang="en-US" altLang="zh-TW" sz="2100" kern="0" dirty="0">
                <a:latin typeface="Times New Roman" panose="02020603050405020304" pitchFamily="18" charset="0"/>
                <a:ea typeface="標楷體"/>
                <a:cs typeface="Times New Roman" panose="02020603050405020304" pitchFamily="18" charset="0"/>
              </a:rPr>
              <a:t>31</a:t>
            </a:r>
            <a:r>
              <a:rPr lang="zh-TW" altLang="en-US" sz="2100" kern="0" dirty="0">
                <a:latin typeface="Times New Roman" panose="02020603050405020304" pitchFamily="18" charset="0"/>
                <a:ea typeface="標楷體"/>
                <a:cs typeface="Times New Roman" panose="02020603050405020304" pitchFamily="18" charset="0"/>
              </a:rPr>
              <a:t>日止</a:t>
            </a:r>
            <a:r>
              <a:rPr lang="zh-TW" altLang="zh-TW" sz="2100" kern="0" dirty="0">
                <a:latin typeface="Times New Roman" panose="02020603050405020304" pitchFamily="18" charset="0"/>
                <a:ea typeface="標楷體"/>
                <a:cs typeface="Times New Roman" panose="02020603050405020304" pitchFamily="18" charset="0"/>
              </a:rPr>
              <a:t>），</a:t>
            </a:r>
            <a:r>
              <a:rPr lang="zh-TW" altLang="zh-TW" sz="2100" kern="0" dirty="0">
                <a:solidFill>
                  <a:srgbClr val="FF0000"/>
                </a:solidFill>
                <a:latin typeface="Times New Roman" panose="02020603050405020304" pitchFamily="18" charset="0"/>
                <a:ea typeface="標楷體"/>
                <a:cs typeface="Times New Roman" panose="02020603050405020304" pitchFamily="18" charset="0"/>
              </a:rPr>
              <a:t>惟</a:t>
            </a:r>
            <a:r>
              <a:rPr lang="zh-TW" altLang="zh-TW" sz="2100" kern="0" dirty="0">
                <a:solidFill>
                  <a:srgbClr val="FF0000"/>
                </a:solidFill>
                <a:latin typeface="Times New Roman" panose="02020603050405020304" pitchFamily="18" charset="0"/>
                <a:ea typeface="Times New Roman"/>
                <a:cs typeface="Times New Roman" panose="02020603050405020304" pitchFamily="18" charset="0"/>
              </a:rPr>
              <a:t> </a:t>
            </a:r>
            <a:r>
              <a:rPr lang="en-US" altLang="zh-TW" sz="2100" b="1" u="sng" kern="0" dirty="0">
                <a:solidFill>
                  <a:srgbClr val="FF0000"/>
                </a:solidFill>
                <a:latin typeface="Times New Roman" panose="02020603050405020304" pitchFamily="18" charset="0"/>
                <a:ea typeface="Times New Roman"/>
                <a:cs typeface="Times New Roman" panose="02020603050405020304" pitchFamily="18" charset="0"/>
              </a:rPr>
              <a:t>110 </a:t>
            </a:r>
            <a:r>
              <a:rPr lang="zh-TW" altLang="zh-TW" sz="2100" b="1" u="sng" kern="0" dirty="0">
                <a:solidFill>
                  <a:srgbClr val="FF0000"/>
                </a:solidFill>
                <a:latin typeface="Times New Roman" panose="02020603050405020304" pitchFamily="18" charset="0"/>
                <a:ea typeface="標楷體"/>
                <a:cs typeface="Times New Roman" panose="02020603050405020304" pitchFamily="18" charset="0"/>
              </a:rPr>
              <a:t>至</a:t>
            </a:r>
            <a:r>
              <a:rPr lang="en-US" altLang="zh-TW" sz="2100" b="1" u="sng" kern="0" dirty="0">
                <a:solidFill>
                  <a:srgbClr val="FF0000"/>
                </a:solidFill>
                <a:latin typeface="Times New Roman" panose="02020603050405020304" pitchFamily="18" charset="0"/>
                <a:ea typeface="標楷體"/>
                <a:cs typeface="Times New Roman" panose="02020603050405020304" pitchFamily="18" charset="0"/>
              </a:rPr>
              <a:t> 112 </a:t>
            </a:r>
            <a:r>
              <a:rPr lang="zh-TW" altLang="zh-TW" sz="2100" b="1" u="sng" kern="0" dirty="0">
                <a:solidFill>
                  <a:srgbClr val="FF0000"/>
                </a:solidFill>
                <a:latin typeface="Times New Roman" panose="02020603050405020304" pitchFamily="18" charset="0"/>
                <a:ea typeface="標楷體"/>
                <a:cs typeface="Times New Roman" panose="02020603050405020304" pitchFamily="18" charset="0"/>
              </a:rPr>
              <a:t>學年度如有不在</a:t>
            </a:r>
            <a:r>
              <a:rPr lang="zh-TW" altLang="zh-TW" sz="2100" b="1" u="sng" kern="0" spc="-10" dirty="0">
                <a:solidFill>
                  <a:srgbClr val="FF0000"/>
                </a:solidFill>
                <a:latin typeface="Times New Roman" panose="02020603050405020304" pitchFamily="18" charset="0"/>
                <a:ea typeface="標楷體"/>
                <a:cs typeface="Times New Roman" panose="02020603050405020304" pitchFamily="18" charset="0"/>
              </a:rPr>
              <a:t>校之情形者，得往後推算</a:t>
            </a:r>
            <a:r>
              <a:rPr lang="zh-TW" altLang="zh-TW" sz="2100" kern="0" dirty="0">
                <a:latin typeface="Times New Roman" panose="02020603050405020304" pitchFamily="18" charset="0"/>
                <a:ea typeface="標楷體"/>
                <a:cs typeface="Times New Roman" panose="02020603050405020304" pitchFamily="18" charset="0"/>
              </a:rPr>
              <a:t>。</a:t>
            </a:r>
            <a:r>
              <a:rPr lang="zh-TW" altLang="en-US" sz="2100" kern="0" dirty="0">
                <a:latin typeface="Times New Roman" panose="02020603050405020304" pitchFamily="18" charset="0"/>
                <a:ea typeface="標楷體"/>
                <a:cs typeface="Times New Roman" panose="02020603050405020304" pitchFamily="18" charset="0"/>
              </a:rPr>
              <a:t>評鑑資料採計期間可於「</a:t>
            </a:r>
            <a:r>
              <a:rPr lang="en-US" altLang="zh-TW" sz="2100" kern="0" dirty="0">
                <a:latin typeface="Times New Roman" panose="02020603050405020304" pitchFamily="18" charset="0"/>
                <a:ea typeface="標楷體"/>
                <a:cs typeface="Times New Roman" panose="02020603050405020304" pitchFamily="18" charset="0"/>
              </a:rPr>
              <a:t>113</a:t>
            </a:r>
            <a:r>
              <a:rPr lang="zh-TW" altLang="en-US" sz="2100" kern="0" dirty="0">
                <a:latin typeface="Times New Roman" panose="02020603050405020304" pitchFamily="18" charset="0"/>
                <a:ea typeface="標楷體"/>
                <a:cs typeface="Times New Roman" panose="02020603050405020304" pitchFamily="18" charset="0"/>
              </a:rPr>
              <a:t>學年度受評教師名單」中查詢。</a:t>
            </a:r>
            <a:endParaRPr lang="en-US" altLang="zh-TW" sz="2100" kern="0" dirty="0">
              <a:latin typeface="Times New Roman" panose="02020603050405020304" pitchFamily="18" charset="0"/>
              <a:ea typeface="標楷體"/>
              <a:cs typeface="Times New Roman" panose="02020603050405020304" pitchFamily="18" charset="0"/>
            </a:endParaRPr>
          </a:p>
          <a:p>
            <a:pPr marL="342900" marR="106680" lvl="0" indent="-342900" algn="just" eaLnBrk="0" hangingPunct="0">
              <a:lnSpc>
                <a:spcPct val="118000"/>
              </a:lnSpc>
              <a:spcBef>
                <a:spcPts val="95"/>
              </a:spcBef>
              <a:spcAft>
                <a:spcPts val="0"/>
              </a:spcAft>
              <a:buFont typeface="+mj-lt"/>
              <a:buAutoNum type="arabicParenBoth"/>
              <a:tabLst>
                <a:tab pos="630555" algn="l"/>
              </a:tabLst>
            </a:pPr>
            <a:r>
              <a:rPr lang="zh-TW" altLang="en-US" sz="2100" kern="0" dirty="0">
                <a:highlight>
                  <a:srgbClr val="C0C0C0"/>
                </a:highlight>
                <a:latin typeface="Times New Roman" panose="02020603050405020304" pitchFamily="18" charset="0"/>
                <a:ea typeface="標楷體"/>
                <a:cs typeface="Times New Roman" panose="02020603050405020304" pitchFamily="18" charset="0"/>
              </a:rPr>
              <a:t>舉例說明</a:t>
            </a:r>
            <a:r>
              <a:rPr lang="zh-TW" altLang="en-US" sz="2100" kern="0" dirty="0">
                <a:latin typeface="Times New Roman" panose="02020603050405020304" pitchFamily="18" charset="0"/>
                <a:ea typeface="標楷體"/>
                <a:cs typeface="Times New Roman" panose="02020603050405020304" pitchFamily="18" charset="0"/>
              </a:rPr>
              <a:t>：某師最近評鑑通過學年度為</a:t>
            </a:r>
            <a:r>
              <a:rPr lang="en-US" altLang="zh-TW" sz="2100" kern="0" dirty="0">
                <a:latin typeface="Times New Roman" panose="02020603050405020304" pitchFamily="18" charset="0"/>
                <a:ea typeface="標楷體"/>
                <a:cs typeface="Times New Roman" panose="02020603050405020304" pitchFamily="18" charset="0"/>
              </a:rPr>
              <a:t>110</a:t>
            </a:r>
            <a:r>
              <a:rPr lang="zh-TW" altLang="en-US" sz="2100" kern="0" dirty="0">
                <a:latin typeface="Times New Roman" panose="02020603050405020304" pitchFamily="18" charset="0"/>
                <a:ea typeface="標楷體"/>
                <a:cs typeface="Times New Roman" panose="02020603050405020304" pitchFamily="18" charset="0"/>
              </a:rPr>
              <a:t>學年度，於</a:t>
            </a:r>
            <a:r>
              <a:rPr lang="en-US" altLang="zh-TW" sz="2100" kern="0" dirty="0">
                <a:latin typeface="Times New Roman" panose="02020603050405020304" pitchFamily="18" charset="0"/>
                <a:ea typeface="標楷體"/>
                <a:cs typeface="Times New Roman" panose="02020603050405020304" pitchFamily="18" charset="0"/>
              </a:rPr>
              <a:t>111-1 (111.08.01-112.01.31) </a:t>
            </a:r>
            <a:r>
              <a:rPr lang="zh-TW" altLang="en-US" sz="2100" kern="0" dirty="0">
                <a:latin typeface="Times New Roman" panose="02020603050405020304" pitchFamily="18" charset="0"/>
                <a:ea typeface="標楷體"/>
                <a:cs typeface="Times New Roman" panose="02020603050405020304" pitchFamily="18" charset="0"/>
              </a:rPr>
              <a:t>申請教師休假研究，經校教評會審通過，計扣除一學年</a:t>
            </a:r>
            <a:r>
              <a:rPr lang="en-US" altLang="zh-TW" sz="2100" kern="0" dirty="0">
                <a:latin typeface="Times New Roman" panose="02020603050405020304" pitchFamily="18" charset="0"/>
                <a:ea typeface="標楷體"/>
                <a:cs typeface="Times New Roman" panose="02020603050405020304" pitchFamily="18" charset="0"/>
              </a:rPr>
              <a:t>(111</a:t>
            </a:r>
            <a:r>
              <a:rPr lang="zh-TW" altLang="en-US" sz="2100" kern="0" dirty="0">
                <a:latin typeface="Times New Roman" panose="02020603050405020304" pitchFamily="18" charset="0"/>
                <a:ea typeface="標楷體"/>
                <a:cs typeface="Times New Roman" panose="02020603050405020304" pitchFamily="18" charset="0"/>
              </a:rPr>
              <a:t>學年度</a:t>
            </a:r>
            <a:r>
              <a:rPr lang="en-US" altLang="zh-TW" sz="2100" kern="0" dirty="0">
                <a:latin typeface="Times New Roman" panose="02020603050405020304" pitchFamily="18" charset="0"/>
                <a:ea typeface="標楷體"/>
                <a:cs typeface="Times New Roman" panose="02020603050405020304" pitchFamily="18" charset="0"/>
              </a:rPr>
              <a:t>)</a:t>
            </a:r>
            <a:r>
              <a:rPr lang="zh-TW" altLang="en-US" sz="2100" kern="0" dirty="0">
                <a:latin typeface="Times New Roman" panose="02020603050405020304" pitchFamily="18" charset="0"/>
                <a:ea typeface="標楷體"/>
                <a:cs typeface="Times New Roman" panose="02020603050405020304" pitchFamily="18" charset="0"/>
              </a:rPr>
              <a:t>，核計評鑑期間為</a:t>
            </a:r>
            <a:r>
              <a:rPr lang="en-US" altLang="zh-TW" sz="2100" kern="0" dirty="0">
                <a:latin typeface="Times New Roman" panose="02020603050405020304" pitchFamily="18" charset="0"/>
                <a:ea typeface="標楷體"/>
                <a:cs typeface="Times New Roman" panose="02020603050405020304" pitchFamily="18" charset="0"/>
              </a:rPr>
              <a:t>110</a:t>
            </a:r>
            <a:r>
              <a:rPr lang="zh-TW" altLang="en-US" sz="2100" kern="0" dirty="0">
                <a:latin typeface="Times New Roman" panose="02020603050405020304" pitchFamily="18" charset="0"/>
                <a:ea typeface="標楷體"/>
                <a:cs typeface="Times New Roman" panose="02020603050405020304" pitchFamily="18" charset="0"/>
              </a:rPr>
              <a:t>、</a:t>
            </a:r>
            <a:r>
              <a:rPr lang="en-US" altLang="zh-TW" sz="2100" kern="0" dirty="0">
                <a:latin typeface="Times New Roman" panose="02020603050405020304" pitchFamily="18" charset="0"/>
                <a:ea typeface="標楷體"/>
                <a:cs typeface="Times New Roman" panose="02020603050405020304" pitchFamily="18" charset="0"/>
              </a:rPr>
              <a:t>112</a:t>
            </a:r>
            <a:r>
              <a:rPr lang="zh-TW" altLang="en-US" sz="2100" kern="0" dirty="0">
                <a:latin typeface="Times New Roman" panose="02020603050405020304" pitchFamily="18" charset="0"/>
                <a:ea typeface="標楷體"/>
                <a:cs typeface="Times New Roman" panose="02020603050405020304" pitchFamily="18" charset="0"/>
              </a:rPr>
              <a:t>、</a:t>
            </a:r>
            <a:r>
              <a:rPr lang="en-US" altLang="zh-TW" sz="2100" kern="0" dirty="0">
                <a:latin typeface="Times New Roman" panose="02020603050405020304" pitchFamily="18" charset="0"/>
                <a:ea typeface="標楷體"/>
                <a:cs typeface="Times New Roman" panose="02020603050405020304" pitchFamily="18" charset="0"/>
              </a:rPr>
              <a:t>113</a:t>
            </a:r>
            <a:r>
              <a:rPr lang="zh-TW" altLang="en-US" sz="2100" kern="0" dirty="0">
                <a:latin typeface="Times New Roman" panose="02020603050405020304" pitchFamily="18" charset="0"/>
                <a:ea typeface="標楷體"/>
                <a:cs typeface="Times New Roman" panose="02020603050405020304" pitchFamily="18" charset="0"/>
              </a:rPr>
              <a:t>等</a:t>
            </a:r>
            <a:r>
              <a:rPr lang="en-US" altLang="zh-TW" sz="2100" kern="0" dirty="0">
                <a:latin typeface="Times New Roman" panose="02020603050405020304" pitchFamily="18" charset="0"/>
                <a:ea typeface="標楷體"/>
                <a:cs typeface="Times New Roman" panose="02020603050405020304" pitchFamily="18" charset="0"/>
              </a:rPr>
              <a:t>3</a:t>
            </a:r>
            <a:r>
              <a:rPr lang="zh-TW" altLang="en-US" sz="2100" kern="0" dirty="0">
                <a:latin typeface="Times New Roman" panose="02020603050405020304" pitchFamily="18" charset="0"/>
                <a:ea typeface="標楷體"/>
                <a:cs typeface="Times New Roman" panose="02020603050405020304" pitchFamily="18" charset="0"/>
              </a:rPr>
              <a:t>學年度，爰遞延至</a:t>
            </a:r>
            <a:r>
              <a:rPr lang="en-US" altLang="zh-TW" sz="2100" kern="0" dirty="0">
                <a:latin typeface="Times New Roman" panose="02020603050405020304" pitchFamily="18" charset="0"/>
                <a:ea typeface="標楷體"/>
                <a:cs typeface="Times New Roman" panose="02020603050405020304" pitchFamily="18" charset="0"/>
              </a:rPr>
              <a:t>114</a:t>
            </a:r>
            <a:r>
              <a:rPr lang="zh-TW" altLang="en-US" sz="2100" kern="0" dirty="0">
                <a:latin typeface="Times New Roman" panose="02020603050405020304" pitchFamily="18" charset="0"/>
                <a:ea typeface="標楷體"/>
                <a:cs typeface="Times New Roman" panose="02020603050405020304" pitchFamily="18" charset="0"/>
              </a:rPr>
              <a:t>學年度始接受評鑑。</a:t>
            </a:r>
          </a:p>
          <a:p>
            <a:pPr marL="342900" marR="106680" lvl="0" indent="-342900" algn="just" eaLnBrk="0" hangingPunct="0">
              <a:lnSpc>
                <a:spcPct val="118000"/>
              </a:lnSpc>
              <a:spcBef>
                <a:spcPts val="95"/>
              </a:spcBef>
              <a:spcAft>
                <a:spcPts val="0"/>
              </a:spcAft>
              <a:buFont typeface="+mj-lt"/>
              <a:buAutoNum type="arabicParenBoth"/>
              <a:tabLst>
                <a:tab pos="630555" algn="l"/>
              </a:tabLst>
            </a:pPr>
            <a:r>
              <a:rPr lang="zh-TW" altLang="zh-TW" sz="2100" kern="0" spc="-35" dirty="0">
                <a:latin typeface="Times New Roman" panose="02020603050405020304" pitchFamily="18" charset="0"/>
                <a:ea typeface="標楷體"/>
                <a:cs typeface="Times New Roman" panose="02020603050405020304" pitchFamily="18" charset="0"/>
              </a:rPr>
              <a:t>各受評教師之評鑑資料採計期間，業於</a:t>
            </a:r>
            <a:r>
              <a:rPr lang="en-US" altLang="zh-TW" sz="2100" kern="0" dirty="0">
                <a:latin typeface="Times New Roman" panose="02020603050405020304" pitchFamily="18" charset="0"/>
                <a:ea typeface="標楷體"/>
                <a:cs typeface="Times New Roman" panose="02020603050405020304" pitchFamily="18" charset="0"/>
              </a:rPr>
              <a:t>113</a:t>
            </a:r>
            <a:r>
              <a:rPr lang="zh-TW" altLang="zh-TW" sz="2100" kern="0" spc="-145" dirty="0">
                <a:latin typeface="Times New Roman" panose="02020603050405020304" pitchFamily="18" charset="0"/>
                <a:ea typeface="標楷體"/>
                <a:cs typeface="Times New Roman" panose="02020603050405020304" pitchFamily="18" charset="0"/>
              </a:rPr>
              <a:t>年</a:t>
            </a:r>
            <a:r>
              <a:rPr lang="zh-TW" altLang="zh-TW" sz="2100" kern="0" spc="-145" dirty="0">
                <a:latin typeface="Times New Roman" panose="02020603050405020304" pitchFamily="18" charset="0"/>
                <a:ea typeface="Times New Roman"/>
                <a:cs typeface="Times New Roman" panose="02020603050405020304" pitchFamily="18" charset="0"/>
              </a:rPr>
              <a:t> </a:t>
            </a:r>
            <a:r>
              <a:rPr lang="en-US" altLang="zh-TW" sz="2100" kern="0" spc="-145" dirty="0">
                <a:latin typeface="Times New Roman" panose="02020603050405020304" pitchFamily="18" charset="0"/>
                <a:ea typeface="Times New Roman"/>
                <a:cs typeface="Times New Roman" panose="02020603050405020304" pitchFamily="18" charset="0"/>
              </a:rPr>
              <a:t>9</a:t>
            </a:r>
            <a:r>
              <a:rPr lang="zh-TW" altLang="en-US" sz="2100" kern="0" spc="-145" dirty="0">
                <a:latin typeface="Times New Roman" panose="02020603050405020304" pitchFamily="18" charset="0"/>
                <a:ea typeface="Times New Roman"/>
                <a:cs typeface="Times New Roman" panose="02020603050405020304" pitchFamily="18" charset="0"/>
              </a:rPr>
              <a:t> </a:t>
            </a:r>
            <a:r>
              <a:rPr lang="zh-TW" altLang="zh-TW" sz="2100" kern="0" dirty="0">
                <a:latin typeface="Times New Roman" panose="02020603050405020304" pitchFamily="18" charset="0"/>
                <a:ea typeface="標楷體"/>
                <a:cs typeface="Times New Roman" panose="02020603050405020304" pitchFamily="18" charset="0"/>
              </a:rPr>
              <a:t>月</a:t>
            </a:r>
            <a:r>
              <a:rPr lang="en-US" altLang="zh-TW" sz="2100" kern="0" dirty="0">
                <a:latin typeface="Times New Roman" panose="02020603050405020304" pitchFamily="18" charset="0"/>
                <a:ea typeface="標楷體"/>
                <a:cs typeface="Times New Roman" panose="02020603050405020304" pitchFamily="18" charset="0"/>
              </a:rPr>
              <a:t>25</a:t>
            </a:r>
            <a:r>
              <a:rPr lang="zh-TW" altLang="en-US" sz="2100" kern="0" dirty="0">
                <a:latin typeface="Times New Roman" panose="02020603050405020304" pitchFamily="18" charset="0"/>
                <a:ea typeface="標楷體"/>
                <a:cs typeface="Times New Roman" panose="02020603050405020304" pitchFamily="18" charset="0"/>
              </a:rPr>
              <a:t>日</a:t>
            </a:r>
            <a:r>
              <a:rPr lang="en-US" altLang="zh-TW" sz="2100" kern="0" dirty="0">
                <a:latin typeface="Times New Roman" panose="02020603050405020304" pitchFamily="18" charset="0"/>
                <a:ea typeface="標楷體"/>
                <a:cs typeface="Times New Roman" panose="02020603050405020304" pitchFamily="18" charset="0"/>
              </a:rPr>
              <a:t>(</a:t>
            </a:r>
            <a:r>
              <a:rPr lang="zh-TW" altLang="en-US" sz="2100" kern="0" dirty="0">
                <a:latin typeface="Times New Roman" panose="02020603050405020304" pitchFamily="18" charset="0"/>
                <a:ea typeface="標楷體"/>
                <a:cs typeface="Times New Roman" panose="02020603050405020304" pitchFamily="18" charset="0"/>
              </a:rPr>
              <a:t>第</a:t>
            </a:r>
            <a:r>
              <a:rPr lang="en-US" altLang="zh-TW" sz="2100" kern="0" dirty="0">
                <a:latin typeface="Times New Roman" panose="02020603050405020304" pitchFamily="18" charset="0"/>
                <a:ea typeface="標楷體"/>
                <a:cs typeface="Times New Roman" panose="02020603050405020304" pitchFamily="18" charset="0"/>
              </a:rPr>
              <a:t>1131600572</a:t>
            </a:r>
            <a:r>
              <a:rPr lang="zh-TW" altLang="en-US" sz="2100" kern="0" dirty="0">
                <a:latin typeface="Times New Roman" panose="02020603050405020304" pitchFamily="18" charset="0"/>
                <a:ea typeface="標楷體"/>
                <a:cs typeface="Times New Roman" panose="02020603050405020304" pitchFamily="18" charset="0"/>
              </a:rPr>
              <a:t>號函</a:t>
            </a:r>
            <a:r>
              <a:rPr lang="en-US" altLang="zh-TW" sz="2100" kern="0" dirty="0">
                <a:latin typeface="Times New Roman" panose="02020603050405020304" pitchFamily="18" charset="0"/>
                <a:ea typeface="標楷體"/>
                <a:cs typeface="Times New Roman" panose="02020603050405020304" pitchFamily="18" charset="0"/>
              </a:rPr>
              <a:t>)</a:t>
            </a:r>
            <a:r>
              <a:rPr lang="zh-TW" altLang="en-US" sz="2100" kern="0" dirty="0">
                <a:latin typeface="Times New Roman" panose="02020603050405020304" pitchFamily="18" charset="0"/>
                <a:ea typeface="標楷體"/>
                <a:cs typeface="Times New Roman" panose="02020603050405020304" pitchFamily="18" charset="0"/>
              </a:rPr>
              <a:t>起</a:t>
            </a:r>
            <a:r>
              <a:rPr lang="zh-TW" altLang="zh-TW" sz="2100" kern="0" dirty="0">
                <a:latin typeface="Times New Roman" panose="02020603050405020304" pitchFamily="18" charset="0"/>
                <a:ea typeface="標楷體"/>
                <a:cs typeface="Times New Roman" panose="02020603050405020304" pitchFamily="18" charset="0"/>
              </a:rPr>
              <a:t>經各所、系、</a:t>
            </a:r>
            <a:r>
              <a:rPr lang="zh-TW" altLang="zh-TW" sz="2100" kern="0" spc="-15" dirty="0">
                <a:latin typeface="Times New Roman" panose="02020603050405020304" pitchFamily="18" charset="0"/>
                <a:ea typeface="標楷體"/>
                <a:cs typeface="Times New Roman" panose="02020603050405020304" pitchFamily="18" charset="0"/>
              </a:rPr>
              <a:t>學位學程</a:t>
            </a:r>
            <a:r>
              <a:rPr lang="en-US" altLang="zh-TW" sz="2100" kern="0" spc="-15" dirty="0">
                <a:latin typeface="Times New Roman" panose="02020603050405020304" pitchFamily="18" charset="0"/>
                <a:ea typeface="標楷體"/>
                <a:cs typeface="Times New Roman" panose="02020603050405020304" pitchFamily="18" charset="0"/>
              </a:rPr>
              <a:t>(</a:t>
            </a:r>
            <a:r>
              <a:rPr lang="zh-TW" altLang="zh-TW" sz="2100" kern="0" spc="-15" dirty="0">
                <a:latin typeface="Times New Roman" panose="02020603050405020304" pitchFamily="18" charset="0"/>
                <a:ea typeface="標楷體"/>
                <a:cs typeface="Times New Roman" panose="02020603050405020304" pitchFamily="18" charset="0"/>
              </a:rPr>
              <a:t>專班</a:t>
            </a:r>
            <a:r>
              <a:rPr lang="en-US" altLang="zh-TW" sz="2100" kern="0" spc="-15" dirty="0">
                <a:latin typeface="Times New Roman" panose="02020603050405020304" pitchFamily="18" charset="0"/>
                <a:ea typeface="標楷體"/>
                <a:cs typeface="Times New Roman" panose="02020603050405020304" pitchFamily="18" charset="0"/>
              </a:rPr>
              <a:t>)</a:t>
            </a:r>
            <a:r>
              <a:rPr lang="zh-TW" altLang="en-US" sz="2100" kern="0" spc="-15" dirty="0">
                <a:latin typeface="Times New Roman" panose="02020603050405020304" pitchFamily="18" charset="0"/>
                <a:ea typeface="PMingLiU" panose="02020500000000000000" pitchFamily="18" charset="-120"/>
                <a:cs typeface="Times New Roman" panose="02020603050405020304" pitchFamily="18" charset="0"/>
              </a:rPr>
              <a:t>、</a:t>
            </a:r>
            <a:r>
              <a:rPr lang="zh-TW" altLang="en-US" sz="2100" kern="0" spc="-15" dirty="0">
                <a:latin typeface="Times New Roman" panose="02020603050405020304" pitchFamily="18" charset="0"/>
                <a:ea typeface="標楷體" panose="03000509000000000000" pitchFamily="65" charset="-120"/>
                <a:cs typeface="Times New Roman" panose="02020603050405020304" pitchFamily="18" charset="0"/>
              </a:rPr>
              <a:t>中心</a:t>
            </a:r>
            <a:r>
              <a:rPr lang="zh-TW" altLang="en-US" sz="2100" kern="0" spc="-15" dirty="0">
                <a:latin typeface="Times New Roman" panose="02020603050405020304" pitchFamily="18" charset="0"/>
                <a:ea typeface="PMingLiU" panose="02020500000000000000" pitchFamily="18" charset="-120"/>
                <a:cs typeface="Times New Roman" panose="02020603050405020304" pitchFamily="18" charset="0"/>
              </a:rPr>
              <a:t>、</a:t>
            </a:r>
            <a:r>
              <a:rPr lang="zh-TW" altLang="en-US" sz="2100" kern="0" spc="-15" dirty="0">
                <a:latin typeface="Times New Roman" panose="02020603050405020304" pitchFamily="18" charset="0"/>
                <a:ea typeface="標楷體" panose="03000509000000000000" pitchFamily="65" charset="-120"/>
                <a:cs typeface="Times New Roman" panose="02020603050405020304" pitchFamily="18" charset="0"/>
              </a:rPr>
              <a:t>室</a:t>
            </a:r>
            <a:r>
              <a:rPr lang="zh-TW" altLang="zh-TW" sz="2100" kern="0" spc="-15" dirty="0">
                <a:latin typeface="Times New Roman" panose="02020603050405020304" pitchFamily="18" charset="0"/>
                <a:ea typeface="標楷體"/>
                <a:cs typeface="Times New Roman" panose="02020603050405020304" pitchFamily="18" charset="0"/>
              </a:rPr>
              <a:t>轉請受評教師確認；</a:t>
            </a:r>
            <a:r>
              <a:rPr lang="zh-TW" altLang="zh-TW" sz="2100" b="1" kern="0" spc="-10" dirty="0">
                <a:latin typeface="Times New Roman" panose="02020603050405020304" pitchFamily="18" charset="0"/>
                <a:ea typeface="標楷體"/>
                <a:cs typeface="Times New Roman" panose="02020603050405020304" pitchFamily="18" charset="0"/>
              </a:rPr>
              <a:t>如仍有錯誤者，請儘速與人事室聯絡</a:t>
            </a:r>
            <a:r>
              <a:rPr lang="zh-TW" altLang="zh-TW" sz="2100" kern="0" dirty="0">
                <a:latin typeface="Times New Roman" panose="02020603050405020304" pitchFamily="18" charset="0"/>
                <a:ea typeface="標楷體"/>
                <a:cs typeface="Times New Roman" panose="02020603050405020304" pitchFamily="18" charset="0"/>
              </a:rPr>
              <a:t>。</a:t>
            </a:r>
            <a:endParaRPr lang="zh-TW" altLang="zh-TW" sz="2100" kern="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29100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3568" y="333637"/>
            <a:ext cx="7759774" cy="855745"/>
          </a:xfrm>
        </p:spPr>
        <p:txBody>
          <a:bodyPr>
            <a:noAutofit/>
          </a:bodyPr>
          <a:lstStyle/>
          <a:p>
            <a:r>
              <a:rPr lang="en-US" altLang="zh-TW" sz="3200" b="1" dirty="0"/>
              <a:t>(</a:t>
            </a:r>
            <a:r>
              <a:rPr lang="zh-TW" altLang="en-US" sz="3200" b="1" dirty="0"/>
              <a:t>五</a:t>
            </a:r>
            <a:r>
              <a:rPr lang="en-US" altLang="zh-TW" sz="3200" b="1" dirty="0"/>
              <a:t>)</a:t>
            </a:r>
            <a:r>
              <a:rPr lang="zh-TW" altLang="en-US" sz="3200" b="1" dirty="0"/>
              <a:t>教師評鑑 </a:t>
            </a:r>
            <a:r>
              <a:rPr lang="en-US" altLang="zh-TW" sz="3200" b="1" dirty="0"/>
              <a:t>(</a:t>
            </a:r>
            <a:r>
              <a:rPr lang="zh-TW" altLang="en-US" sz="3200" b="1" dirty="0"/>
              <a:t>資料「登錄、匯入及認證」</a:t>
            </a:r>
            <a:r>
              <a:rPr lang="en-US" altLang="zh-TW" sz="3200" b="1" dirty="0"/>
              <a:t>)</a:t>
            </a:r>
            <a:r>
              <a:rPr lang="zh-TW" altLang="en-US" sz="3200" b="1" dirty="0"/>
              <a:t>注意事項</a:t>
            </a:r>
            <a:r>
              <a:rPr lang="en-US" altLang="zh-TW" sz="3200" b="1" dirty="0"/>
              <a:t>—</a:t>
            </a:r>
            <a:r>
              <a:rPr lang="zh-TW" altLang="en-US" sz="3200" b="1" dirty="0">
                <a:solidFill>
                  <a:srgbClr val="0033CC"/>
                </a:solidFill>
              </a:rPr>
              <a:t>教師端</a:t>
            </a:r>
            <a:r>
              <a:rPr lang="en-US" altLang="zh-TW" sz="3200" b="1" dirty="0"/>
              <a:t>(2/4)</a:t>
            </a:r>
            <a:br>
              <a:rPr lang="en-US" altLang="zh-TW" sz="3200" b="1" dirty="0"/>
            </a:br>
            <a:endParaRPr lang="zh-TW" altLang="en-US" sz="3200" b="1" dirty="0"/>
          </a:p>
        </p:txBody>
      </p:sp>
      <p:sp>
        <p:nvSpPr>
          <p:cNvPr id="3" name="內容版面配置區 2"/>
          <p:cNvSpPr>
            <a:spLocks noGrp="1"/>
          </p:cNvSpPr>
          <p:nvPr>
            <p:ph idx="1"/>
          </p:nvPr>
        </p:nvSpPr>
        <p:spPr>
          <a:xfrm>
            <a:off x="395538" y="1700808"/>
            <a:ext cx="8352928" cy="4351338"/>
          </a:xfrm>
        </p:spPr>
        <p:txBody>
          <a:bodyPr>
            <a:noAutofit/>
          </a:bodyPr>
          <a:lstStyle/>
          <a:p>
            <a:pPr marL="0" indent="0" algn="just">
              <a:lnSpc>
                <a:spcPts val="3000"/>
              </a:lnSpc>
              <a:buNone/>
            </a:pPr>
            <a:r>
              <a:rPr lang="zh-TW" altLang="en-US" sz="2400" dirty="0">
                <a:latin typeface="標楷體" panose="03000509000000000000" pitchFamily="65" charset="-120"/>
                <a:ea typeface="標楷體" panose="03000509000000000000" pitchFamily="65" charset="-120"/>
              </a:rPr>
              <a:t>    </a:t>
            </a:r>
          </a:p>
        </p:txBody>
      </p:sp>
      <p:sp>
        <p:nvSpPr>
          <p:cNvPr id="4" name="投影片編號版面配置區 3"/>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33</a:t>
            </a:fld>
            <a:endParaRPr lang="zh-TW" altLang="en-US">
              <a:solidFill>
                <a:prstClr val="black">
                  <a:tint val="75000"/>
                </a:prstClr>
              </a:solidFill>
            </a:endParaRPr>
          </a:p>
        </p:txBody>
      </p:sp>
      <p:sp>
        <p:nvSpPr>
          <p:cNvPr id="5" name="矩形 4"/>
          <p:cNvSpPr/>
          <p:nvPr/>
        </p:nvSpPr>
        <p:spPr>
          <a:xfrm>
            <a:off x="467542" y="1493641"/>
            <a:ext cx="8280920" cy="4647426"/>
          </a:xfrm>
          <a:prstGeom prst="rect">
            <a:avLst/>
          </a:prstGeom>
        </p:spPr>
        <p:txBody>
          <a:bodyPr wrap="square">
            <a:spAutoFit/>
          </a:bodyPr>
          <a:lstStyle/>
          <a:p>
            <a:pPr marL="457200" lvl="0" indent="-457200" eaLnBrk="0" hangingPunct="0">
              <a:lnSpc>
                <a:spcPts val="2200"/>
              </a:lnSpc>
              <a:spcBef>
                <a:spcPts val="410"/>
              </a:spcBef>
              <a:spcAft>
                <a:spcPts val="0"/>
              </a:spcAft>
              <a:buAutoNum type="arabicPeriod" startAt="2"/>
              <a:tabLst>
                <a:tab pos="630555" algn="l"/>
              </a:tabLst>
            </a:pPr>
            <a:r>
              <a:rPr lang="zh-TW" altLang="zh-TW" sz="2400" b="1" dirty="0">
                <a:latin typeface="Times New Roman"/>
                <a:ea typeface="標楷體"/>
                <a:cs typeface="Times New Roman"/>
              </a:rPr>
              <a:t>受評教師於規定時程內</a:t>
            </a:r>
            <a:r>
              <a:rPr lang="zh-TW" altLang="zh-TW" sz="2400" b="1" dirty="0">
                <a:solidFill>
                  <a:srgbClr val="C00000"/>
                </a:solidFill>
                <a:latin typeface="Times New Roman"/>
                <a:ea typeface="標楷體"/>
                <a:cs typeface="Times New Roman"/>
              </a:rPr>
              <a:t>「應完成的事項」</a:t>
            </a:r>
            <a:r>
              <a:rPr lang="en-US" altLang="zh-TW" sz="2400" b="1" dirty="0">
                <a:solidFill>
                  <a:srgbClr val="C00000"/>
                </a:solidFill>
                <a:latin typeface="Times New Roman"/>
                <a:ea typeface="標楷體"/>
                <a:cs typeface="Times New Roman"/>
              </a:rPr>
              <a:t>(1/2)</a:t>
            </a:r>
          </a:p>
          <a:p>
            <a:pPr lvl="0" eaLnBrk="0" hangingPunct="0">
              <a:lnSpc>
                <a:spcPts val="2200"/>
              </a:lnSpc>
              <a:spcBef>
                <a:spcPts val="410"/>
              </a:spcBef>
              <a:spcAft>
                <a:spcPts val="0"/>
              </a:spcAft>
              <a:tabLst>
                <a:tab pos="630555" algn="l"/>
              </a:tabLst>
            </a:pPr>
            <a:endParaRPr lang="zh-TW" altLang="zh-TW" sz="2400" dirty="0">
              <a:latin typeface="新細明體"/>
              <a:cs typeface="新細明體"/>
            </a:endParaRPr>
          </a:p>
          <a:p>
            <a:pPr marL="342900" lvl="0" indent="-342900" eaLnBrk="0" hangingPunct="0">
              <a:spcBef>
                <a:spcPts val="1200"/>
              </a:spcBef>
              <a:spcAft>
                <a:spcPts val="0"/>
              </a:spcAft>
              <a:buFont typeface="+mj-lt"/>
              <a:buAutoNum type="arabicParenBoth"/>
              <a:tabLst>
                <a:tab pos="900430" algn="l"/>
              </a:tabLst>
            </a:pPr>
            <a:r>
              <a:rPr lang="zh-TW" altLang="zh-TW" sz="2400" kern="0" spc="-15" dirty="0">
                <a:latin typeface="Times New Roman"/>
                <a:ea typeface="標楷體"/>
                <a:cs typeface="Times New Roman"/>
              </a:rPr>
              <a:t>登錄評鑑資料及上傳佐證資料</a:t>
            </a:r>
            <a:r>
              <a:rPr lang="zh-TW" altLang="zh-TW" sz="2400" b="1" kern="0" dirty="0">
                <a:latin typeface="Times New Roman"/>
                <a:ea typeface="標楷體"/>
                <a:cs typeface="Times New Roman"/>
              </a:rPr>
              <a:t>。</a:t>
            </a:r>
            <a:r>
              <a:rPr lang="en-US" altLang="zh-TW" sz="2400" b="1" kern="0" dirty="0">
                <a:solidFill>
                  <a:srgbClr val="FF0000"/>
                </a:solidFill>
                <a:latin typeface="Times New Roman"/>
                <a:ea typeface="標楷體"/>
                <a:cs typeface="Times New Roman"/>
              </a:rPr>
              <a:t>(</a:t>
            </a:r>
            <a:r>
              <a:rPr lang="zh-TW" altLang="zh-TW" sz="2400" b="1" u="sng" kern="0" dirty="0">
                <a:solidFill>
                  <a:srgbClr val="FF0000"/>
                </a:solidFill>
                <a:latin typeface="Times New Roman"/>
                <a:ea typeface="標楷體"/>
                <a:cs typeface="Times New Roman"/>
              </a:rPr>
              <a:t>請參閱教</a:t>
            </a:r>
            <a:r>
              <a:rPr lang="zh-TW" altLang="zh-TW" sz="2400" b="1" u="sng" kern="0" spc="-355" dirty="0">
                <a:solidFill>
                  <a:srgbClr val="FF0000"/>
                </a:solidFill>
                <a:ea typeface="Times New Roman"/>
                <a:cs typeface="Times New Roman"/>
              </a:rPr>
              <a:t> </a:t>
            </a:r>
            <a:r>
              <a:rPr lang="zh-TW" altLang="zh-TW" sz="2400" b="1" u="sng" kern="0" spc="-15" dirty="0">
                <a:solidFill>
                  <a:srgbClr val="FF0000"/>
                </a:solidFill>
                <a:latin typeface="Times New Roman"/>
                <a:ea typeface="標楷體"/>
                <a:cs typeface="Times New Roman"/>
              </a:rPr>
              <a:t>師評鑑項目</a:t>
            </a:r>
            <a:r>
              <a:rPr lang="en-US" altLang="zh-TW" sz="2400" b="1" u="sng" kern="0" spc="-15" dirty="0">
                <a:solidFill>
                  <a:srgbClr val="FF0000"/>
                </a:solidFill>
                <a:latin typeface="Times New Roman"/>
                <a:ea typeface="標楷體"/>
                <a:cs typeface="Times New Roman"/>
              </a:rPr>
              <a:t>113</a:t>
            </a:r>
            <a:r>
              <a:rPr lang="zh-TW" altLang="zh-TW" sz="2400" b="1" u="sng" kern="0" spc="-15" dirty="0">
                <a:solidFill>
                  <a:srgbClr val="FF0000"/>
                </a:solidFill>
                <a:latin typeface="Times New Roman"/>
                <a:ea typeface="標楷體"/>
                <a:cs typeface="Times New Roman"/>
              </a:rPr>
              <a:t>學年度教師評鑑基準項目匯入單位（同仁）分工一覽表</a:t>
            </a:r>
            <a:r>
              <a:rPr lang="en-US" altLang="zh-TW" sz="2400" kern="0" dirty="0">
                <a:solidFill>
                  <a:srgbClr val="FF0000"/>
                </a:solidFill>
                <a:latin typeface="Times New Roman"/>
                <a:ea typeface="標楷體"/>
                <a:cs typeface="Times New Roman"/>
              </a:rPr>
              <a:t>)</a:t>
            </a:r>
            <a:endParaRPr lang="zh-TW" altLang="zh-TW" sz="2400" kern="100" dirty="0">
              <a:solidFill>
                <a:srgbClr val="FF0000"/>
              </a:solidFill>
              <a:cs typeface="Times New Roman"/>
            </a:endParaRPr>
          </a:p>
          <a:p>
            <a:pPr marL="342900" lvl="0" indent="-342900" eaLnBrk="0" hangingPunct="0">
              <a:spcBef>
                <a:spcPts val="1200"/>
              </a:spcBef>
              <a:spcAft>
                <a:spcPts val="0"/>
              </a:spcAft>
              <a:buFont typeface="+mj-lt"/>
              <a:buAutoNum type="arabicParenBoth"/>
              <a:tabLst>
                <a:tab pos="900430" algn="l"/>
              </a:tabLst>
            </a:pPr>
            <a:r>
              <a:rPr lang="zh-TW" altLang="zh-TW" sz="2400" kern="0" spc="-15" dirty="0">
                <a:solidFill>
                  <a:srgbClr val="000000"/>
                </a:solidFill>
                <a:latin typeface="Times New Roman"/>
                <a:ea typeface="標楷體"/>
                <a:cs typeface="Times New Roman"/>
              </a:rPr>
              <a:t>由各單位自校務基本資料庫及業管資料至遲於</a:t>
            </a:r>
            <a:r>
              <a:rPr lang="en-US" altLang="zh-TW" sz="2400" kern="0" spc="-15" dirty="0">
                <a:solidFill>
                  <a:srgbClr val="000000"/>
                </a:solidFill>
                <a:latin typeface="Times New Roman"/>
                <a:ea typeface="標楷體"/>
                <a:cs typeface="Times New Roman"/>
              </a:rPr>
              <a:t>114</a:t>
            </a:r>
            <a:r>
              <a:rPr lang="zh-TW" altLang="zh-TW" sz="2400" kern="0" spc="-15" dirty="0">
                <a:solidFill>
                  <a:srgbClr val="000000"/>
                </a:solidFill>
                <a:latin typeface="Times New Roman"/>
                <a:ea typeface="標楷體"/>
                <a:cs typeface="Times New Roman"/>
              </a:rPr>
              <a:t>年</a:t>
            </a:r>
            <a:r>
              <a:rPr lang="en-US" altLang="zh-TW" sz="2400" kern="0" spc="-15" dirty="0">
                <a:solidFill>
                  <a:srgbClr val="000000"/>
                </a:solidFill>
                <a:latin typeface="Times New Roman"/>
                <a:ea typeface="標楷體"/>
                <a:cs typeface="Times New Roman"/>
              </a:rPr>
              <a:t>1</a:t>
            </a:r>
            <a:r>
              <a:rPr lang="zh-TW" altLang="zh-TW" sz="2400" kern="0" spc="-15" dirty="0">
                <a:solidFill>
                  <a:srgbClr val="000000"/>
                </a:solidFill>
                <a:latin typeface="Times New Roman"/>
                <a:ea typeface="標楷體"/>
                <a:cs typeface="Times New Roman"/>
              </a:rPr>
              <a:t>月</a:t>
            </a:r>
            <a:r>
              <a:rPr lang="en-US" altLang="zh-TW" sz="2400" kern="0" spc="-15" dirty="0">
                <a:solidFill>
                  <a:srgbClr val="000000"/>
                </a:solidFill>
                <a:latin typeface="Times New Roman"/>
                <a:ea typeface="標楷體"/>
                <a:cs typeface="Times New Roman"/>
              </a:rPr>
              <a:t>31</a:t>
            </a:r>
            <a:r>
              <a:rPr lang="zh-TW" altLang="zh-TW" sz="2400" kern="0" spc="-15" dirty="0">
                <a:solidFill>
                  <a:srgbClr val="000000"/>
                </a:solidFill>
                <a:latin typeface="Times New Roman"/>
                <a:ea typeface="標楷體"/>
                <a:cs typeface="Times New Roman"/>
              </a:rPr>
              <a:t>日前匯入新版教師評鑑系統，並請教師確認資料無誤後完成自評。教師確認資料無誤後完成自評，至遲於</a:t>
            </a:r>
            <a:r>
              <a:rPr lang="en-US" altLang="zh-TW" sz="2400" kern="0" spc="-15" dirty="0">
                <a:solidFill>
                  <a:srgbClr val="000000"/>
                </a:solidFill>
                <a:latin typeface="Times New Roman"/>
                <a:ea typeface="標楷體"/>
                <a:cs typeface="Times New Roman"/>
              </a:rPr>
              <a:t>114</a:t>
            </a:r>
            <a:r>
              <a:rPr lang="zh-TW" altLang="zh-TW" sz="2400" kern="0" spc="-15" dirty="0">
                <a:solidFill>
                  <a:srgbClr val="000000"/>
                </a:solidFill>
                <a:latin typeface="Times New Roman"/>
                <a:ea typeface="標楷體"/>
                <a:cs typeface="Times New Roman"/>
              </a:rPr>
              <a:t>年</a:t>
            </a:r>
            <a:r>
              <a:rPr lang="en-US" altLang="zh-TW" sz="2400" kern="0" spc="-15" dirty="0">
                <a:solidFill>
                  <a:srgbClr val="000000"/>
                </a:solidFill>
                <a:latin typeface="Times New Roman"/>
                <a:ea typeface="標楷體"/>
                <a:cs typeface="Times New Roman"/>
              </a:rPr>
              <a:t>2</a:t>
            </a:r>
            <a:r>
              <a:rPr lang="zh-TW" altLang="zh-TW" sz="2400" kern="0" spc="-15" dirty="0">
                <a:solidFill>
                  <a:srgbClr val="000000"/>
                </a:solidFill>
                <a:latin typeface="Times New Roman"/>
                <a:ea typeface="標楷體"/>
                <a:cs typeface="Times New Roman"/>
              </a:rPr>
              <a:t>月</a:t>
            </a:r>
            <a:r>
              <a:rPr lang="en-US" altLang="zh-TW" sz="2400" kern="0" spc="-15" dirty="0">
                <a:solidFill>
                  <a:srgbClr val="000000"/>
                </a:solidFill>
                <a:latin typeface="Times New Roman"/>
                <a:ea typeface="標楷體"/>
                <a:cs typeface="Times New Roman"/>
              </a:rPr>
              <a:t>28</a:t>
            </a:r>
            <a:r>
              <a:rPr lang="zh-TW" altLang="zh-TW" sz="2400" kern="0" spc="-15" dirty="0">
                <a:solidFill>
                  <a:srgbClr val="000000"/>
                </a:solidFill>
                <a:latin typeface="Times New Roman"/>
                <a:ea typeface="標楷體"/>
                <a:cs typeface="Times New Roman"/>
              </a:rPr>
              <a:t>日線上送出評鑑申請。</a:t>
            </a:r>
            <a:endParaRPr lang="zh-TW" altLang="zh-TW" sz="2400" kern="100" dirty="0">
              <a:cs typeface="Times New Roman"/>
            </a:endParaRPr>
          </a:p>
          <a:p>
            <a:pPr marL="342900" lvl="0" indent="-342900" eaLnBrk="0" hangingPunct="0">
              <a:spcBef>
                <a:spcPts val="1200"/>
              </a:spcBef>
              <a:spcAft>
                <a:spcPts val="0"/>
              </a:spcAft>
              <a:buFont typeface="+mj-lt"/>
              <a:buAutoNum type="arabicParenBoth"/>
              <a:tabLst>
                <a:tab pos="900430" algn="l"/>
              </a:tabLst>
            </a:pPr>
            <a:r>
              <a:rPr lang="zh-TW" altLang="zh-TW" sz="2400" kern="0" spc="-15" dirty="0">
                <a:latin typeface="Times New Roman"/>
                <a:ea typeface="標楷體"/>
                <a:cs typeface="Times New Roman"/>
              </a:rPr>
              <a:t>如有認證未通過之情形，得再次上傳佐證資料補正。</a:t>
            </a:r>
            <a:endParaRPr lang="en-US" altLang="zh-TW" sz="2400" kern="0" spc="-15" dirty="0">
              <a:latin typeface="Times New Roman"/>
              <a:ea typeface="標楷體"/>
              <a:cs typeface="Times New Roman"/>
            </a:endParaRPr>
          </a:p>
          <a:p>
            <a:pPr marL="342900" lvl="0" indent="-342900" eaLnBrk="0" hangingPunct="0">
              <a:spcBef>
                <a:spcPts val="1200"/>
              </a:spcBef>
              <a:buFont typeface="+mj-lt"/>
              <a:buAutoNum type="arabicParenBoth"/>
              <a:tabLst>
                <a:tab pos="900430" algn="l"/>
              </a:tabLst>
            </a:pPr>
            <a:r>
              <a:rPr lang="zh-TW" altLang="zh-TW" sz="2400" kern="100" dirty="0">
                <a:solidFill>
                  <a:prstClr val="black"/>
                </a:solidFill>
                <a:ea typeface="標楷體"/>
                <a:cs typeface="Times New Roman"/>
              </a:rPr>
              <a:t>專任教師於教師評鑑系統</a:t>
            </a:r>
            <a:r>
              <a:rPr lang="zh-TW" altLang="zh-TW" sz="2400" b="1" u="sng" kern="0" spc="-10" dirty="0">
                <a:solidFill>
                  <a:srgbClr val="FF0000"/>
                </a:solidFill>
                <a:latin typeface="Times New Roman"/>
                <a:ea typeface="標楷體"/>
                <a:cs typeface="Times New Roman"/>
              </a:rPr>
              <a:t>列印教師評鑑檢核表</a:t>
            </a:r>
            <a:r>
              <a:rPr lang="en-US" altLang="zh-TW" sz="2400" b="1" u="sng" kern="0" spc="-10" dirty="0">
                <a:solidFill>
                  <a:srgbClr val="FF0000"/>
                </a:solidFill>
                <a:latin typeface="Times New Roman"/>
                <a:ea typeface="標楷體"/>
                <a:cs typeface="Times New Roman"/>
              </a:rPr>
              <a:t>(</a:t>
            </a:r>
            <a:r>
              <a:rPr lang="zh-TW" altLang="zh-TW" sz="2400" b="1" u="sng" kern="0" spc="-10" dirty="0">
                <a:solidFill>
                  <a:srgbClr val="FF0000"/>
                </a:solidFill>
                <a:latin typeface="Times New Roman"/>
                <a:ea typeface="標楷體"/>
                <a:cs typeface="Times New Roman"/>
              </a:rPr>
              <a:t>門檻制</a:t>
            </a:r>
            <a:r>
              <a:rPr lang="en-US" altLang="zh-TW" sz="2400" b="1" u="sng" kern="0" spc="-10" dirty="0">
                <a:solidFill>
                  <a:srgbClr val="FF0000"/>
                </a:solidFill>
                <a:latin typeface="Times New Roman"/>
                <a:ea typeface="標楷體"/>
                <a:cs typeface="Times New Roman"/>
              </a:rPr>
              <a:t>)</a:t>
            </a:r>
            <a:r>
              <a:rPr lang="zh-TW" altLang="zh-TW" sz="2400" b="1" u="sng" kern="0" spc="-10" dirty="0">
                <a:solidFill>
                  <a:srgbClr val="FF0000"/>
                </a:solidFill>
                <a:latin typeface="Times New Roman"/>
                <a:ea typeface="標楷體"/>
                <a:cs typeface="Times New Roman"/>
              </a:rPr>
              <a:t>，</a:t>
            </a:r>
            <a:r>
              <a:rPr lang="zh-TW" altLang="zh-TW" sz="2400" kern="0" spc="-15" dirty="0">
                <a:solidFill>
                  <a:prstClr val="black"/>
                </a:solidFill>
                <a:latin typeface="Times New Roman"/>
                <a:ea typeface="標楷體"/>
                <a:cs typeface="Times New Roman"/>
              </a:rPr>
              <a:t>簽章後送交各所、系、學位學程</a:t>
            </a:r>
            <a:r>
              <a:rPr lang="en-US" altLang="zh-TW" sz="2400" kern="0" spc="-15" dirty="0">
                <a:solidFill>
                  <a:prstClr val="black"/>
                </a:solidFill>
                <a:latin typeface="Times New Roman"/>
                <a:ea typeface="標楷體"/>
                <a:cs typeface="Times New Roman"/>
              </a:rPr>
              <a:t>(</a:t>
            </a:r>
            <a:r>
              <a:rPr lang="zh-TW" altLang="en-US" sz="2400" kern="0" spc="-15" dirty="0">
                <a:solidFill>
                  <a:prstClr val="black"/>
                </a:solidFill>
                <a:latin typeface="Times New Roman"/>
                <a:ea typeface="標楷體"/>
                <a:cs typeface="Times New Roman"/>
              </a:rPr>
              <a:t>專班</a:t>
            </a:r>
            <a:r>
              <a:rPr lang="en-US" altLang="zh-TW" sz="2400" kern="0" spc="-15" dirty="0">
                <a:solidFill>
                  <a:prstClr val="black"/>
                </a:solidFill>
                <a:latin typeface="Times New Roman"/>
                <a:ea typeface="標楷體"/>
                <a:cs typeface="Times New Roman"/>
              </a:rPr>
              <a:t>)</a:t>
            </a:r>
            <a:r>
              <a:rPr lang="zh-TW" altLang="zh-TW" sz="2400" kern="0" spc="-15" dirty="0">
                <a:solidFill>
                  <a:prstClr val="black"/>
                </a:solidFill>
                <a:latin typeface="Times New Roman"/>
                <a:ea typeface="標楷體"/>
                <a:cs typeface="Times New Roman"/>
              </a:rPr>
              <a:t>辦理初評。</a:t>
            </a:r>
            <a:endParaRPr lang="zh-TW" altLang="zh-TW" sz="2400" kern="100" dirty="0">
              <a:solidFill>
                <a:prstClr val="black"/>
              </a:solidFill>
              <a:cs typeface="Times New Roman"/>
            </a:endParaRPr>
          </a:p>
        </p:txBody>
      </p:sp>
    </p:spTree>
    <p:extLst>
      <p:ext uri="{BB962C8B-B14F-4D97-AF65-F5344CB8AC3E}">
        <p14:creationId xmlns:p14="http://schemas.microsoft.com/office/powerpoint/2010/main" val="17260693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3568" y="333637"/>
            <a:ext cx="7759774" cy="855745"/>
          </a:xfrm>
        </p:spPr>
        <p:txBody>
          <a:bodyPr>
            <a:noAutofit/>
          </a:bodyPr>
          <a:lstStyle/>
          <a:p>
            <a:r>
              <a:rPr lang="en-US" altLang="zh-TW" sz="3200" b="1" dirty="0"/>
              <a:t>(</a:t>
            </a:r>
            <a:r>
              <a:rPr lang="zh-TW" altLang="en-US" sz="3200" b="1" dirty="0"/>
              <a:t>五</a:t>
            </a:r>
            <a:r>
              <a:rPr lang="en-US" altLang="zh-TW" sz="3200" b="1" dirty="0"/>
              <a:t>)</a:t>
            </a:r>
            <a:r>
              <a:rPr lang="zh-TW" altLang="en-US" sz="3200" b="1" dirty="0"/>
              <a:t>教師評鑑 </a:t>
            </a:r>
            <a:r>
              <a:rPr lang="en-US" altLang="zh-TW" sz="3200" b="1" dirty="0"/>
              <a:t>(</a:t>
            </a:r>
            <a:r>
              <a:rPr lang="zh-TW" altLang="en-US" sz="3200" b="1" dirty="0"/>
              <a:t>資料「登錄、匯入及認證」</a:t>
            </a:r>
            <a:r>
              <a:rPr lang="en-US" altLang="zh-TW" sz="3200" b="1" dirty="0"/>
              <a:t>)</a:t>
            </a:r>
            <a:r>
              <a:rPr lang="zh-TW" altLang="en-US" sz="3200" b="1" dirty="0"/>
              <a:t>注意事項</a:t>
            </a:r>
            <a:r>
              <a:rPr lang="en-US" altLang="zh-TW" sz="3200" b="1" dirty="0"/>
              <a:t>—</a:t>
            </a:r>
            <a:r>
              <a:rPr lang="zh-TW" altLang="en-US" sz="3200" b="1" dirty="0">
                <a:solidFill>
                  <a:srgbClr val="0033CC"/>
                </a:solidFill>
              </a:rPr>
              <a:t>教師端</a:t>
            </a:r>
            <a:r>
              <a:rPr lang="en-US" altLang="zh-TW" sz="3200" b="1" dirty="0"/>
              <a:t>(3/4)</a:t>
            </a:r>
            <a:br>
              <a:rPr lang="en-US" altLang="zh-TW" sz="3200" b="1" dirty="0"/>
            </a:br>
            <a:endParaRPr lang="zh-TW" altLang="en-US" sz="3200" b="1" dirty="0"/>
          </a:p>
        </p:txBody>
      </p:sp>
      <p:sp>
        <p:nvSpPr>
          <p:cNvPr id="3" name="內容版面配置區 2"/>
          <p:cNvSpPr>
            <a:spLocks noGrp="1"/>
          </p:cNvSpPr>
          <p:nvPr>
            <p:ph idx="1"/>
          </p:nvPr>
        </p:nvSpPr>
        <p:spPr>
          <a:xfrm>
            <a:off x="395538" y="1700808"/>
            <a:ext cx="8352928" cy="4351338"/>
          </a:xfrm>
        </p:spPr>
        <p:txBody>
          <a:bodyPr>
            <a:noAutofit/>
          </a:bodyPr>
          <a:lstStyle/>
          <a:p>
            <a:pPr marL="0" indent="0" algn="just">
              <a:lnSpc>
                <a:spcPts val="3000"/>
              </a:lnSpc>
              <a:buNone/>
            </a:pPr>
            <a:r>
              <a:rPr lang="zh-TW" altLang="en-US" sz="2400" dirty="0">
                <a:latin typeface="標楷體" panose="03000509000000000000" pitchFamily="65" charset="-120"/>
                <a:ea typeface="標楷體" panose="03000509000000000000" pitchFamily="65" charset="-120"/>
              </a:rPr>
              <a:t>    </a:t>
            </a:r>
          </a:p>
        </p:txBody>
      </p:sp>
      <p:sp>
        <p:nvSpPr>
          <p:cNvPr id="4" name="投影片編號版面配置區 3"/>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34</a:t>
            </a:fld>
            <a:endParaRPr lang="zh-TW" altLang="en-US">
              <a:solidFill>
                <a:prstClr val="black">
                  <a:tint val="75000"/>
                </a:prstClr>
              </a:solidFill>
            </a:endParaRPr>
          </a:p>
        </p:txBody>
      </p:sp>
      <p:sp>
        <p:nvSpPr>
          <p:cNvPr id="5" name="矩形 4"/>
          <p:cNvSpPr/>
          <p:nvPr/>
        </p:nvSpPr>
        <p:spPr>
          <a:xfrm>
            <a:off x="395534" y="1644194"/>
            <a:ext cx="8496946" cy="4423712"/>
          </a:xfrm>
          <a:prstGeom prst="rect">
            <a:avLst/>
          </a:prstGeom>
        </p:spPr>
        <p:txBody>
          <a:bodyPr wrap="square">
            <a:spAutoFit/>
          </a:bodyPr>
          <a:lstStyle/>
          <a:p>
            <a:pPr marL="457200" indent="-457200" eaLnBrk="0" hangingPunct="0">
              <a:lnSpc>
                <a:spcPts val="2200"/>
              </a:lnSpc>
              <a:spcBef>
                <a:spcPts val="410"/>
              </a:spcBef>
              <a:buAutoNum type="arabicPeriod" startAt="2"/>
              <a:tabLst>
                <a:tab pos="630555" algn="l"/>
              </a:tabLst>
            </a:pPr>
            <a:r>
              <a:rPr lang="zh-TW" altLang="zh-TW" sz="2400" b="1" dirty="0">
                <a:solidFill>
                  <a:prstClr val="black"/>
                </a:solidFill>
                <a:latin typeface="Times New Roman"/>
                <a:ea typeface="標楷體"/>
                <a:cs typeface="Times New Roman"/>
              </a:rPr>
              <a:t>受評教師於規定時程內</a:t>
            </a:r>
            <a:r>
              <a:rPr lang="zh-TW" altLang="zh-TW" sz="2400" b="1" dirty="0">
                <a:solidFill>
                  <a:srgbClr val="C00000"/>
                </a:solidFill>
                <a:latin typeface="Times New Roman"/>
                <a:ea typeface="標楷體"/>
                <a:cs typeface="Times New Roman"/>
              </a:rPr>
              <a:t>「應完成的事項」</a:t>
            </a:r>
            <a:r>
              <a:rPr lang="en-US" altLang="zh-TW" sz="2400" b="1" dirty="0">
                <a:solidFill>
                  <a:srgbClr val="C00000"/>
                </a:solidFill>
                <a:latin typeface="Times New Roman"/>
                <a:ea typeface="標楷體"/>
                <a:cs typeface="Times New Roman"/>
              </a:rPr>
              <a:t>(2/2</a:t>
            </a:r>
            <a:r>
              <a:rPr lang="zh-TW" altLang="en-US" sz="2400" b="1" dirty="0">
                <a:solidFill>
                  <a:srgbClr val="C00000"/>
                </a:solidFill>
                <a:latin typeface="Times New Roman"/>
                <a:ea typeface="標楷體"/>
                <a:cs typeface="Times New Roman"/>
              </a:rPr>
              <a:t> </a:t>
            </a:r>
            <a:r>
              <a:rPr lang="en-US" altLang="zh-TW" sz="2400" b="1" dirty="0">
                <a:solidFill>
                  <a:srgbClr val="C00000"/>
                </a:solidFill>
                <a:latin typeface="Times New Roman"/>
                <a:ea typeface="標楷體"/>
                <a:cs typeface="Times New Roman"/>
              </a:rPr>
              <a:t>, </a:t>
            </a:r>
            <a:r>
              <a:rPr lang="zh-TW" altLang="en-US" sz="2400" b="1" dirty="0">
                <a:solidFill>
                  <a:srgbClr val="C00000"/>
                </a:solidFill>
                <a:latin typeface="Times New Roman"/>
                <a:ea typeface="標楷體"/>
                <a:cs typeface="Times New Roman"/>
              </a:rPr>
              <a:t>續上頁</a:t>
            </a:r>
            <a:r>
              <a:rPr lang="en-US" altLang="zh-TW" sz="2400" b="1" dirty="0">
                <a:solidFill>
                  <a:srgbClr val="C00000"/>
                </a:solidFill>
                <a:latin typeface="Times New Roman"/>
                <a:ea typeface="標楷體"/>
                <a:cs typeface="Times New Roman"/>
              </a:rPr>
              <a:t>)</a:t>
            </a:r>
          </a:p>
          <a:p>
            <a:pPr eaLnBrk="0" hangingPunct="0">
              <a:lnSpc>
                <a:spcPts val="2200"/>
              </a:lnSpc>
              <a:spcBef>
                <a:spcPts val="410"/>
              </a:spcBef>
              <a:tabLst>
                <a:tab pos="630555" algn="l"/>
              </a:tabLst>
            </a:pPr>
            <a:endParaRPr lang="zh-TW" altLang="zh-TW" sz="2400" dirty="0">
              <a:solidFill>
                <a:prstClr val="black"/>
              </a:solidFill>
              <a:latin typeface="新細明體"/>
              <a:cs typeface="新細明體"/>
            </a:endParaRPr>
          </a:p>
          <a:p>
            <a:pPr marL="342900" marR="107950" indent="-342900" eaLnBrk="0" hangingPunct="0">
              <a:lnSpc>
                <a:spcPct val="125000"/>
              </a:lnSpc>
              <a:spcBef>
                <a:spcPts val="340"/>
              </a:spcBef>
              <a:buFont typeface="+mj-lt"/>
              <a:buAutoNum type="arabicParenBoth"/>
              <a:tabLst>
                <a:tab pos="900430" algn="l"/>
              </a:tabLst>
            </a:pPr>
            <a:r>
              <a:rPr lang="zh-TW" altLang="zh-TW" sz="2400" kern="100" dirty="0">
                <a:solidFill>
                  <a:prstClr val="black"/>
                </a:solidFill>
                <a:ea typeface="標楷體"/>
                <a:cs typeface="Times New Roman"/>
              </a:rPr>
              <a:t>請</a:t>
            </a:r>
            <a:r>
              <a:rPr lang="zh-TW" altLang="en-US" sz="2400" b="1" u="sng" kern="100" dirty="0">
                <a:solidFill>
                  <a:prstClr val="black"/>
                </a:solidFill>
                <a:ea typeface="標楷體"/>
                <a:cs typeface="Times New Roman"/>
              </a:rPr>
              <a:t>專案教師</a:t>
            </a:r>
            <a:r>
              <a:rPr lang="zh-TW" altLang="zh-TW" sz="2400" kern="100" dirty="0">
                <a:solidFill>
                  <a:prstClr val="black"/>
                </a:solidFill>
                <a:ea typeface="標楷體"/>
                <a:cs typeface="Times New Roman"/>
              </a:rPr>
              <a:t>依評鑑項目及內容，自評具體事實即得分，至遲於</a:t>
            </a:r>
            <a:r>
              <a:rPr lang="en-US" altLang="zh-TW" sz="2400" kern="100" dirty="0">
                <a:solidFill>
                  <a:prstClr val="black"/>
                </a:solidFill>
                <a:ea typeface="標楷體"/>
                <a:cs typeface="Times New Roman"/>
              </a:rPr>
              <a:t>114</a:t>
            </a:r>
            <a:r>
              <a:rPr lang="zh-TW" altLang="zh-TW" sz="2400" kern="100" dirty="0">
                <a:solidFill>
                  <a:prstClr val="black"/>
                </a:solidFill>
                <a:ea typeface="標楷體"/>
                <a:cs typeface="Times New Roman"/>
              </a:rPr>
              <a:t>年</a:t>
            </a:r>
            <a:r>
              <a:rPr lang="en-US" altLang="zh-TW" sz="2400" kern="100" dirty="0">
                <a:solidFill>
                  <a:prstClr val="black"/>
                </a:solidFill>
                <a:ea typeface="標楷體"/>
                <a:cs typeface="Times New Roman"/>
              </a:rPr>
              <a:t>2</a:t>
            </a:r>
            <a:r>
              <a:rPr lang="zh-TW" altLang="zh-TW" sz="2400" kern="100" dirty="0">
                <a:solidFill>
                  <a:prstClr val="black"/>
                </a:solidFill>
                <a:ea typeface="標楷體"/>
                <a:cs typeface="Times New Roman"/>
              </a:rPr>
              <a:t>月</a:t>
            </a:r>
            <a:r>
              <a:rPr lang="en-US" altLang="zh-TW" sz="2400" kern="100" dirty="0">
                <a:solidFill>
                  <a:prstClr val="black"/>
                </a:solidFill>
                <a:ea typeface="標楷體"/>
                <a:cs typeface="Times New Roman"/>
              </a:rPr>
              <a:t>28</a:t>
            </a:r>
            <a:r>
              <a:rPr lang="zh-TW" altLang="zh-TW" sz="2400" kern="100" dirty="0">
                <a:solidFill>
                  <a:prstClr val="black"/>
                </a:solidFill>
                <a:ea typeface="標楷體"/>
                <a:cs typeface="Times New Roman"/>
              </a:rPr>
              <a:t>日前將</a:t>
            </a:r>
            <a:r>
              <a:rPr lang="zh-TW" altLang="zh-TW" sz="2400" b="1" u="sng" kern="100" dirty="0">
                <a:solidFill>
                  <a:srgbClr val="FF0000"/>
                </a:solidFill>
                <a:ea typeface="標楷體"/>
                <a:cs typeface="Times New Roman"/>
              </a:rPr>
              <a:t>評鑑考核表及具體佐證資料</a:t>
            </a:r>
            <a:r>
              <a:rPr lang="en-US" altLang="zh-TW" sz="2400" b="1" u="sng" kern="100" dirty="0">
                <a:solidFill>
                  <a:srgbClr val="FF0000"/>
                </a:solidFill>
                <a:ea typeface="標楷體"/>
                <a:cs typeface="Times New Roman"/>
              </a:rPr>
              <a:t>(</a:t>
            </a:r>
            <a:r>
              <a:rPr lang="zh-TW" altLang="zh-TW" sz="2400" b="1" u="sng" kern="100" dirty="0">
                <a:solidFill>
                  <a:srgbClr val="FF0000"/>
                </a:solidFill>
                <a:ea typeface="標楷體"/>
                <a:cs typeface="Times New Roman"/>
              </a:rPr>
              <a:t>紙本</a:t>
            </a:r>
            <a:r>
              <a:rPr lang="en-US" altLang="zh-TW" sz="2400" b="1" u="sng" kern="100" dirty="0">
                <a:solidFill>
                  <a:srgbClr val="FF0000"/>
                </a:solidFill>
                <a:ea typeface="標楷體"/>
                <a:cs typeface="Times New Roman"/>
              </a:rPr>
              <a:t>-</a:t>
            </a:r>
            <a:r>
              <a:rPr lang="zh-TW" altLang="zh-TW" sz="2400" b="1" u="sng" kern="100" dirty="0">
                <a:solidFill>
                  <a:srgbClr val="FF0000"/>
                </a:solidFill>
                <a:ea typeface="標楷體"/>
                <a:cs typeface="Times New Roman"/>
              </a:rPr>
              <a:t>績分制</a:t>
            </a:r>
            <a:r>
              <a:rPr lang="en-US" altLang="zh-TW" sz="2400" b="1" u="sng" kern="100" dirty="0">
                <a:solidFill>
                  <a:srgbClr val="FF0000"/>
                </a:solidFill>
                <a:ea typeface="標楷體"/>
                <a:cs typeface="Times New Roman"/>
              </a:rPr>
              <a:t>)</a:t>
            </a:r>
            <a:r>
              <a:rPr lang="zh-TW" altLang="zh-TW" sz="2400" kern="100" dirty="0">
                <a:solidFill>
                  <a:prstClr val="black"/>
                </a:solidFill>
                <a:ea typeface="標楷體"/>
                <a:cs typeface="Times New Roman"/>
              </a:rPr>
              <a:t>，送相關單位認證及各系、所、學位學程</a:t>
            </a:r>
            <a:r>
              <a:rPr lang="en-US" altLang="zh-TW" sz="2400" kern="100" dirty="0">
                <a:solidFill>
                  <a:prstClr val="black"/>
                </a:solidFill>
                <a:ea typeface="標楷體"/>
                <a:cs typeface="Times New Roman"/>
              </a:rPr>
              <a:t>(</a:t>
            </a:r>
            <a:r>
              <a:rPr lang="zh-TW" altLang="zh-TW" sz="2400" kern="100" dirty="0">
                <a:solidFill>
                  <a:prstClr val="black"/>
                </a:solidFill>
                <a:ea typeface="標楷體"/>
                <a:cs typeface="Times New Roman"/>
              </a:rPr>
              <a:t>專班</a:t>
            </a:r>
            <a:r>
              <a:rPr lang="en-US" altLang="zh-TW" sz="2400" kern="100" dirty="0">
                <a:solidFill>
                  <a:prstClr val="black"/>
                </a:solidFill>
                <a:ea typeface="標楷體"/>
                <a:cs typeface="Times New Roman"/>
              </a:rPr>
              <a:t>)</a:t>
            </a:r>
            <a:r>
              <a:rPr lang="zh-TW" altLang="zh-TW" sz="2400" kern="100" dirty="0">
                <a:solidFill>
                  <a:prstClr val="black"/>
                </a:solidFill>
                <a:ea typeface="標楷體"/>
                <a:cs typeface="Times New Roman"/>
              </a:rPr>
              <a:t>、教學資源中心、體育室或語言中心辦理初評。</a:t>
            </a:r>
            <a:endParaRPr lang="en-US" altLang="zh-TW" sz="2400" kern="100" dirty="0">
              <a:solidFill>
                <a:prstClr val="black"/>
              </a:solidFill>
              <a:ea typeface="標楷體"/>
              <a:cs typeface="Times New Roman"/>
            </a:endParaRPr>
          </a:p>
          <a:p>
            <a:pPr marL="342900" marR="107950" indent="-342900" eaLnBrk="0" hangingPunct="0">
              <a:lnSpc>
                <a:spcPct val="125000"/>
              </a:lnSpc>
              <a:spcBef>
                <a:spcPts val="340"/>
              </a:spcBef>
              <a:buFont typeface="+mj-lt"/>
              <a:buAutoNum type="arabicParenBoth"/>
              <a:tabLst>
                <a:tab pos="900430" algn="l"/>
              </a:tabLst>
            </a:pPr>
            <a:endParaRPr lang="zh-TW" altLang="zh-TW" sz="2400" kern="100" dirty="0">
              <a:solidFill>
                <a:prstClr val="black"/>
              </a:solidFill>
              <a:cs typeface="Times New Roman"/>
            </a:endParaRPr>
          </a:p>
          <a:p>
            <a:pPr marL="342900" marR="106680" indent="-342900" eaLnBrk="0" hangingPunct="0">
              <a:lnSpc>
                <a:spcPct val="120000"/>
              </a:lnSpc>
              <a:spcBef>
                <a:spcPts val="340"/>
              </a:spcBef>
              <a:buFont typeface="+mj-lt"/>
              <a:buAutoNum type="arabicParenBoth"/>
              <a:tabLst>
                <a:tab pos="900430" algn="l"/>
              </a:tabLst>
            </a:pPr>
            <a:r>
              <a:rPr lang="zh-TW" altLang="zh-TW" sz="2400" kern="0" spc="-15" dirty="0">
                <a:solidFill>
                  <a:prstClr val="black"/>
                </a:solidFill>
                <a:latin typeface="Times New Roman"/>
                <a:ea typeface="標楷體"/>
                <a:cs typeface="Times New Roman"/>
              </a:rPr>
              <a:t>進入初</a:t>
            </a:r>
            <a:r>
              <a:rPr lang="zh-TW" altLang="en-US" sz="2400" kern="0" spc="-15" dirty="0">
                <a:solidFill>
                  <a:prstClr val="black"/>
                </a:solidFill>
                <a:latin typeface="Times New Roman"/>
                <a:ea typeface="標楷體"/>
                <a:cs typeface="Times New Roman"/>
              </a:rPr>
              <a:t>評</a:t>
            </a:r>
            <a:r>
              <a:rPr lang="zh-TW" altLang="zh-TW" sz="2400" kern="0" spc="-15" dirty="0">
                <a:solidFill>
                  <a:prstClr val="black"/>
                </a:solidFill>
                <a:latin typeface="Times New Roman"/>
                <a:ea typeface="標楷體"/>
                <a:cs typeface="Times New Roman"/>
              </a:rPr>
              <a:t>階段</a:t>
            </a:r>
            <a:r>
              <a:rPr lang="zh-TW" altLang="en-US" sz="2400" kern="0" spc="-15" dirty="0">
                <a:solidFill>
                  <a:prstClr val="black"/>
                </a:solidFill>
                <a:latin typeface="Times New Roman"/>
                <a:ea typeface="標楷體"/>
                <a:cs typeface="Times New Roman"/>
              </a:rPr>
              <a:t>即</a:t>
            </a:r>
            <a:r>
              <a:rPr lang="zh-TW" altLang="zh-TW" sz="2400" b="1" u="sng" kern="0" spc="-15" dirty="0">
                <a:solidFill>
                  <a:prstClr val="black"/>
                </a:solidFill>
                <a:latin typeface="Times New Roman"/>
                <a:ea typeface="標楷體"/>
                <a:cs typeface="Times New Roman"/>
              </a:rPr>
              <a:t>暫停繕填及更新各項資料</a:t>
            </a:r>
            <a:r>
              <a:rPr lang="zh-TW" altLang="en-US" sz="2400" b="1" u="sng" kern="0" spc="-15" dirty="0">
                <a:solidFill>
                  <a:prstClr val="black"/>
                </a:solidFill>
                <a:latin typeface="Times New Roman"/>
                <a:ea typeface="標楷體"/>
                <a:cs typeface="Times New Roman"/>
              </a:rPr>
              <a:t>，並儘快完成核章</a:t>
            </a:r>
            <a:r>
              <a:rPr lang="zh-TW" altLang="zh-TW" sz="2400" b="1" u="sng" kern="0" spc="-15" dirty="0">
                <a:solidFill>
                  <a:prstClr val="black"/>
                </a:solidFill>
                <a:latin typeface="Times New Roman"/>
                <a:ea typeface="標楷體"/>
                <a:cs typeface="Times New Roman"/>
              </a:rPr>
              <a:t>。</a:t>
            </a:r>
            <a:r>
              <a:rPr lang="zh-TW" altLang="zh-TW" sz="2400" b="1" u="sng" kern="0" spc="-355" dirty="0">
                <a:solidFill>
                  <a:prstClr val="black"/>
                </a:solidFill>
                <a:ea typeface="Times New Roman"/>
                <a:cs typeface="Times New Roman"/>
              </a:rPr>
              <a:t> </a:t>
            </a:r>
            <a:r>
              <a:rPr lang="zh-TW" altLang="zh-TW" sz="2400" kern="0" spc="-20" dirty="0">
                <a:solidFill>
                  <a:prstClr val="black"/>
                </a:solidFill>
                <a:latin typeface="Times New Roman"/>
                <a:ea typeface="標楷體"/>
                <a:cs typeface="Times New Roman"/>
              </a:rPr>
              <a:t>進入初評或複評教評會階段</a:t>
            </a:r>
            <a:r>
              <a:rPr lang="zh-TW" altLang="zh-TW" sz="2400" kern="0" spc="-75" dirty="0">
                <a:solidFill>
                  <a:prstClr val="black"/>
                </a:solidFill>
                <a:latin typeface="Times New Roman"/>
                <a:ea typeface="標楷體"/>
                <a:cs typeface="Times New Roman"/>
              </a:rPr>
              <a:t>，如仍需補正佐證資料，請於接獲所、系、</a:t>
            </a:r>
            <a:r>
              <a:rPr lang="zh-TW" altLang="zh-TW" sz="2400" kern="0" spc="-15" dirty="0">
                <a:solidFill>
                  <a:prstClr val="black"/>
                </a:solidFill>
                <a:latin typeface="Times New Roman"/>
                <a:ea typeface="標楷體"/>
                <a:cs typeface="Times New Roman"/>
              </a:rPr>
              <a:t>學位學程或學院通知後配合辦理。</a:t>
            </a:r>
            <a:endParaRPr lang="en-US" altLang="zh-TW" sz="2400" kern="0" spc="-15" dirty="0">
              <a:solidFill>
                <a:prstClr val="black"/>
              </a:solidFill>
              <a:latin typeface="Times New Roman"/>
              <a:ea typeface="標楷體"/>
              <a:cs typeface="Times New Roman"/>
            </a:endParaRPr>
          </a:p>
        </p:txBody>
      </p:sp>
    </p:spTree>
    <p:extLst>
      <p:ext uri="{BB962C8B-B14F-4D97-AF65-F5344CB8AC3E}">
        <p14:creationId xmlns:p14="http://schemas.microsoft.com/office/powerpoint/2010/main" val="36587484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2" y="116635"/>
            <a:ext cx="7759774" cy="855745"/>
          </a:xfrm>
        </p:spPr>
        <p:txBody>
          <a:bodyPr>
            <a:noAutofit/>
          </a:bodyPr>
          <a:lstStyle/>
          <a:p>
            <a:r>
              <a:rPr lang="en-US" altLang="zh-TW" sz="3000" b="1" dirty="0"/>
              <a:t>(</a:t>
            </a:r>
            <a:r>
              <a:rPr lang="zh-TW" altLang="en-US" sz="3000" b="1" dirty="0"/>
              <a:t>五</a:t>
            </a:r>
            <a:r>
              <a:rPr lang="en-US" altLang="zh-TW" sz="3000" b="1" dirty="0"/>
              <a:t>)</a:t>
            </a:r>
            <a:r>
              <a:rPr lang="zh-TW" altLang="en-US" sz="3000" b="1" dirty="0"/>
              <a:t>教師評鑑 </a:t>
            </a:r>
            <a:r>
              <a:rPr lang="en-US" altLang="zh-TW" sz="3000" b="1" dirty="0"/>
              <a:t>(</a:t>
            </a:r>
            <a:r>
              <a:rPr lang="zh-TW" altLang="en-US" sz="3000" b="1" dirty="0"/>
              <a:t>資料「登錄、匯入及認證」</a:t>
            </a:r>
            <a:r>
              <a:rPr lang="en-US" altLang="zh-TW" sz="3000" b="1" dirty="0"/>
              <a:t>)</a:t>
            </a:r>
            <a:r>
              <a:rPr lang="zh-TW" altLang="en-US" sz="3000" b="1" dirty="0"/>
              <a:t>注意事項</a:t>
            </a:r>
            <a:r>
              <a:rPr lang="en-US" altLang="zh-TW" sz="3000" b="1" dirty="0"/>
              <a:t>—</a:t>
            </a:r>
            <a:r>
              <a:rPr lang="zh-TW" altLang="en-US" sz="3000" b="1" dirty="0">
                <a:solidFill>
                  <a:srgbClr val="0033CC"/>
                </a:solidFill>
              </a:rPr>
              <a:t>教師端</a:t>
            </a:r>
            <a:r>
              <a:rPr lang="en-US" altLang="zh-TW" sz="3000" b="1" dirty="0"/>
              <a:t>(4/4)</a:t>
            </a:r>
            <a:endParaRPr lang="zh-TW" altLang="en-US" sz="3000" b="1" dirty="0"/>
          </a:p>
        </p:txBody>
      </p:sp>
      <p:sp>
        <p:nvSpPr>
          <p:cNvPr id="3" name="內容版面配置區 2"/>
          <p:cNvSpPr>
            <a:spLocks noGrp="1"/>
          </p:cNvSpPr>
          <p:nvPr>
            <p:ph idx="1"/>
          </p:nvPr>
        </p:nvSpPr>
        <p:spPr>
          <a:xfrm>
            <a:off x="395538" y="1700808"/>
            <a:ext cx="8352928" cy="4351338"/>
          </a:xfrm>
        </p:spPr>
        <p:txBody>
          <a:bodyPr>
            <a:noAutofit/>
          </a:bodyPr>
          <a:lstStyle/>
          <a:p>
            <a:pPr marL="0" indent="0" algn="just">
              <a:lnSpc>
                <a:spcPts val="3000"/>
              </a:lnSpc>
              <a:buNone/>
            </a:pPr>
            <a:r>
              <a:rPr lang="zh-TW" altLang="en-US" sz="2400" dirty="0">
                <a:latin typeface="標楷體" panose="03000509000000000000" pitchFamily="65" charset="-120"/>
                <a:ea typeface="標楷體" panose="03000509000000000000" pitchFamily="65" charset="-120"/>
              </a:rPr>
              <a:t>    </a:t>
            </a:r>
          </a:p>
        </p:txBody>
      </p:sp>
      <p:sp>
        <p:nvSpPr>
          <p:cNvPr id="4" name="投影片編號版面配置區 3"/>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35</a:t>
            </a:fld>
            <a:endParaRPr lang="zh-TW" altLang="en-US">
              <a:solidFill>
                <a:prstClr val="black">
                  <a:tint val="75000"/>
                </a:prstClr>
              </a:solidFill>
            </a:endParaRPr>
          </a:p>
        </p:txBody>
      </p:sp>
      <p:sp>
        <p:nvSpPr>
          <p:cNvPr id="5" name="矩形 4"/>
          <p:cNvSpPr/>
          <p:nvPr/>
        </p:nvSpPr>
        <p:spPr>
          <a:xfrm>
            <a:off x="397235" y="1240133"/>
            <a:ext cx="8424938" cy="5552289"/>
          </a:xfrm>
          <a:prstGeom prst="rect">
            <a:avLst/>
          </a:prstGeom>
        </p:spPr>
        <p:txBody>
          <a:bodyPr wrap="square">
            <a:spAutoFit/>
          </a:bodyPr>
          <a:lstStyle/>
          <a:p>
            <a:pPr marL="342900" indent="-342900" eaLnBrk="0" hangingPunct="0">
              <a:lnSpc>
                <a:spcPts val="2800"/>
              </a:lnSpc>
              <a:spcAft>
                <a:spcPts val="600"/>
              </a:spcAft>
              <a:buFont typeface="+mj-lt"/>
              <a:buAutoNum type="arabicPeriod"/>
              <a:tabLst>
                <a:tab pos="630555" algn="l"/>
              </a:tabLst>
            </a:pPr>
            <a:r>
              <a:rPr lang="zh-TW" altLang="zh-TW" sz="2200" b="1" dirty="0">
                <a:solidFill>
                  <a:prstClr val="black"/>
                </a:solidFill>
                <a:latin typeface="Times New Roman"/>
                <a:ea typeface="標楷體"/>
                <a:cs typeface="Times New Roman"/>
              </a:rPr>
              <a:t>評鑑資料</a:t>
            </a:r>
            <a:r>
              <a:rPr lang="zh-TW" altLang="zh-TW" sz="2200" b="1" dirty="0">
                <a:solidFill>
                  <a:srgbClr val="C00000"/>
                </a:solidFill>
                <a:latin typeface="Times New Roman"/>
                <a:ea typeface="標楷體"/>
                <a:cs typeface="Times New Roman"/>
              </a:rPr>
              <a:t>「登錄及上傳步驟」</a:t>
            </a:r>
            <a:endParaRPr lang="zh-TW" altLang="zh-TW" sz="2200" dirty="0">
              <a:solidFill>
                <a:prstClr val="black"/>
              </a:solidFill>
              <a:latin typeface="新細明體"/>
              <a:cs typeface="新細明體"/>
            </a:endParaRPr>
          </a:p>
          <a:p>
            <a:pPr marL="342900" marR="170815" indent="-342900" algn="just" eaLnBrk="0" hangingPunct="0">
              <a:lnSpc>
                <a:spcPts val="2800"/>
              </a:lnSpc>
              <a:spcAft>
                <a:spcPts val="600"/>
              </a:spcAft>
              <a:buFont typeface="+mj-lt"/>
              <a:buAutoNum type="arabicParenBoth"/>
              <a:tabLst>
                <a:tab pos="900430" algn="l"/>
              </a:tabLst>
            </a:pPr>
            <a:r>
              <a:rPr lang="zh-TW" altLang="en-US" sz="2200" kern="0" spc="-15" dirty="0">
                <a:solidFill>
                  <a:prstClr val="black"/>
                </a:solidFill>
                <a:latin typeface="Times New Roman"/>
                <a:ea typeface="標楷體"/>
                <a:cs typeface="Times New Roman"/>
              </a:rPr>
              <a:t>電算中心</a:t>
            </a:r>
            <a:r>
              <a:rPr lang="en-US" altLang="zh-TW" sz="2200" kern="0" spc="-15" dirty="0">
                <a:solidFill>
                  <a:prstClr val="black"/>
                </a:solidFill>
                <a:latin typeface="Times New Roman"/>
                <a:ea typeface="標楷體"/>
                <a:cs typeface="Times New Roman"/>
              </a:rPr>
              <a:t>113.08.29</a:t>
            </a:r>
            <a:r>
              <a:rPr lang="zh-TW" altLang="en-US" sz="2200" kern="0" spc="-15" dirty="0">
                <a:solidFill>
                  <a:prstClr val="black"/>
                </a:solidFill>
                <a:latin typeface="Times New Roman"/>
                <a:ea typeface="標楷體"/>
                <a:cs typeface="Times New Roman"/>
              </a:rPr>
              <a:t>及</a:t>
            </a:r>
            <a:r>
              <a:rPr lang="en-US" altLang="zh-TW" sz="2200" kern="0" spc="-15" dirty="0">
                <a:solidFill>
                  <a:prstClr val="black"/>
                </a:solidFill>
                <a:latin typeface="Times New Roman"/>
                <a:ea typeface="標楷體"/>
                <a:cs typeface="Times New Roman"/>
              </a:rPr>
              <a:t>113.09.16</a:t>
            </a:r>
            <a:r>
              <a:rPr lang="zh-TW" altLang="zh-TW" sz="2200" kern="0" spc="-15" dirty="0">
                <a:solidFill>
                  <a:prstClr val="black"/>
                </a:solidFill>
                <a:latin typeface="Times New Roman"/>
                <a:ea typeface="標楷體"/>
                <a:cs typeface="Times New Roman"/>
              </a:rPr>
              <a:t>搶先報通知，</a:t>
            </a:r>
            <a:r>
              <a:rPr lang="en-US" altLang="zh-TW" sz="2200" kern="0" spc="-15" dirty="0">
                <a:solidFill>
                  <a:prstClr val="black"/>
                </a:solidFill>
                <a:latin typeface="Times New Roman"/>
                <a:ea typeface="標楷體"/>
                <a:cs typeface="Times New Roman"/>
              </a:rPr>
              <a:t>113</a:t>
            </a:r>
            <a:r>
              <a:rPr lang="zh-TW" altLang="zh-TW" sz="2200" kern="0" spc="-15" dirty="0">
                <a:solidFill>
                  <a:prstClr val="black"/>
                </a:solidFill>
                <a:latin typeface="Times New Roman"/>
                <a:ea typeface="標楷體"/>
                <a:cs typeface="Times New Roman"/>
              </a:rPr>
              <a:t>學年度教師評鑑會請全校教師</a:t>
            </a:r>
            <a:r>
              <a:rPr lang="zh-TW" altLang="en-US" sz="2200" kern="0" spc="-15" dirty="0">
                <a:solidFill>
                  <a:prstClr val="black"/>
                </a:solidFill>
                <a:latin typeface="Times New Roman"/>
                <a:ea typeface="標楷體"/>
                <a:cs typeface="Times New Roman"/>
              </a:rPr>
              <a:t>於</a:t>
            </a:r>
            <a:r>
              <a:rPr lang="en-US" altLang="zh-TW" sz="2200" kern="0" spc="-15" dirty="0">
                <a:solidFill>
                  <a:prstClr val="black"/>
                </a:solidFill>
                <a:latin typeface="Times New Roman"/>
                <a:ea typeface="標楷體"/>
                <a:cs typeface="Times New Roman"/>
              </a:rPr>
              <a:t>113.09.20</a:t>
            </a:r>
            <a:r>
              <a:rPr lang="zh-TW" altLang="en-US" sz="2200" kern="0" spc="-15" dirty="0">
                <a:solidFill>
                  <a:prstClr val="black"/>
                </a:solidFill>
                <a:latin typeface="Times New Roman"/>
                <a:ea typeface="標楷體"/>
                <a:cs typeface="Times New Roman"/>
              </a:rPr>
              <a:t>前</a:t>
            </a:r>
            <a:r>
              <a:rPr lang="zh-TW" altLang="zh-TW" sz="2200" b="1" kern="0" spc="-15" dirty="0">
                <a:solidFill>
                  <a:prstClr val="black"/>
                </a:solidFill>
                <a:latin typeface="Times New Roman"/>
                <a:ea typeface="標楷體"/>
                <a:cs typeface="Times New Roman"/>
              </a:rPr>
              <a:t>至</a:t>
            </a:r>
            <a:r>
              <a:rPr lang="zh-TW" altLang="zh-TW" sz="2200" b="1" kern="0" spc="-15" dirty="0">
                <a:solidFill>
                  <a:srgbClr val="FF0000"/>
                </a:solidFill>
                <a:ea typeface="標楷體"/>
                <a:cs typeface="Times New Roman"/>
              </a:rPr>
              <a:t>「</a:t>
            </a:r>
            <a:r>
              <a:rPr lang="zh-TW" altLang="zh-TW" sz="2200" b="1" kern="0" spc="-15" dirty="0">
                <a:solidFill>
                  <a:srgbClr val="FF0000"/>
                </a:solidFill>
                <a:latin typeface="Times New Roman"/>
                <a:ea typeface="標楷體"/>
                <a:cs typeface="Times New Roman"/>
              </a:rPr>
              <a:t>教師研發績效管理系統</a:t>
            </a:r>
            <a:r>
              <a:rPr lang="zh-TW" altLang="zh-TW" sz="2200" b="1" kern="0" spc="-15" dirty="0">
                <a:solidFill>
                  <a:srgbClr val="FF0000"/>
                </a:solidFill>
                <a:ea typeface="標楷體"/>
                <a:cs typeface="Times New Roman"/>
              </a:rPr>
              <a:t>」</a:t>
            </a:r>
            <a:r>
              <a:rPr lang="zh-TW" altLang="zh-TW" sz="2200" b="1" kern="0" spc="-15" dirty="0">
                <a:solidFill>
                  <a:prstClr val="black"/>
                </a:solidFill>
                <a:latin typeface="Times New Roman"/>
                <a:ea typeface="標楷體"/>
                <a:cs typeface="Times New Roman"/>
              </a:rPr>
              <a:t>更新教師研發相關資料</a:t>
            </a:r>
            <a:r>
              <a:rPr lang="zh-TW" altLang="zh-TW" sz="2200" kern="0" dirty="0">
                <a:solidFill>
                  <a:prstClr val="black"/>
                </a:solidFill>
                <a:latin typeface="Times New Roman"/>
                <a:ea typeface="標楷體"/>
                <a:cs typeface="Times New Roman"/>
              </a:rPr>
              <a:t>。教師如未於期限內上網填報相關資料，直至教師評鑑時才提出補正資料需求，進而影響評鑑進行。請教師務必確實進行填報，並請注意填報時限，以間接減少績效成果偏誤之機會。</a:t>
            </a:r>
            <a:endParaRPr lang="zh-TW" altLang="zh-TW" sz="2200" kern="100" dirty="0">
              <a:solidFill>
                <a:prstClr val="black"/>
              </a:solidFill>
              <a:cs typeface="Times New Roman"/>
            </a:endParaRPr>
          </a:p>
          <a:p>
            <a:pPr marL="342900" indent="-342900" algn="just" eaLnBrk="0" hangingPunct="0">
              <a:lnSpc>
                <a:spcPts val="2800"/>
              </a:lnSpc>
              <a:spcAft>
                <a:spcPts val="600"/>
              </a:spcAft>
              <a:buFont typeface="+mj-lt"/>
              <a:buAutoNum type="arabicParenBoth"/>
              <a:tabLst>
                <a:tab pos="900430" algn="l"/>
              </a:tabLst>
            </a:pPr>
            <a:r>
              <a:rPr lang="zh-TW" altLang="zh-TW" sz="2200" kern="0" spc="-15" dirty="0">
                <a:solidFill>
                  <a:prstClr val="black"/>
                </a:solidFill>
                <a:latin typeface="Times New Roman"/>
                <a:ea typeface="標楷體"/>
                <a:cs typeface="Times New Roman"/>
              </a:rPr>
              <a:t>系統操作說明，請參閱教師評鑑系統手冊。</a:t>
            </a:r>
            <a:endParaRPr lang="en-US" altLang="zh-TW" sz="2200" kern="0" spc="-15" dirty="0">
              <a:solidFill>
                <a:prstClr val="black"/>
              </a:solidFill>
              <a:latin typeface="Times New Roman"/>
              <a:ea typeface="標楷體"/>
              <a:cs typeface="Times New Roman"/>
            </a:endParaRPr>
          </a:p>
          <a:p>
            <a:pPr marL="342900" indent="-342900" eaLnBrk="0" hangingPunct="0">
              <a:lnSpc>
                <a:spcPts val="2800"/>
              </a:lnSpc>
              <a:spcAft>
                <a:spcPts val="600"/>
              </a:spcAft>
              <a:buFont typeface="+mj-lt"/>
              <a:buAutoNum type="arabicParenBoth"/>
              <a:tabLst>
                <a:tab pos="900430" algn="l"/>
              </a:tabLst>
            </a:pPr>
            <a:r>
              <a:rPr lang="zh-TW" altLang="en-US" sz="2200" kern="0" spc="-15" dirty="0">
                <a:solidFill>
                  <a:prstClr val="black"/>
                </a:solidFill>
                <a:latin typeface="Times New Roman"/>
                <a:ea typeface="標楷體"/>
                <a:cs typeface="Times New Roman"/>
              </a:rPr>
              <a:t>教師評鑑管理系統</a:t>
            </a:r>
            <a:r>
              <a:rPr lang="en-US" altLang="zh-TW" sz="2200" kern="0" spc="-15" dirty="0">
                <a:solidFill>
                  <a:prstClr val="black"/>
                </a:solidFill>
                <a:latin typeface="Times New Roman"/>
                <a:ea typeface="標楷體"/>
                <a:cs typeface="Times New Roman"/>
              </a:rPr>
              <a:t>(</a:t>
            </a:r>
            <a:r>
              <a:rPr lang="zh-TW" altLang="en-US" sz="2200" kern="0" spc="-15" dirty="0">
                <a:solidFill>
                  <a:prstClr val="black"/>
                </a:solidFill>
                <a:latin typeface="Times New Roman"/>
                <a:ea typeface="標楷體"/>
                <a:cs typeface="Times New Roman"/>
              </a:rPr>
              <a:t>入口</a:t>
            </a:r>
            <a:r>
              <a:rPr lang="en-US" altLang="zh-TW" sz="2200" kern="0" spc="-15" dirty="0">
                <a:solidFill>
                  <a:prstClr val="black"/>
                </a:solidFill>
                <a:latin typeface="Times New Roman"/>
                <a:ea typeface="標楷體"/>
                <a:cs typeface="Times New Roman"/>
              </a:rPr>
              <a:t>)</a:t>
            </a:r>
            <a:r>
              <a:rPr lang="zh-TW" altLang="en-US" sz="2200" kern="0" spc="-15" dirty="0">
                <a:solidFill>
                  <a:prstClr val="black"/>
                </a:solidFill>
                <a:latin typeface="Times New Roman"/>
                <a:ea typeface="標楷體"/>
                <a:cs typeface="Times New Roman"/>
              </a:rPr>
              <a:t>網址</a:t>
            </a:r>
            <a:r>
              <a:rPr lang="zh-TW" altLang="en-US" sz="2200" kern="0" spc="-15" dirty="0">
                <a:solidFill>
                  <a:prstClr val="black"/>
                </a:solidFill>
                <a:latin typeface="新細明體" panose="02020500000000000000" pitchFamily="18" charset="-120"/>
                <a:ea typeface="新細明體" panose="02020500000000000000" pitchFamily="18" charset="-120"/>
                <a:cs typeface="Times New Roman"/>
              </a:rPr>
              <a:t>：</a:t>
            </a:r>
            <a:r>
              <a:rPr lang="en-US" altLang="zh-TW" sz="2200" kern="100" dirty="0">
                <a:ea typeface="新細明體"/>
                <a:cs typeface="Times New Roman"/>
                <a:hlinkClick r:id="rId2"/>
              </a:rPr>
              <a:t>http://personnel.npust.edu.tw/files/11-1001-362.php</a:t>
            </a:r>
            <a:endParaRPr lang="en-US" altLang="zh-TW" sz="2200" kern="100" dirty="0">
              <a:ea typeface="新細明體"/>
              <a:cs typeface="Times New Roman"/>
            </a:endParaRPr>
          </a:p>
          <a:p>
            <a:pPr algn="just" eaLnBrk="0" hangingPunct="0">
              <a:lnSpc>
                <a:spcPts val="2800"/>
              </a:lnSpc>
              <a:spcBef>
                <a:spcPts val="600"/>
              </a:spcBef>
              <a:spcAft>
                <a:spcPts val="600"/>
              </a:spcAft>
              <a:tabLst>
                <a:tab pos="900430" algn="l"/>
              </a:tabLst>
            </a:pPr>
            <a:r>
              <a:rPr lang="zh-TW" altLang="en-US" sz="2000" kern="0" spc="-15" dirty="0">
                <a:solidFill>
                  <a:prstClr val="black"/>
                </a:solidFill>
                <a:highlight>
                  <a:srgbClr val="C0C0C0"/>
                </a:highlight>
                <a:latin typeface="Times New Roman" panose="02020603050405020304" pitchFamily="18" charset="0"/>
                <a:ea typeface="標楷體"/>
                <a:cs typeface="Times New Roman" panose="02020603050405020304" pitchFamily="18" charset="0"/>
              </a:rPr>
              <a:t>補充說明</a:t>
            </a:r>
            <a:r>
              <a:rPr lang="en-US" altLang="zh-TW" sz="2000" kern="0" spc="-15" dirty="0">
                <a:solidFill>
                  <a:prstClr val="black"/>
                </a:solidFill>
                <a:latin typeface="Times New Roman" panose="02020603050405020304" pitchFamily="18" charset="0"/>
                <a:ea typeface="標楷體"/>
                <a:cs typeface="Times New Roman" panose="02020603050405020304" pitchFamily="18" charset="0"/>
              </a:rPr>
              <a:t>:</a:t>
            </a:r>
            <a:r>
              <a:rPr lang="zh-TW" altLang="en-US" sz="2000" kern="0" spc="-15" dirty="0">
                <a:solidFill>
                  <a:prstClr val="black"/>
                </a:solidFill>
                <a:latin typeface="Times New Roman" panose="02020603050405020304" pitchFamily="18" charset="0"/>
                <a:ea typeface="標楷體"/>
                <a:cs typeface="Times New Roman" panose="02020603050405020304" pitchFamily="18" charset="0"/>
              </a:rPr>
              <a:t> </a:t>
            </a:r>
            <a:endParaRPr lang="en-US" altLang="zh-TW" sz="2000" kern="0" spc="-15" dirty="0">
              <a:solidFill>
                <a:prstClr val="black"/>
              </a:solidFill>
              <a:latin typeface="Times New Roman" panose="02020603050405020304" pitchFamily="18" charset="0"/>
              <a:ea typeface="標楷體"/>
              <a:cs typeface="Times New Roman" panose="02020603050405020304" pitchFamily="18" charset="0"/>
            </a:endParaRPr>
          </a:p>
          <a:p>
            <a:pPr algn="just" eaLnBrk="0" hangingPunct="0">
              <a:lnSpc>
                <a:spcPts val="2800"/>
              </a:lnSpc>
              <a:spcAft>
                <a:spcPts val="600"/>
              </a:spcAft>
              <a:tabLst>
                <a:tab pos="900430" algn="l"/>
              </a:tabLst>
            </a:pPr>
            <a:r>
              <a:rPr lang="zh-TW" altLang="en-US" sz="2000" kern="1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擔任</a:t>
            </a:r>
            <a:r>
              <a:rPr lang="en-US" altLang="zh-TW" sz="2000" kern="1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000" kern="1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個</a:t>
            </a:r>
            <a:r>
              <a:rPr lang="en-US" altLang="zh-TW" sz="2000" kern="1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kern="1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含以上</a:t>
            </a:r>
            <a:r>
              <a:rPr lang="en-US" altLang="zh-TW" sz="2000" kern="1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kern="1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單位主管</a:t>
            </a:r>
            <a:r>
              <a:rPr lang="en-US" altLang="zh-TW" sz="2000" kern="1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kern="1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副主管；擔任教務相關委員會</a:t>
            </a:r>
            <a:r>
              <a:rPr lang="en-US" altLang="zh-TW" sz="2000" kern="1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kern="1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專任教師教學評鑑基準表</a:t>
            </a:r>
            <a:r>
              <a:rPr lang="en-US" altLang="zh-TW" sz="2000" kern="1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A2-8)</a:t>
            </a:r>
            <a:r>
              <a:rPr lang="zh-TW" altLang="en-US" sz="2000" kern="1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或是擔任任期制委員會委員</a:t>
            </a:r>
            <a:r>
              <a:rPr lang="en-US" altLang="zh-TW" sz="2000" kern="1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kern="1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含農推會教師</a:t>
            </a:r>
            <a:r>
              <a:rPr lang="en-US" altLang="zh-TW" sz="2000" kern="1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kern="1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專任教師教學評鑑基準表</a:t>
            </a:r>
            <a:r>
              <a:rPr lang="en-US" altLang="zh-TW" sz="2000" kern="1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C2-1)</a:t>
            </a:r>
            <a:r>
              <a:rPr lang="zh-TW" altLang="en-US" sz="2000" kern="1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，只能擇一認列。</a:t>
            </a:r>
            <a:endParaRPr lang="zh-TW" altLang="zh-TW" sz="2000" kern="1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0527925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53685" y="116635"/>
            <a:ext cx="7759774" cy="855745"/>
          </a:xfrm>
        </p:spPr>
        <p:txBody>
          <a:bodyPr>
            <a:noAutofit/>
          </a:bodyPr>
          <a:lstStyle/>
          <a:p>
            <a:r>
              <a:rPr lang="en-US" altLang="zh-TW" sz="3000" b="1" dirty="0"/>
              <a:t>(</a:t>
            </a:r>
            <a:r>
              <a:rPr lang="zh-TW" altLang="en-US" sz="3000" b="1" dirty="0"/>
              <a:t>五</a:t>
            </a:r>
            <a:r>
              <a:rPr lang="en-US" altLang="zh-TW" sz="3000" b="1" dirty="0"/>
              <a:t>)</a:t>
            </a:r>
            <a:r>
              <a:rPr lang="zh-TW" altLang="en-US" sz="3000" b="1" dirty="0"/>
              <a:t>教師評鑑 </a:t>
            </a:r>
            <a:r>
              <a:rPr lang="en-US" altLang="zh-TW" sz="3000" b="1" dirty="0"/>
              <a:t>(</a:t>
            </a:r>
            <a:r>
              <a:rPr lang="zh-TW" altLang="en-US" sz="3000" b="1" dirty="0"/>
              <a:t>資料「登錄、匯入及認證」</a:t>
            </a:r>
            <a:r>
              <a:rPr lang="en-US" altLang="zh-TW" sz="3000" b="1" dirty="0"/>
              <a:t>)</a:t>
            </a:r>
            <a:r>
              <a:rPr lang="zh-TW" altLang="en-US" sz="3000" b="1" dirty="0"/>
              <a:t>注意事項</a:t>
            </a:r>
            <a:r>
              <a:rPr lang="en-US" altLang="zh-TW" sz="3000" b="1" dirty="0"/>
              <a:t>—</a:t>
            </a:r>
            <a:r>
              <a:rPr lang="zh-TW" altLang="en-US" sz="3000" b="1" u="sng" dirty="0">
                <a:solidFill>
                  <a:srgbClr val="FF0000"/>
                </a:solidFill>
              </a:rPr>
              <a:t>認證端</a:t>
            </a:r>
            <a:r>
              <a:rPr lang="en-US" altLang="zh-TW" sz="3000" b="1" dirty="0"/>
              <a:t>(1/3)</a:t>
            </a:r>
            <a:endParaRPr lang="zh-TW" altLang="en-US" sz="3000" b="1" dirty="0"/>
          </a:p>
        </p:txBody>
      </p:sp>
      <p:sp>
        <p:nvSpPr>
          <p:cNvPr id="3" name="內容版面配置區 2"/>
          <p:cNvSpPr>
            <a:spLocks noGrp="1"/>
          </p:cNvSpPr>
          <p:nvPr>
            <p:ph idx="1"/>
          </p:nvPr>
        </p:nvSpPr>
        <p:spPr>
          <a:xfrm>
            <a:off x="395538" y="1700808"/>
            <a:ext cx="8352928" cy="4351338"/>
          </a:xfrm>
        </p:spPr>
        <p:txBody>
          <a:bodyPr>
            <a:noAutofit/>
          </a:bodyPr>
          <a:lstStyle/>
          <a:p>
            <a:pPr marL="0" indent="0" algn="just">
              <a:lnSpc>
                <a:spcPts val="3000"/>
              </a:lnSpc>
              <a:buNone/>
            </a:pPr>
            <a:r>
              <a:rPr lang="zh-TW" altLang="en-US" sz="2400" dirty="0">
                <a:latin typeface="標楷體" panose="03000509000000000000" pitchFamily="65" charset="-120"/>
                <a:ea typeface="標楷體" panose="03000509000000000000" pitchFamily="65" charset="-120"/>
              </a:rPr>
              <a:t>    </a:t>
            </a:r>
          </a:p>
        </p:txBody>
      </p:sp>
      <p:sp>
        <p:nvSpPr>
          <p:cNvPr id="4" name="投影片編號版面配置區 3"/>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36</a:t>
            </a:fld>
            <a:endParaRPr lang="zh-TW" altLang="en-US">
              <a:solidFill>
                <a:prstClr val="black">
                  <a:tint val="75000"/>
                </a:prstClr>
              </a:solidFill>
            </a:endParaRPr>
          </a:p>
        </p:txBody>
      </p:sp>
      <p:sp>
        <p:nvSpPr>
          <p:cNvPr id="7" name="矩形 6"/>
          <p:cNvSpPr/>
          <p:nvPr/>
        </p:nvSpPr>
        <p:spPr>
          <a:xfrm>
            <a:off x="467544" y="1628800"/>
            <a:ext cx="8208912" cy="4154984"/>
          </a:xfrm>
          <a:prstGeom prst="rect">
            <a:avLst/>
          </a:prstGeom>
        </p:spPr>
        <p:txBody>
          <a:bodyPr wrap="square">
            <a:spAutoFit/>
          </a:bodyPr>
          <a:lstStyle/>
          <a:p>
            <a:pPr algn="just"/>
            <a:r>
              <a:rPr lang="en-US" altLang="zh-TW" sz="2400" dirty="0">
                <a:solidFill>
                  <a:prstClr val="black"/>
                </a:solidFill>
              </a:rPr>
              <a:t>1.</a:t>
            </a:r>
            <a:r>
              <a:rPr lang="zh-TW" altLang="en-US" sz="2400" dirty="0">
                <a:solidFill>
                  <a:prstClr val="black"/>
                </a:solidFill>
              </a:rPr>
              <a:t> </a:t>
            </a:r>
            <a:r>
              <a:rPr lang="zh-TW" altLang="en-US" sz="2400" dirty="0">
                <a:solidFill>
                  <a:prstClr val="black"/>
                </a:solidFill>
                <a:latin typeface="標楷體" panose="03000509000000000000" pitchFamily="65" charset="-120"/>
                <a:ea typeface="標楷體" panose="03000509000000000000" pitchFamily="65" charset="-120"/>
              </a:rPr>
              <a:t>認證負責人於規定時程內</a:t>
            </a:r>
            <a:r>
              <a:rPr lang="zh-TW" altLang="en-US" sz="2400" b="1" dirty="0">
                <a:solidFill>
                  <a:srgbClr val="FF0000"/>
                </a:solidFill>
                <a:latin typeface="標楷體" panose="03000509000000000000" pitchFamily="65" charset="-120"/>
                <a:ea typeface="標楷體" panose="03000509000000000000" pitchFamily="65" charset="-120"/>
              </a:rPr>
              <a:t>「應完成事項」</a:t>
            </a:r>
          </a:p>
          <a:p>
            <a:pPr algn="just"/>
            <a:r>
              <a:rPr lang="en-US" altLang="zh-TW" sz="2400" dirty="0">
                <a:solidFill>
                  <a:prstClr val="black"/>
                </a:solidFill>
                <a:latin typeface="標楷體" panose="03000509000000000000" pitchFamily="65" charset="-120"/>
                <a:ea typeface="標楷體" panose="03000509000000000000" pitchFamily="65" charset="-120"/>
              </a:rPr>
              <a:t>(1)</a:t>
            </a:r>
            <a:r>
              <a:rPr lang="zh-TW" altLang="en-US" sz="2400" dirty="0">
                <a:solidFill>
                  <a:prstClr val="black"/>
                </a:solidFill>
                <a:latin typeface="標楷體" panose="03000509000000000000" pitchFamily="65" charset="-120"/>
                <a:ea typeface="標楷體" panose="03000509000000000000" pitchFamily="65" charset="-120"/>
              </a:rPr>
              <a:t>匯入評鑑資料。</a:t>
            </a:r>
            <a:r>
              <a:rPr lang="en-US" altLang="zh-TW" sz="2400" dirty="0">
                <a:solidFill>
                  <a:prstClr val="black"/>
                </a:solidFill>
                <a:latin typeface="標楷體" panose="03000509000000000000" pitchFamily="65" charset="-120"/>
                <a:ea typeface="標楷體" panose="03000509000000000000" pitchFamily="65" charset="-120"/>
              </a:rPr>
              <a:t>(</a:t>
            </a:r>
            <a:r>
              <a:rPr lang="zh-TW" altLang="en-US" sz="2400" dirty="0">
                <a:solidFill>
                  <a:prstClr val="black"/>
                </a:solidFill>
                <a:latin typeface="標楷體" panose="03000509000000000000" pitchFamily="65" charset="-120"/>
                <a:ea typeface="標楷體" panose="03000509000000000000" pitchFamily="65" charset="-120"/>
              </a:rPr>
              <a:t>請參閱教 師評鑑項目</a:t>
            </a:r>
            <a:r>
              <a:rPr lang="en-US" altLang="zh-TW" sz="2400" dirty="0">
                <a:solidFill>
                  <a:prstClr val="black"/>
                </a:solidFill>
                <a:latin typeface="標楷體" panose="03000509000000000000" pitchFamily="65" charset="-120"/>
                <a:ea typeface="標楷體" panose="03000509000000000000" pitchFamily="65" charset="-120"/>
              </a:rPr>
              <a:t>113</a:t>
            </a:r>
            <a:r>
              <a:rPr lang="zh-TW" altLang="en-US" sz="2400" dirty="0">
                <a:solidFill>
                  <a:prstClr val="black"/>
                </a:solidFill>
                <a:latin typeface="標楷體" panose="03000509000000000000" pitchFamily="65" charset="-120"/>
                <a:ea typeface="標楷體" panose="03000509000000000000" pitchFamily="65" charset="-120"/>
              </a:rPr>
              <a:t>學年度教師評鑑基準項目匯入單位（同仁）分工一覽表</a:t>
            </a:r>
            <a:r>
              <a:rPr lang="en-US" altLang="zh-TW" sz="2400" dirty="0">
                <a:solidFill>
                  <a:prstClr val="black"/>
                </a:solidFill>
                <a:latin typeface="標楷體" panose="03000509000000000000" pitchFamily="65" charset="-120"/>
                <a:ea typeface="標楷體" panose="03000509000000000000" pitchFamily="65" charset="-120"/>
              </a:rPr>
              <a:t>)</a:t>
            </a:r>
          </a:p>
          <a:p>
            <a:pPr algn="just"/>
            <a:r>
              <a:rPr lang="en-US" altLang="zh-TW" sz="2400" dirty="0">
                <a:solidFill>
                  <a:prstClr val="black"/>
                </a:solidFill>
                <a:latin typeface="標楷體" panose="03000509000000000000" pitchFamily="65" charset="-120"/>
                <a:ea typeface="標楷體" panose="03000509000000000000" pitchFamily="65" charset="-120"/>
              </a:rPr>
              <a:t>(2)</a:t>
            </a:r>
            <a:r>
              <a:rPr lang="zh-TW" altLang="en-US" sz="2400" dirty="0">
                <a:solidFill>
                  <a:prstClr val="black"/>
                </a:solidFill>
                <a:latin typeface="標楷體" panose="03000509000000000000" pitchFamily="65" charset="-120"/>
                <a:ea typeface="標楷體" panose="03000509000000000000" pitchFamily="65" charset="-120"/>
              </a:rPr>
              <a:t>就受評教師所登錄之評鑑資料進行認證。</a:t>
            </a:r>
          </a:p>
          <a:p>
            <a:pPr algn="just"/>
            <a:r>
              <a:rPr lang="en-US" altLang="zh-TW" sz="2400" dirty="0">
                <a:solidFill>
                  <a:prstClr val="black"/>
                </a:solidFill>
                <a:latin typeface="標楷體" panose="03000509000000000000" pitchFamily="65" charset="-120"/>
                <a:ea typeface="標楷體" panose="03000509000000000000" pitchFamily="65" charset="-120"/>
              </a:rPr>
              <a:t>(3)</a:t>
            </a:r>
            <a:r>
              <a:rPr lang="zh-TW" altLang="en-US" sz="2400" dirty="0">
                <a:solidFill>
                  <a:prstClr val="black"/>
                </a:solidFill>
                <a:latin typeface="標楷體" panose="03000509000000000000" pitchFamily="65" charset="-120"/>
                <a:ea typeface="標楷體" panose="03000509000000000000" pitchFamily="65" charset="-120"/>
              </a:rPr>
              <a:t>就受評教師所補正之評鑑資料進行再認證。</a:t>
            </a:r>
          </a:p>
          <a:p>
            <a:pPr algn="just"/>
            <a:endParaRPr lang="en-US" altLang="zh-TW" sz="2400" dirty="0">
              <a:solidFill>
                <a:prstClr val="black"/>
              </a:solidFill>
              <a:latin typeface="標楷體" panose="03000509000000000000" pitchFamily="65" charset="-120"/>
              <a:ea typeface="標楷體" panose="03000509000000000000" pitchFamily="65" charset="-120"/>
            </a:endParaRPr>
          </a:p>
          <a:p>
            <a:pPr algn="just"/>
            <a:r>
              <a:rPr lang="en-US" altLang="zh-TW" sz="2400" dirty="0">
                <a:solidFill>
                  <a:prstClr val="black"/>
                </a:solidFill>
                <a:latin typeface="標楷體" panose="03000509000000000000" pitchFamily="65" charset="-120"/>
                <a:ea typeface="標楷體" panose="03000509000000000000" pitchFamily="65" charset="-120"/>
              </a:rPr>
              <a:t>2.</a:t>
            </a:r>
            <a:r>
              <a:rPr lang="zh-TW" altLang="en-US" sz="2400" dirty="0">
                <a:solidFill>
                  <a:prstClr val="black"/>
                </a:solidFill>
                <a:latin typeface="標楷體" panose="03000509000000000000" pitchFamily="65" charset="-120"/>
                <a:ea typeface="標楷體" panose="03000509000000000000" pitchFamily="65" charset="-120"/>
              </a:rPr>
              <a:t>請確認</a:t>
            </a:r>
            <a:r>
              <a:rPr lang="zh-TW" altLang="en-US" sz="2400" b="1" dirty="0">
                <a:solidFill>
                  <a:srgbClr val="FF0000"/>
                </a:solidFill>
                <a:latin typeface="標楷體" panose="03000509000000000000" pitchFamily="65" charset="-120"/>
                <a:ea typeface="標楷體" panose="03000509000000000000" pitchFamily="65" charset="-120"/>
              </a:rPr>
              <a:t>匯入及認證「權限」</a:t>
            </a:r>
            <a:r>
              <a:rPr lang="zh-TW" altLang="en-US" sz="2400" dirty="0">
                <a:solidFill>
                  <a:prstClr val="black"/>
                </a:solidFill>
                <a:latin typeface="標楷體" panose="03000509000000000000" pitchFamily="65" charset="-120"/>
                <a:ea typeface="標楷體" panose="03000509000000000000" pitchFamily="65" charset="-120"/>
              </a:rPr>
              <a:t>是否正確</a:t>
            </a:r>
          </a:p>
          <a:p>
            <a:pPr algn="just"/>
            <a:r>
              <a:rPr lang="en-US" altLang="zh-TW" sz="2400" dirty="0">
                <a:solidFill>
                  <a:prstClr val="black"/>
                </a:solidFill>
                <a:latin typeface="標楷體" panose="03000509000000000000" pitchFamily="65" charset="-120"/>
                <a:ea typeface="標楷體" panose="03000509000000000000" pitchFamily="65" charset="-120"/>
              </a:rPr>
              <a:t>(1)</a:t>
            </a:r>
            <a:r>
              <a:rPr lang="zh-TW" altLang="en-US" sz="2400" dirty="0">
                <a:solidFill>
                  <a:prstClr val="black"/>
                </a:solidFill>
                <a:latin typeface="標楷體" panose="03000509000000000000" pitchFamily="65" charset="-120"/>
                <a:ea typeface="標楷體" panose="03000509000000000000" pitchFamily="65" charset="-120"/>
              </a:rPr>
              <a:t>各認證單位之匯入及認證權限，以</a:t>
            </a:r>
            <a:r>
              <a:rPr lang="zh-TW" altLang="en-US" sz="2400" b="1" u="sng" dirty="0">
                <a:solidFill>
                  <a:prstClr val="black"/>
                </a:solidFill>
                <a:latin typeface="標楷體" panose="03000509000000000000" pitchFamily="65" charset="-120"/>
                <a:ea typeface="標楷體" panose="03000509000000000000" pitchFamily="65" charset="-120"/>
              </a:rPr>
              <a:t>「</a:t>
            </a:r>
            <a:r>
              <a:rPr lang="en-US" altLang="zh-TW" sz="2400" b="1" u="sng" dirty="0">
                <a:solidFill>
                  <a:prstClr val="black"/>
                </a:solidFill>
                <a:latin typeface="標楷體" panose="03000509000000000000" pitchFamily="65" charset="-120"/>
                <a:ea typeface="標楷體" panose="03000509000000000000" pitchFamily="65" charset="-120"/>
              </a:rPr>
              <a:t>113</a:t>
            </a:r>
            <a:r>
              <a:rPr lang="zh-TW" altLang="en-US" sz="2400" b="1" u="sng" dirty="0">
                <a:solidFill>
                  <a:prstClr val="black"/>
                </a:solidFill>
                <a:latin typeface="標楷體" panose="03000509000000000000" pitchFamily="65" charset="-120"/>
                <a:ea typeface="標楷體" panose="03000509000000000000" pitchFamily="65" charset="-120"/>
              </a:rPr>
              <a:t>學年度教師評鑑基準項目匯入單位（同仁）分工一覽表」</a:t>
            </a:r>
            <a:r>
              <a:rPr lang="en-US" altLang="zh-TW" sz="2400" b="1" u="sng" dirty="0">
                <a:solidFill>
                  <a:prstClr val="black"/>
                </a:solidFill>
                <a:latin typeface="標楷體" panose="03000509000000000000" pitchFamily="65" charset="-120"/>
                <a:ea typeface="標楷體" panose="03000509000000000000" pitchFamily="65" charset="-120"/>
              </a:rPr>
              <a:t>(</a:t>
            </a:r>
            <a:r>
              <a:rPr lang="zh-TW" altLang="en-US" sz="2400" b="1" u="sng" dirty="0">
                <a:solidFill>
                  <a:prstClr val="black"/>
                </a:solidFill>
                <a:latin typeface="標楷體" panose="03000509000000000000" pitchFamily="65" charset="-120"/>
                <a:ea typeface="標楷體" panose="03000509000000000000" pitchFamily="65" charset="-120"/>
              </a:rPr>
              <a:t>專任教師</a:t>
            </a:r>
            <a:r>
              <a:rPr lang="en-US" altLang="zh-TW" sz="2400" b="1" u="sng" dirty="0">
                <a:solidFill>
                  <a:prstClr val="black"/>
                </a:solidFill>
                <a:latin typeface="標楷體" panose="03000509000000000000" pitchFamily="65" charset="-120"/>
                <a:ea typeface="標楷體" panose="03000509000000000000" pitchFamily="65" charset="-120"/>
              </a:rPr>
              <a:t>/</a:t>
            </a:r>
            <a:r>
              <a:rPr lang="zh-TW" altLang="en-US" sz="2400" b="1" u="sng" dirty="0">
                <a:solidFill>
                  <a:prstClr val="black"/>
                </a:solidFill>
                <a:latin typeface="標楷體" panose="03000509000000000000" pitchFamily="65" charset="-120"/>
                <a:ea typeface="標楷體" panose="03000509000000000000" pitchFamily="65" charset="-120"/>
              </a:rPr>
              <a:t>校務基金進用教學人員</a:t>
            </a:r>
            <a:r>
              <a:rPr lang="en-US" altLang="zh-TW" sz="2400" b="1" u="sng" dirty="0">
                <a:solidFill>
                  <a:prstClr val="black"/>
                </a:solidFill>
                <a:latin typeface="標楷體" panose="03000509000000000000" pitchFamily="65" charset="-120"/>
                <a:ea typeface="標楷體" panose="03000509000000000000" pitchFamily="65" charset="-120"/>
              </a:rPr>
              <a:t>)</a:t>
            </a:r>
            <a:r>
              <a:rPr lang="zh-TW" altLang="en-US" sz="2400" dirty="0">
                <a:solidFill>
                  <a:prstClr val="black"/>
                </a:solidFill>
                <a:latin typeface="標楷體" panose="03000509000000000000" pitchFamily="65" charset="-120"/>
                <a:ea typeface="標楷體" panose="03000509000000000000" pitchFamily="65" charset="-120"/>
              </a:rPr>
              <a:t>所載評鑑項目及負責認證人員為主，如發現無相關權限，請儘速與人事室及電算中心聯絡。</a:t>
            </a:r>
          </a:p>
        </p:txBody>
      </p:sp>
    </p:spTree>
    <p:extLst>
      <p:ext uri="{BB962C8B-B14F-4D97-AF65-F5344CB8AC3E}">
        <p14:creationId xmlns:p14="http://schemas.microsoft.com/office/powerpoint/2010/main" val="2349962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116635"/>
            <a:ext cx="7759774" cy="855745"/>
          </a:xfrm>
        </p:spPr>
        <p:txBody>
          <a:bodyPr>
            <a:noAutofit/>
          </a:bodyPr>
          <a:lstStyle/>
          <a:p>
            <a:r>
              <a:rPr lang="en-US" altLang="zh-TW" sz="3000" b="1" dirty="0">
                <a:solidFill>
                  <a:prstClr val="black"/>
                </a:solidFill>
              </a:rPr>
              <a:t>(</a:t>
            </a:r>
            <a:r>
              <a:rPr lang="zh-TW" altLang="en-US" sz="3000" b="1" dirty="0">
                <a:solidFill>
                  <a:prstClr val="black"/>
                </a:solidFill>
              </a:rPr>
              <a:t>五</a:t>
            </a:r>
            <a:r>
              <a:rPr lang="en-US" altLang="zh-TW" sz="3000" b="1" dirty="0">
                <a:solidFill>
                  <a:prstClr val="black"/>
                </a:solidFill>
              </a:rPr>
              <a:t>)</a:t>
            </a:r>
            <a:r>
              <a:rPr lang="zh-TW" altLang="en-US" sz="3000" b="1" dirty="0">
                <a:solidFill>
                  <a:prstClr val="black"/>
                </a:solidFill>
              </a:rPr>
              <a:t>教師評鑑 </a:t>
            </a:r>
            <a:r>
              <a:rPr lang="en-US" altLang="zh-TW" sz="3000" b="1" dirty="0">
                <a:solidFill>
                  <a:prstClr val="black"/>
                </a:solidFill>
              </a:rPr>
              <a:t>(</a:t>
            </a:r>
            <a:r>
              <a:rPr lang="zh-TW" altLang="en-US" sz="3000" b="1" dirty="0">
                <a:solidFill>
                  <a:prstClr val="black"/>
                </a:solidFill>
              </a:rPr>
              <a:t>資料「登錄、匯入及認證」</a:t>
            </a:r>
            <a:r>
              <a:rPr lang="en-US" altLang="zh-TW" sz="3000" b="1" dirty="0">
                <a:solidFill>
                  <a:prstClr val="black"/>
                </a:solidFill>
              </a:rPr>
              <a:t>)</a:t>
            </a:r>
            <a:r>
              <a:rPr lang="zh-TW" altLang="en-US" sz="3000" b="1" dirty="0">
                <a:solidFill>
                  <a:prstClr val="black"/>
                </a:solidFill>
              </a:rPr>
              <a:t>注意事項</a:t>
            </a:r>
            <a:r>
              <a:rPr lang="en-US" altLang="zh-TW" sz="3000" b="1" dirty="0">
                <a:solidFill>
                  <a:prstClr val="black"/>
                </a:solidFill>
              </a:rPr>
              <a:t>—</a:t>
            </a:r>
            <a:r>
              <a:rPr lang="zh-TW" altLang="en-US" sz="3000" b="1" u="sng" dirty="0">
                <a:solidFill>
                  <a:srgbClr val="FF0000"/>
                </a:solidFill>
              </a:rPr>
              <a:t>認證端</a:t>
            </a:r>
            <a:r>
              <a:rPr lang="en-US" altLang="zh-TW" sz="3000" b="1" dirty="0">
                <a:solidFill>
                  <a:prstClr val="black"/>
                </a:solidFill>
              </a:rPr>
              <a:t>(2/3)</a:t>
            </a:r>
            <a:endParaRPr lang="zh-TW" altLang="en-US" sz="3200" b="1" dirty="0"/>
          </a:p>
        </p:txBody>
      </p:sp>
      <p:sp>
        <p:nvSpPr>
          <p:cNvPr id="3" name="內容版面配置區 2"/>
          <p:cNvSpPr>
            <a:spLocks noGrp="1"/>
          </p:cNvSpPr>
          <p:nvPr>
            <p:ph idx="1"/>
          </p:nvPr>
        </p:nvSpPr>
        <p:spPr>
          <a:xfrm>
            <a:off x="395538" y="1700808"/>
            <a:ext cx="8352928" cy="4351338"/>
          </a:xfrm>
        </p:spPr>
        <p:txBody>
          <a:bodyPr>
            <a:noAutofit/>
          </a:bodyPr>
          <a:lstStyle/>
          <a:p>
            <a:pPr marL="0" indent="0" algn="just">
              <a:lnSpc>
                <a:spcPts val="3000"/>
              </a:lnSpc>
              <a:buNone/>
            </a:pPr>
            <a:r>
              <a:rPr lang="zh-TW" altLang="en-US" sz="2400" dirty="0">
                <a:latin typeface="標楷體" panose="03000509000000000000" pitchFamily="65" charset="-120"/>
                <a:ea typeface="標楷體" panose="03000509000000000000" pitchFamily="65" charset="-120"/>
              </a:rPr>
              <a:t>  </a:t>
            </a:r>
            <a:endParaRPr lang="en-US" altLang="zh-TW" sz="2400" dirty="0">
              <a:latin typeface="標楷體" panose="03000509000000000000" pitchFamily="65" charset="-120"/>
              <a:ea typeface="標楷體" panose="03000509000000000000" pitchFamily="65" charset="-120"/>
            </a:endParaRPr>
          </a:p>
          <a:p>
            <a:pPr marL="0" indent="0" algn="just">
              <a:lnSpc>
                <a:spcPts val="3000"/>
              </a:lnSpc>
              <a:buNone/>
            </a:pPr>
            <a:r>
              <a:rPr lang="zh-TW" altLang="en-US" sz="2400" dirty="0">
                <a:latin typeface="標楷體" panose="03000509000000000000" pitchFamily="65" charset="-120"/>
                <a:ea typeface="標楷體" panose="03000509000000000000" pitchFamily="65" charset="-120"/>
              </a:rPr>
              <a:t>  </a:t>
            </a:r>
          </a:p>
        </p:txBody>
      </p:sp>
      <p:sp>
        <p:nvSpPr>
          <p:cNvPr id="4" name="投影片編號版面配置區 3"/>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37</a:t>
            </a:fld>
            <a:endParaRPr lang="zh-TW" altLang="en-US">
              <a:solidFill>
                <a:prstClr val="black">
                  <a:tint val="75000"/>
                </a:prstClr>
              </a:solidFill>
            </a:endParaRPr>
          </a:p>
        </p:txBody>
      </p:sp>
      <p:sp>
        <p:nvSpPr>
          <p:cNvPr id="6" name="矩形 5"/>
          <p:cNvSpPr/>
          <p:nvPr/>
        </p:nvSpPr>
        <p:spPr>
          <a:xfrm>
            <a:off x="709450" y="1700808"/>
            <a:ext cx="7704856" cy="4278094"/>
          </a:xfrm>
          <a:prstGeom prst="rect">
            <a:avLst/>
          </a:prstGeom>
        </p:spPr>
        <p:txBody>
          <a:bodyPr wrap="square">
            <a:spAutoFit/>
          </a:bodyPr>
          <a:lstStyle/>
          <a:p>
            <a:pPr>
              <a:spcAft>
                <a:spcPts val="1200"/>
              </a:spcAft>
            </a:pPr>
            <a:r>
              <a:rPr lang="en-US" altLang="zh-TW" sz="24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4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教師評鑑資料之</a:t>
            </a:r>
            <a:r>
              <a:rPr lang="zh-TW" altLang="en-US"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「採計</a:t>
            </a:r>
            <a:r>
              <a:rPr lang="en-US" altLang="zh-TW"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學</a:t>
            </a:r>
            <a:r>
              <a:rPr lang="en-US" altLang="zh-TW"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年度」</a:t>
            </a:r>
            <a:endParaRPr lang="en-US" altLang="zh-TW"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400" b="1" u="sng"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專任教師</a:t>
            </a:r>
            <a:r>
              <a:rPr lang="zh-TW" altLang="en-US"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評鑑資料採計期間係依本校教師評鑑辦法之規定，以近</a:t>
            </a:r>
            <a:r>
              <a:rPr lang="en-US" altLang="zh-TW"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學年度為限</a:t>
            </a:r>
            <a:r>
              <a:rPr lang="zh-TW" altLang="en-US" sz="2400"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（即採計 </a:t>
            </a:r>
            <a:r>
              <a:rPr lang="en-US" altLang="zh-TW" sz="2400"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110 </a:t>
            </a:r>
            <a:r>
              <a:rPr lang="zh-TW" altLang="en-US" sz="2400"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至 </a:t>
            </a:r>
            <a:r>
              <a:rPr lang="en-US" altLang="zh-TW" sz="2400"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112 </a:t>
            </a:r>
            <a:r>
              <a:rPr lang="zh-TW" altLang="en-US" sz="2400"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學年度之資料）</a:t>
            </a:r>
            <a:r>
              <a:rPr lang="zh-TW" altLang="en-US"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，惟 </a:t>
            </a:r>
            <a:r>
              <a:rPr lang="en-US" altLang="zh-TW"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110 </a:t>
            </a:r>
            <a:r>
              <a:rPr lang="zh-TW" altLang="en-US"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至 </a:t>
            </a:r>
            <a:r>
              <a:rPr lang="en-US" altLang="zh-TW"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112 </a:t>
            </a:r>
            <a:r>
              <a:rPr lang="zh-TW" altLang="en-US"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學年度如有不在 校之情形者，得往後推算；</a:t>
            </a:r>
            <a:r>
              <a:rPr lang="zh-TW" altLang="en-US" sz="2400" b="1" u="sng"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專案教師</a:t>
            </a:r>
            <a:r>
              <a:rPr lang="zh-TW" altLang="en-US"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評鑑期間以</a:t>
            </a:r>
            <a:r>
              <a:rPr lang="en-US" altLang="zh-TW"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113</a:t>
            </a:r>
            <a:r>
              <a:rPr lang="zh-TW" altLang="en-US"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學年度</a:t>
            </a:r>
            <a:r>
              <a:rPr lang="en-US"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(113.08.01-114.07.31)</a:t>
            </a:r>
            <a:r>
              <a:rPr lang="zh-TW" altLang="en-US"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為採計期限。若有簽准當學年度不接受評鑑或遞延評鑑時間者，依核准公文辦理。</a:t>
            </a:r>
            <a:endParaRPr lang="en-US" altLang="zh-TW"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評鑑資料採計期間可於</a:t>
            </a:r>
            <a:r>
              <a:rPr lang="zh-TW" altLang="en-US" sz="2400"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113</a:t>
            </a:r>
            <a:r>
              <a:rPr lang="zh-TW" altLang="en-US" sz="2400"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學年度受評教師名單」中查詢</a:t>
            </a:r>
            <a:r>
              <a:rPr lang="zh-TW" altLang="en-US"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p>
          <a:p>
            <a:endParaRPr lang="en-US" altLang="zh-TW" sz="2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2282670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2" y="116635"/>
            <a:ext cx="7759774" cy="855745"/>
          </a:xfrm>
        </p:spPr>
        <p:txBody>
          <a:bodyPr>
            <a:noAutofit/>
          </a:bodyPr>
          <a:lstStyle/>
          <a:p>
            <a:r>
              <a:rPr lang="en-US" altLang="zh-TW" sz="3000" b="1" dirty="0">
                <a:solidFill>
                  <a:prstClr val="black"/>
                </a:solidFill>
              </a:rPr>
              <a:t>(</a:t>
            </a:r>
            <a:r>
              <a:rPr lang="zh-TW" altLang="en-US" sz="3000" b="1" dirty="0">
                <a:solidFill>
                  <a:prstClr val="black"/>
                </a:solidFill>
              </a:rPr>
              <a:t>五</a:t>
            </a:r>
            <a:r>
              <a:rPr lang="en-US" altLang="zh-TW" sz="3000" b="1" dirty="0">
                <a:solidFill>
                  <a:prstClr val="black"/>
                </a:solidFill>
              </a:rPr>
              <a:t>)</a:t>
            </a:r>
            <a:r>
              <a:rPr lang="zh-TW" altLang="en-US" sz="3000" b="1" dirty="0">
                <a:solidFill>
                  <a:prstClr val="black"/>
                </a:solidFill>
              </a:rPr>
              <a:t>教師評鑑 </a:t>
            </a:r>
            <a:r>
              <a:rPr lang="en-US" altLang="zh-TW" sz="3000" b="1" dirty="0">
                <a:solidFill>
                  <a:prstClr val="black"/>
                </a:solidFill>
              </a:rPr>
              <a:t>(</a:t>
            </a:r>
            <a:r>
              <a:rPr lang="zh-TW" altLang="en-US" sz="3000" b="1" dirty="0">
                <a:solidFill>
                  <a:prstClr val="black"/>
                </a:solidFill>
              </a:rPr>
              <a:t>資料「登錄、匯入及認證」</a:t>
            </a:r>
            <a:r>
              <a:rPr lang="en-US" altLang="zh-TW" sz="3000" b="1" dirty="0">
                <a:solidFill>
                  <a:prstClr val="black"/>
                </a:solidFill>
              </a:rPr>
              <a:t>)</a:t>
            </a:r>
            <a:r>
              <a:rPr lang="zh-TW" altLang="en-US" sz="3000" b="1" dirty="0">
                <a:solidFill>
                  <a:prstClr val="black"/>
                </a:solidFill>
              </a:rPr>
              <a:t>注意事項</a:t>
            </a:r>
            <a:r>
              <a:rPr lang="en-US" altLang="zh-TW" sz="3000" b="1" dirty="0">
                <a:solidFill>
                  <a:prstClr val="black"/>
                </a:solidFill>
              </a:rPr>
              <a:t>—</a:t>
            </a:r>
            <a:r>
              <a:rPr lang="zh-TW" altLang="en-US" sz="3000" b="1" u="sng" dirty="0">
                <a:solidFill>
                  <a:srgbClr val="FF0000"/>
                </a:solidFill>
              </a:rPr>
              <a:t>認證端</a:t>
            </a:r>
            <a:r>
              <a:rPr lang="en-US" altLang="zh-TW" sz="3000" b="1" dirty="0">
                <a:solidFill>
                  <a:prstClr val="black"/>
                </a:solidFill>
              </a:rPr>
              <a:t>(3/3)</a:t>
            </a:r>
            <a:endParaRPr lang="zh-TW" altLang="en-US" sz="3200" b="1" dirty="0"/>
          </a:p>
        </p:txBody>
      </p:sp>
      <p:sp>
        <p:nvSpPr>
          <p:cNvPr id="3" name="內容版面配置區 2"/>
          <p:cNvSpPr>
            <a:spLocks noGrp="1"/>
          </p:cNvSpPr>
          <p:nvPr>
            <p:ph idx="1"/>
          </p:nvPr>
        </p:nvSpPr>
        <p:spPr>
          <a:xfrm>
            <a:off x="395538" y="1700808"/>
            <a:ext cx="8352928" cy="4351338"/>
          </a:xfrm>
        </p:spPr>
        <p:txBody>
          <a:bodyPr>
            <a:noAutofit/>
          </a:bodyPr>
          <a:lstStyle/>
          <a:p>
            <a:pPr marL="0" indent="0" algn="just">
              <a:lnSpc>
                <a:spcPts val="3000"/>
              </a:lnSpc>
              <a:buNone/>
            </a:pPr>
            <a:r>
              <a:rPr lang="zh-TW" altLang="en-US" sz="2400" dirty="0">
                <a:latin typeface="標楷體" panose="03000509000000000000" pitchFamily="65" charset="-120"/>
                <a:ea typeface="標楷體" panose="03000509000000000000" pitchFamily="65" charset="-120"/>
              </a:rPr>
              <a:t>    </a:t>
            </a:r>
          </a:p>
        </p:txBody>
      </p:sp>
      <p:sp>
        <p:nvSpPr>
          <p:cNvPr id="4" name="投影片編號版面配置區 3"/>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38</a:t>
            </a:fld>
            <a:endParaRPr lang="zh-TW" altLang="en-US">
              <a:solidFill>
                <a:prstClr val="black">
                  <a:tint val="75000"/>
                </a:prstClr>
              </a:solidFill>
            </a:endParaRPr>
          </a:p>
        </p:txBody>
      </p:sp>
      <p:sp>
        <p:nvSpPr>
          <p:cNvPr id="6" name="矩形 5"/>
          <p:cNvSpPr/>
          <p:nvPr/>
        </p:nvSpPr>
        <p:spPr>
          <a:xfrm>
            <a:off x="539552" y="1340768"/>
            <a:ext cx="8064896" cy="5201424"/>
          </a:xfrm>
          <a:prstGeom prst="rect">
            <a:avLst/>
          </a:prstGeom>
        </p:spPr>
        <p:txBody>
          <a:bodyPr wrap="square">
            <a:spAutoFit/>
          </a:bodyPr>
          <a:lstStyle/>
          <a:p>
            <a:pPr>
              <a:spcAft>
                <a:spcPts val="1200"/>
              </a:spcAft>
            </a:pPr>
            <a:r>
              <a:rPr lang="en-US" altLang="zh-TW" sz="24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4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評鑑資料</a:t>
            </a:r>
            <a:r>
              <a:rPr lang="zh-TW" altLang="en-US"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「匯入說明」</a:t>
            </a:r>
            <a:endParaRPr lang="en-US" altLang="zh-TW"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請依各受評教師之「評鑑資料採計期間」匯入評鑑資料。</a:t>
            </a:r>
          </a:p>
          <a:p>
            <a:pPr marL="285750" indent="-285750">
              <a:buFont typeface="Wingdings" panose="05000000000000000000" pitchFamily="2" charset="2"/>
              <a:buChar char="Ø"/>
            </a:pPr>
            <a:r>
              <a:rPr lang="zh-TW" altLang="en-US"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教師評鑑資料採計期間以近三年為限（即採計 </a:t>
            </a:r>
            <a:r>
              <a:rPr lang="en-US" altLang="zh-TW"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110 </a:t>
            </a:r>
            <a:r>
              <a:rPr lang="zh-TW" altLang="en-US"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至 </a:t>
            </a:r>
            <a:r>
              <a:rPr lang="en-US" altLang="zh-TW"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112 </a:t>
            </a:r>
            <a:r>
              <a:rPr lang="zh-TW" altLang="en-US"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學年度之資料），惟該期間如有不在校之情形者，得往前推算。</a:t>
            </a:r>
          </a:p>
          <a:p>
            <a:pPr marL="285750" indent="-285750">
              <a:buFont typeface="Wingdings" panose="05000000000000000000" pitchFamily="2" charset="2"/>
              <a:buChar char="Ø"/>
            </a:pPr>
            <a:r>
              <a:rPr lang="zh-TW" altLang="en-US"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請於匯入資料前，先行確認各受評教師之「評鑑起日與迄日」。（可至「教師評鑑管理系統</a:t>
            </a:r>
            <a:r>
              <a:rPr lang="en-US" altLang="zh-TW"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各年度受評教師名單查詢」中下載），進入初階段評鑑系統暫停繕填及更新各項資料。</a:t>
            </a:r>
          </a:p>
          <a:p>
            <a:pPr marL="285750" indent="-285750">
              <a:spcAft>
                <a:spcPts val="1200"/>
              </a:spcAft>
              <a:buFont typeface="Wingdings" panose="05000000000000000000" pitchFamily="2" charset="2"/>
              <a:buChar char="Ø"/>
            </a:pPr>
            <a:r>
              <a:rPr lang="zh-TW" altLang="en-US"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為妥善保存教師評鑑資料，各認證單位每學年度均須針對當年度受評教師「完整匯入」近三年的評鑑資料。</a:t>
            </a:r>
          </a:p>
          <a:p>
            <a:r>
              <a:rPr lang="en-US" altLang="zh-TW"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各單位辦理教師專業成長研習</a:t>
            </a:r>
            <a:r>
              <a:rPr lang="en-US" altLang="zh-TW"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課程</a:t>
            </a:r>
            <a:r>
              <a:rPr lang="en-US" altLang="zh-TW"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，請確實匯入評鑑資料。</a:t>
            </a:r>
          </a:p>
        </p:txBody>
      </p:sp>
    </p:spTree>
    <p:extLst>
      <p:ext uri="{BB962C8B-B14F-4D97-AF65-F5344CB8AC3E}">
        <p14:creationId xmlns:p14="http://schemas.microsoft.com/office/powerpoint/2010/main" val="38055659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C66928-75CA-4FDC-9A35-4CB9C6767049}"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標題 1"/>
          <p:cNvSpPr>
            <a:spLocks noGrp="1"/>
          </p:cNvSpPr>
          <p:nvPr>
            <p:ph type="title"/>
          </p:nvPr>
        </p:nvSpPr>
        <p:spPr>
          <a:xfrm>
            <a:off x="611560" y="116632"/>
            <a:ext cx="8335838" cy="855745"/>
          </a:xfrm>
        </p:spPr>
        <p:txBody>
          <a:bodyPr>
            <a:noAutofit/>
          </a:bodyPr>
          <a:lstStyle/>
          <a:p>
            <a:r>
              <a:rPr lang="en-US" altLang="zh-TW" sz="2600" b="1" dirty="0"/>
              <a:t>113 </a:t>
            </a:r>
            <a:r>
              <a:rPr lang="zh-TW" altLang="en-US" sz="2600" b="1" dirty="0"/>
              <a:t>學年度</a:t>
            </a:r>
            <a:r>
              <a:rPr lang="zh-TW" altLang="en-US" sz="2600" b="1" u="sng" dirty="0">
                <a:solidFill>
                  <a:srgbClr val="FF0000"/>
                </a:solidFill>
              </a:rPr>
              <a:t>專任教師</a:t>
            </a:r>
            <a:r>
              <a:rPr lang="zh-TW" altLang="en-US" sz="2600" b="1" dirty="0"/>
              <a:t>評鑑基準項目表及通過門檻 </a:t>
            </a:r>
            <a:r>
              <a:rPr lang="en-US" altLang="zh-TW" sz="2600" b="1" dirty="0"/>
              <a:t>(</a:t>
            </a:r>
            <a:r>
              <a:rPr lang="zh-TW" altLang="en-US" sz="2600" b="1" dirty="0"/>
              <a:t>教學項</a:t>
            </a:r>
            <a:r>
              <a:rPr lang="en-US" altLang="zh-TW" sz="2600" b="1" dirty="0"/>
              <a:t>)</a:t>
            </a:r>
            <a:endParaRPr lang="zh-TW" altLang="en-US" sz="2600" b="1" dirty="0"/>
          </a:p>
        </p:txBody>
      </p:sp>
      <p:graphicFrame>
        <p:nvGraphicFramePr>
          <p:cNvPr id="8" name="表格 7">
            <a:extLst>
              <a:ext uri="{FF2B5EF4-FFF2-40B4-BE49-F238E27FC236}">
                <a16:creationId xmlns:a16="http://schemas.microsoft.com/office/drawing/2014/main" id="{01125BB5-7533-46D3-B026-78F9077DCB04}"/>
              </a:ext>
            </a:extLst>
          </p:cNvPr>
          <p:cNvGraphicFramePr>
            <a:graphicFrameLocks noGrp="1"/>
          </p:cNvGraphicFramePr>
          <p:nvPr>
            <p:extLst>
              <p:ext uri="{D42A27DB-BD31-4B8C-83A1-F6EECF244321}">
                <p14:modId xmlns:p14="http://schemas.microsoft.com/office/powerpoint/2010/main" val="1471194027"/>
              </p:ext>
            </p:extLst>
          </p:nvPr>
        </p:nvGraphicFramePr>
        <p:xfrm>
          <a:off x="467544" y="1412776"/>
          <a:ext cx="8208911" cy="4417409"/>
        </p:xfrm>
        <a:graphic>
          <a:graphicData uri="http://schemas.openxmlformats.org/drawingml/2006/table">
            <a:tbl>
              <a:tblPr firstRow="1" firstCol="1" bandRow="1" bandCol="1"/>
              <a:tblGrid>
                <a:gridCol w="785346">
                  <a:extLst>
                    <a:ext uri="{9D8B030D-6E8A-4147-A177-3AD203B41FA5}">
                      <a16:colId xmlns:a16="http://schemas.microsoft.com/office/drawing/2014/main" val="3967974660"/>
                    </a:ext>
                  </a:extLst>
                </a:gridCol>
                <a:gridCol w="4975294">
                  <a:extLst>
                    <a:ext uri="{9D8B030D-6E8A-4147-A177-3AD203B41FA5}">
                      <a16:colId xmlns:a16="http://schemas.microsoft.com/office/drawing/2014/main" val="1334385470"/>
                    </a:ext>
                  </a:extLst>
                </a:gridCol>
                <a:gridCol w="1296144">
                  <a:extLst>
                    <a:ext uri="{9D8B030D-6E8A-4147-A177-3AD203B41FA5}">
                      <a16:colId xmlns:a16="http://schemas.microsoft.com/office/drawing/2014/main" val="3937577621"/>
                    </a:ext>
                  </a:extLst>
                </a:gridCol>
                <a:gridCol w="1152127">
                  <a:extLst>
                    <a:ext uri="{9D8B030D-6E8A-4147-A177-3AD203B41FA5}">
                      <a16:colId xmlns:a16="http://schemas.microsoft.com/office/drawing/2014/main" val="1361329073"/>
                    </a:ext>
                  </a:extLst>
                </a:gridCol>
              </a:tblGrid>
              <a:tr h="497737">
                <a:tc gridSpan="2">
                  <a:txBody>
                    <a:bodyPr/>
                    <a:lstStyle/>
                    <a:p>
                      <a:pPr algn="ctr">
                        <a:lnSpc>
                          <a:spcPts val="2000"/>
                        </a:lnSpc>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項目</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5158" marR="5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zh-TW" altLang="en-US"/>
                    </a:p>
                  </a:txBody>
                  <a:tcPr/>
                </a:tc>
                <a:tc>
                  <a:txBody>
                    <a:bodyPr/>
                    <a:lstStyle/>
                    <a:p>
                      <a:pPr algn="ctr">
                        <a:lnSpc>
                          <a:spcPts val="2000"/>
                        </a:lnSpc>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基本門檻</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5158" marR="5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2000"/>
                        </a:lnSpc>
                        <a:spcAft>
                          <a:spcPts val="0"/>
                        </a:spcAft>
                      </a:pPr>
                      <a:r>
                        <a:rPr lang="zh-TW" sz="1800" kern="100">
                          <a:effectLst/>
                          <a:latin typeface="Times New Roman" panose="02020603050405020304" pitchFamily="18" charset="0"/>
                          <a:ea typeface="標楷體" panose="03000509000000000000" pitchFamily="65" charset="-120"/>
                          <a:cs typeface="Times New Roman" panose="02020603050405020304" pitchFamily="18" charset="0"/>
                        </a:rPr>
                        <a:t>通過條件</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5158" marR="5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07779396"/>
                  </a:ext>
                </a:extLst>
              </a:tr>
              <a:tr h="3919672">
                <a:tc>
                  <a:txBody>
                    <a:bodyPr/>
                    <a:lstStyle/>
                    <a:p>
                      <a:pPr>
                        <a:lnSpc>
                          <a:spcPts val="2000"/>
                        </a:lnSpc>
                        <a:spcAft>
                          <a:spcPts val="0"/>
                        </a:spcAft>
                      </a:pP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A1</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基本項目</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5158" marR="5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just">
                        <a:lnSpc>
                          <a:spcPct val="100000"/>
                        </a:lnSpc>
                        <a:spcAft>
                          <a:spcPts val="0"/>
                        </a:spcAft>
                      </a:pP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每學年之授課鐘點數均符合各職級教師之基本鐘點數要求。</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gn="just">
                        <a:lnSpc>
                          <a:spcPct val="100000"/>
                        </a:lnSpc>
                        <a:spcAft>
                          <a:spcPts val="0"/>
                        </a:spcAft>
                      </a:pP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毎學期每週排課</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天以上</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經專案簽請核准者除外</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gn="just">
                        <a:lnSpc>
                          <a:spcPct val="100000"/>
                        </a:lnSpc>
                        <a:spcAft>
                          <a:spcPts val="0"/>
                        </a:spcAft>
                      </a:pP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一般系所、學程專任教師於評鑑期限內指導</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組以上實務專題生、</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名研究生或</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名校外或產業實習學生。通識教育中心教師每學期開</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門以上不限科目之通識教育類課程以上（</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個班級</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含</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以上</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，體育室教師每學期開</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門體育教學課程以上，或經教務處認定者。惟通識中心借調之教師，於其他系所開設之課程得合併計算。</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gn="just">
                        <a:lnSpc>
                          <a:spcPct val="100000"/>
                        </a:lnSpc>
                        <a:spcAft>
                          <a:spcPts val="0"/>
                        </a:spcAft>
                      </a:pP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於評鑑期間內參加</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次以上教學相關研習活動</a:t>
                      </a:r>
                      <a:r>
                        <a:rPr lang="zh-TW" alt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5158" marR="5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algn="l">
                        <a:lnSpc>
                          <a:spcPts val="2000"/>
                        </a:lnSpc>
                        <a:spcAft>
                          <a:spcPts val="0"/>
                        </a:spcAft>
                      </a:pP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1~4</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項均需達成</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04800" algn="l">
                        <a:lnSpc>
                          <a:spcPts val="2000"/>
                        </a:lnSpc>
                        <a:spcAft>
                          <a:spcPts val="0"/>
                        </a:spcAft>
                      </a:pP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校內資料由業務單位提供</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5158" marR="5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各教師於受評鑑期間需達到</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A1</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基本項目及</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A2</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加分項目</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項以上</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5158" marR="5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36320010"/>
                  </a:ext>
                </a:extLst>
              </a:tr>
            </a:tbl>
          </a:graphicData>
        </a:graphic>
      </p:graphicFrame>
      <p:cxnSp>
        <p:nvCxnSpPr>
          <p:cNvPr id="12" name="直線接點 11">
            <a:extLst>
              <a:ext uri="{FF2B5EF4-FFF2-40B4-BE49-F238E27FC236}">
                <a16:creationId xmlns:a16="http://schemas.microsoft.com/office/drawing/2014/main" id="{520EC3B7-F563-4F31-A6E0-6FCC70FEA3FF}"/>
              </a:ext>
            </a:extLst>
          </p:cNvPr>
          <p:cNvCxnSpPr/>
          <p:nvPr/>
        </p:nvCxnSpPr>
        <p:spPr>
          <a:xfrm>
            <a:off x="7380312" y="5830185"/>
            <a:ext cx="1296143"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88335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8"/>
          <p:cNvSpPr>
            <a:spLocks noGrp="1"/>
          </p:cNvSpPr>
          <p:nvPr>
            <p:ph type="title"/>
          </p:nvPr>
        </p:nvSpPr>
        <p:spPr>
          <a:xfrm>
            <a:off x="1403648" y="2492896"/>
            <a:ext cx="7452320" cy="1325563"/>
          </a:xfrm>
        </p:spPr>
        <p:txBody>
          <a:bodyPr anchor="ctr">
            <a:noAutofit/>
          </a:bodyPr>
          <a:lstStyle/>
          <a:p>
            <a:pPr algn="ctr">
              <a:lnSpc>
                <a:spcPts val="8000"/>
              </a:lnSpc>
            </a:pPr>
            <a:r>
              <a:rPr lang="en-US" altLang="zh-TW" sz="6000" b="1" dirty="0">
                <a:latin typeface="微軟正黑體" panose="020B0604030504040204" pitchFamily="34" charset="-120"/>
                <a:ea typeface="微軟正黑體" panose="020B0604030504040204" pitchFamily="34" charset="-120"/>
              </a:rPr>
              <a:t>113</a:t>
            </a:r>
            <a:r>
              <a:rPr lang="zh-TW" altLang="en-US" sz="6000" b="1" dirty="0">
                <a:latin typeface="微軟正黑體" panose="020B0604030504040204" pitchFamily="34" charset="-120"/>
                <a:ea typeface="微軟正黑體" panose="020B0604030504040204" pitchFamily="34" charset="-120"/>
              </a:rPr>
              <a:t>學年度</a:t>
            </a:r>
            <a:br>
              <a:rPr lang="en-US" altLang="zh-TW" sz="6000" b="1" dirty="0">
                <a:latin typeface="微軟正黑體" panose="020B0604030504040204" pitchFamily="34" charset="-120"/>
                <a:ea typeface="微軟正黑體" panose="020B0604030504040204" pitchFamily="34" charset="-120"/>
              </a:rPr>
            </a:br>
            <a:r>
              <a:rPr lang="zh-TW" altLang="en-US" sz="6000" b="1" dirty="0">
                <a:latin typeface="微軟正黑體" panose="020B0604030504040204" pitchFamily="34" charset="-120"/>
                <a:ea typeface="微軟正黑體" panose="020B0604030504040204" pitchFamily="34" charset="-120"/>
              </a:rPr>
              <a:t>專任</a:t>
            </a:r>
            <a:r>
              <a:rPr lang="en-US" altLang="zh-TW" sz="6000" b="1" dirty="0">
                <a:latin typeface="微軟正黑體" panose="020B0604030504040204" pitchFamily="34" charset="-120"/>
                <a:ea typeface="微軟正黑體" panose="020B0604030504040204" pitchFamily="34" charset="-120"/>
              </a:rPr>
              <a:t>/</a:t>
            </a:r>
            <a:r>
              <a:rPr lang="zh-TW" altLang="en-US" sz="6000" b="1" dirty="0">
                <a:latin typeface="微軟正黑體" panose="020B0604030504040204" pitchFamily="34" charset="-120"/>
                <a:ea typeface="微軟正黑體" panose="020B0604030504040204" pitchFamily="34" charset="-120"/>
              </a:rPr>
              <a:t>專案教師及助教</a:t>
            </a:r>
            <a:br>
              <a:rPr lang="en-US" altLang="zh-TW" sz="6000" b="1" dirty="0">
                <a:latin typeface="微軟正黑體" panose="020B0604030504040204" pitchFamily="34" charset="-120"/>
                <a:ea typeface="微軟正黑體" panose="020B0604030504040204" pitchFamily="34" charset="-120"/>
              </a:rPr>
            </a:br>
            <a:r>
              <a:rPr lang="zh-TW" altLang="en-US" sz="6000" b="1" dirty="0">
                <a:latin typeface="微軟正黑體" panose="020B0604030504040204" pitchFamily="34" charset="-120"/>
                <a:ea typeface="微軟正黑體" panose="020B0604030504040204" pitchFamily="34" charset="-120"/>
              </a:rPr>
              <a:t>評鑑作業流程  </a:t>
            </a:r>
          </a:p>
        </p:txBody>
      </p:sp>
      <p:sp>
        <p:nvSpPr>
          <p:cNvPr id="4" name="投影片編號版面配置區 3"/>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4</a:t>
            </a:fld>
            <a:endParaRPr lang="zh-TW" altLang="en-US">
              <a:solidFill>
                <a:prstClr val="black">
                  <a:tint val="75000"/>
                </a:prstClr>
              </a:solidFill>
            </a:endParaRPr>
          </a:p>
        </p:txBody>
      </p:sp>
    </p:spTree>
    <p:extLst>
      <p:ext uri="{BB962C8B-B14F-4D97-AF65-F5344CB8AC3E}">
        <p14:creationId xmlns:p14="http://schemas.microsoft.com/office/powerpoint/2010/main" val="24973272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C66928-75CA-4FDC-9A35-4CB9C6767049}"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標題 1"/>
          <p:cNvSpPr>
            <a:spLocks noGrp="1"/>
          </p:cNvSpPr>
          <p:nvPr>
            <p:ph type="title"/>
          </p:nvPr>
        </p:nvSpPr>
        <p:spPr>
          <a:xfrm>
            <a:off x="539552" y="188640"/>
            <a:ext cx="8407846" cy="855745"/>
          </a:xfrm>
        </p:spPr>
        <p:txBody>
          <a:bodyPr>
            <a:noAutofit/>
          </a:bodyPr>
          <a:lstStyle/>
          <a:p>
            <a:r>
              <a:rPr lang="en-US" altLang="zh-TW" sz="2600" b="1" dirty="0"/>
              <a:t>113 </a:t>
            </a:r>
            <a:r>
              <a:rPr lang="zh-TW" altLang="en-US" sz="2600" b="1" dirty="0"/>
              <a:t>學年度</a:t>
            </a:r>
            <a:r>
              <a:rPr lang="zh-TW" altLang="en-US" sz="2600" b="1" u="sng" dirty="0">
                <a:solidFill>
                  <a:srgbClr val="FF0000"/>
                </a:solidFill>
              </a:rPr>
              <a:t>專任教師</a:t>
            </a:r>
            <a:r>
              <a:rPr lang="zh-TW" altLang="en-US" sz="2600" b="1" dirty="0"/>
              <a:t>評鑑基準項目表及通過門檻 </a:t>
            </a:r>
            <a:r>
              <a:rPr lang="en-US" altLang="zh-TW" sz="2600" b="1" dirty="0"/>
              <a:t>(</a:t>
            </a:r>
            <a:r>
              <a:rPr lang="zh-TW" altLang="en-US" sz="2600" b="1" dirty="0"/>
              <a:t>教學項</a:t>
            </a:r>
            <a:r>
              <a:rPr lang="en-US" altLang="zh-TW" sz="2600" b="1" dirty="0"/>
              <a:t>)</a:t>
            </a:r>
            <a:endParaRPr lang="zh-TW" altLang="en-US" sz="2600" b="1" dirty="0"/>
          </a:p>
        </p:txBody>
      </p:sp>
      <p:sp>
        <p:nvSpPr>
          <p:cNvPr id="7" name="Rectangle 2">
            <a:extLst>
              <a:ext uri="{FF2B5EF4-FFF2-40B4-BE49-F238E27FC236}">
                <a16:creationId xmlns:a16="http://schemas.microsoft.com/office/drawing/2014/main" id="{8DB29845-83F0-436D-83F9-62A9D0C2ACEC}"/>
              </a:ext>
            </a:extLst>
          </p:cNvPr>
          <p:cNvSpPr>
            <a:spLocks noChangeArrowheads="1"/>
          </p:cNvSpPr>
          <p:nvPr/>
        </p:nvSpPr>
        <p:spPr bwMode="auto">
          <a:xfrm>
            <a:off x="3219450" y="-8842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graphicFrame>
        <p:nvGraphicFramePr>
          <p:cNvPr id="8" name="表格 7">
            <a:extLst>
              <a:ext uri="{FF2B5EF4-FFF2-40B4-BE49-F238E27FC236}">
                <a16:creationId xmlns:a16="http://schemas.microsoft.com/office/drawing/2014/main" id="{131B33AA-EB35-4244-BB58-90AAE4430204}"/>
              </a:ext>
            </a:extLst>
          </p:cNvPr>
          <p:cNvGraphicFramePr>
            <a:graphicFrameLocks noGrp="1"/>
          </p:cNvGraphicFramePr>
          <p:nvPr>
            <p:extLst>
              <p:ext uri="{D42A27DB-BD31-4B8C-83A1-F6EECF244321}">
                <p14:modId xmlns:p14="http://schemas.microsoft.com/office/powerpoint/2010/main" val="424026911"/>
              </p:ext>
            </p:extLst>
          </p:nvPr>
        </p:nvGraphicFramePr>
        <p:xfrm>
          <a:off x="251520" y="1199494"/>
          <a:ext cx="8568952" cy="5187930"/>
        </p:xfrm>
        <a:graphic>
          <a:graphicData uri="http://schemas.openxmlformats.org/drawingml/2006/table">
            <a:tbl>
              <a:tblPr firstRow="1" firstCol="1" bandRow="1" bandCol="1"/>
              <a:tblGrid>
                <a:gridCol w="644681">
                  <a:extLst>
                    <a:ext uri="{9D8B030D-6E8A-4147-A177-3AD203B41FA5}">
                      <a16:colId xmlns:a16="http://schemas.microsoft.com/office/drawing/2014/main" val="4192783038"/>
                    </a:ext>
                  </a:extLst>
                </a:gridCol>
                <a:gridCol w="6192688">
                  <a:extLst>
                    <a:ext uri="{9D8B030D-6E8A-4147-A177-3AD203B41FA5}">
                      <a16:colId xmlns:a16="http://schemas.microsoft.com/office/drawing/2014/main" val="2257339353"/>
                    </a:ext>
                  </a:extLst>
                </a:gridCol>
                <a:gridCol w="867487">
                  <a:extLst>
                    <a:ext uri="{9D8B030D-6E8A-4147-A177-3AD203B41FA5}">
                      <a16:colId xmlns:a16="http://schemas.microsoft.com/office/drawing/2014/main" val="2969177631"/>
                    </a:ext>
                  </a:extLst>
                </a:gridCol>
                <a:gridCol w="864096">
                  <a:extLst>
                    <a:ext uri="{9D8B030D-6E8A-4147-A177-3AD203B41FA5}">
                      <a16:colId xmlns:a16="http://schemas.microsoft.com/office/drawing/2014/main" val="1239380840"/>
                    </a:ext>
                  </a:extLst>
                </a:gridCol>
              </a:tblGrid>
              <a:tr h="277837">
                <a:tc gridSpan="2">
                  <a:txBody>
                    <a:bodyPr/>
                    <a:lstStyle/>
                    <a:p>
                      <a:pPr algn="ctr">
                        <a:lnSpc>
                          <a:spcPts val="2000"/>
                        </a:lnSpc>
                        <a:spcAft>
                          <a:spcPts val="0"/>
                        </a:spcAft>
                      </a:pPr>
                      <a:r>
                        <a:rPr lang="zh-TW" sz="12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項目</a:t>
                      </a:r>
                      <a:endParaRPr lang="zh-TW" sz="1200" kern="100" dirty="0">
                        <a:solidFill>
                          <a:sysClr val="windowText" lastClr="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5158" marR="5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zh-TW" altLang="en-US"/>
                    </a:p>
                  </a:txBody>
                  <a:tcPr/>
                </a:tc>
                <a:tc>
                  <a:txBody>
                    <a:bodyPr/>
                    <a:lstStyle/>
                    <a:p>
                      <a:pPr algn="ctr">
                        <a:lnSpc>
                          <a:spcPts val="2000"/>
                        </a:lnSpc>
                        <a:spcAft>
                          <a:spcPts val="0"/>
                        </a:spcAft>
                      </a:pPr>
                      <a:r>
                        <a:rPr lang="zh-TW" altLang="en-US" sz="12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基本門檻</a:t>
                      </a:r>
                      <a:endParaRPr lang="zh-TW" sz="1200" kern="100" dirty="0">
                        <a:solidFill>
                          <a:sysClr val="windowText" lastClr="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5158" marR="5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2000"/>
                        </a:lnSpc>
                        <a:spcAft>
                          <a:spcPts val="0"/>
                        </a:spcAft>
                      </a:pPr>
                      <a:r>
                        <a:rPr lang="zh-TW" sz="12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通過條件</a:t>
                      </a:r>
                      <a:endParaRPr lang="zh-TW" sz="1200" kern="100" dirty="0">
                        <a:solidFill>
                          <a:sysClr val="windowText" lastClr="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5158" marR="5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68330394"/>
                  </a:ext>
                </a:extLst>
              </a:tr>
              <a:tr h="4910093">
                <a:tc>
                  <a:txBody>
                    <a:bodyPr/>
                    <a:lstStyle/>
                    <a:p>
                      <a:pPr>
                        <a:lnSpc>
                          <a:spcPts val="2000"/>
                        </a:lnSpc>
                        <a:spcAft>
                          <a:spcPts val="0"/>
                        </a:spcAft>
                      </a:pPr>
                      <a:r>
                        <a:rPr lang="en-US" altLang="zh-TW" sz="1800" kern="100" dirty="0">
                          <a:solidFill>
                            <a:sysClr val="windowText" lastClr="000000"/>
                          </a:solidFill>
                          <a:effectLst/>
                          <a:latin typeface="Times New Roman" panose="02020603050405020304" pitchFamily="18" charset="0"/>
                          <a:ea typeface="標楷體" panose="03000509000000000000" pitchFamily="65" charset="-120"/>
                        </a:rPr>
                        <a:t>A2</a:t>
                      </a:r>
                      <a:r>
                        <a:rPr lang="zh-TW" altLang="zh-TW" sz="18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配合項目</a:t>
                      </a:r>
                      <a:endParaRPr lang="zh-TW" sz="1800" kern="100" dirty="0">
                        <a:solidFill>
                          <a:sysClr val="windowText" lastClr="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5158" marR="5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nSpc>
                          <a:spcPts val="2000"/>
                        </a:lnSpc>
                        <a:spcAft>
                          <a:spcPts val="0"/>
                        </a:spcAft>
                      </a:pPr>
                      <a:r>
                        <a:rPr lang="en-US" altLang="zh-TW" sz="18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en-US" altLang="zh-TW" sz="17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7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每學期所授課程之教學問卷調查，必</a:t>
                      </a:r>
                      <a:r>
                        <a:rPr lang="en-US" altLang="zh-TW" sz="17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7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選</a:t>
                      </a:r>
                      <a:r>
                        <a:rPr lang="en-US" altLang="zh-TW" sz="17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7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修課程成績達</a:t>
                      </a:r>
                      <a:r>
                        <a:rPr lang="en-US" altLang="zh-TW" sz="17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80</a:t>
                      </a:r>
                      <a:r>
                        <a:rPr lang="zh-TW" altLang="en-US" sz="17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分以上者，填答人數達修課人數二分之一以上者。</a:t>
                      </a:r>
                      <a:r>
                        <a:rPr lang="en-US" altLang="zh-TW" sz="17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7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業務單位提供</a:t>
                      </a:r>
                      <a:r>
                        <a:rPr lang="en-US" altLang="zh-TW" sz="17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marL="152400" indent="-152400">
                        <a:lnSpc>
                          <a:spcPts val="2000"/>
                        </a:lnSpc>
                        <a:spcAft>
                          <a:spcPts val="0"/>
                        </a:spcAft>
                      </a:pPr>
                      <a:r>
                        <a:rPr lang="en-US" altLang="zh-TW" sz="17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7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於評鑑期限內擔任暑期或全學期校外實習輔導教師，並善盡各系課程與實習規劃作業、實習機構評估及篩選、遵守實習合約書、辦理行前說明、輔導與實地訪視之責，並於學期成績送交截止日前，將輔導紀錄繳交至各系所備查。</a:t>
                      </a:r>
                      <a:r>
                        <a:rPr lang="en-US" altLang="zh-TW" sz="17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7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系所提供</a:t>
                      </a:r>
                      <a:r>
                        <a:rPr lang="en-US" altLang="zh-TW" sz="17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marL="152400" indent="-152400">
                        <a:lnSpc>
                          <a:spcPts val="2000"/>
                        </a:lnSpc>
                        <a:spcAft>
                          <a:spcPts val="0"/>
                        </a:spcAft>
                      </a:pPr>
                      <a:r>
                        <a:rPr lang="en-US" altLang="zh-TW" sz="17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7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於評鑑期限內實際參與各項與改進教學有關之專案活動之推動工作者，例如教育部</a:t>
                      </a:r>
                      <a:r>
                        <a:rPr lang="zh-TW" altLang="en-US" sz="17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高教深耕計畫</a:t>
                      </a:r>
                      <a:r>
                        <a:rPr lang="zh-TW" altLang="en-US" sz="17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700" u="none"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校、</a:t>
                      </a:r>
                      <a:r>
                        <a:rPr lang="zh-TW" altLang="en-US" sz="17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院及教學改進計畫、教育認證、教育部科大評鑑等專案，並可提出具體事證者。</a:t>
                      </a:r>
                      <a:r>
                        <a:rPr lang="en-US" altLang="zh-TW" sz="17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7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教師提供</a:t>
                      </a:r>
                      <a:r>
                        <a:rPr lang="en-US" altLang="zh-TW" sz="17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marL="152400" indent="-152400">
                        <a:lnSpc>
                          <a:spcPts val="2000"/>
                        </a:lnSpc>
                        <a:spcAft>
                          <a:spcPts val="0"/>
                        </a:spcAft>
                      </a:pPr>
                      <a:r>
                        <a:rPr lang="en-US" altLang="zh-TW" sz="17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7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於評鑑期限內通過教育數位學習認證。</a:t>
                      </a:r>
                      <a:r>
                        <a:rPr lang="en-US" altLang="zh-TW" sz="17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7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業務單位提供</a:t>
                      </a:r>
                      <a:r>
                        <a:rPr lang="en-US" altLang="zh-TW" sz="17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marL="152400" indent="-152400">
                        <a:lnSpc>
                          <a:spcPts val="2000"/>
                        </a:lnSpc>
                        <a:spcAft>
                          <a:spcPts val="0"/>
                        </a:spcAft>
                      </a:pPr>
                      <a:r>
                        <a:rPr lang="en-US" altLang="zh-TW" sz="17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7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於評鑑期限內開授全英語授課課程或遠距課程或進修部或海青班課程。 </a:t>
                      </a:r>
                      <a:r>
                        <a:rPr lang="en-US" altLang="zh-TW" sz="17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7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業務單位提供</a:t>
                      </a:r>
                      <a:r>
                        <a:rPr lang="en-US" altLang="zh-TW" sz="17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marL="152400" indent="-152400">
                        <a:lnSpc>
                          <a:spcPts val="2000"/>
                        </a:lnSpc>
                        <a:spcAft>
                          <a:spcPts val="0"/>
                        </a:spcAft>
                      </a:pPr>
                      <a:r>
                        <a:rPr lang="en-US" altLang="zh-TW" sz="17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7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於評鑑期限內配合學校開授暑修班或補救教學課程。</a:t>
                      </a:r>
                      <a:r>
                        <a:rPr lang="en-US" altLang="zh-TW" sz="17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7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業務單位提供</a:t>
                      </a:r>
                      <a:r>
                        <a:rPr lang="en-US" altLang="zh-TW" sz="17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marL="152400" indent="-152400">
                        <a:lnSpc>
                          <a:spcPts val="2000"/>
                        </a:lnSpc>
                        <a:spcAft>
                          <a:spcPts val="0"/>
                        </a:spcAft>
                      </a:pPr>
                      <a:r>
                        <a:rPr lang="en-US" altLang="zh-TW" sz="17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7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配合課程教材上網政策，每學期所授課程全部教材上傳至本校數位學習平台。</a:t>
                      </a:r>
                      <a:r>
                        <a:rPr lang="en-US" altLang="zh-TW" sz="17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7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業務單位提供</a:t>
                      </a:r>
                      <a:r>
                        <a:rPr lang="en-US" altLang="zh-TW" sz="17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marL="152400" indent="-152400">
                        <a:lnSpc>
                          <a:spcPts val="2000"/>
                        </a:lnSpc>
                        <a:spcAft>
                          <a:spcPts val="0"/>
                        </a:spcAft>
                      </a:pPr>
                      <a:r>
                        <a:rPr lang="en-US" altLang="zh-TW" sz="17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8.</a:t>
                      </a:r>
                      <a:r>
                        <a:rPr lang="zh-TW" altLang="en-US" sz="17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於評鑑期限內參與校、院、系</a:t>
                      </a:r>
                      <a:r>
                        <a:rPr lang="en-US" altLang="zh-TW" sz="17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7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所或學程</a:t>
                      </a:r>
                      <a:r>
                        <a:rPr lang="en-US" altLang="zh-TW" sz="17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7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、通識教育中心之教務相關委員會。</a:t>
                      </a:r>
                      <a:r>
                        <a:rPr lang="en-US" altLang="zh-TW" sz="17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7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教師提供</a:t>
                      </a:r>
                      <a:r>
                        <a:rPr lang="en-US" altLang="zh-TW" sz="17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55158" marR="5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Aft>
                          <a:spcPts val="0"/>
                        </a:spcAft>
                      </a:pPr>
                      <a:r>
                        <a:rPr lang="en-US" altLang="zh-TW" sz="18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en-US" altLang="zh-TW"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18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項需達成</a:t>
                      </a:r>
                      <a:r>
                        <a:rPr lang="en-US" altLang="zh-TW" sz="18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項（含）以上</a:t>
                      </a:r>
                      <a:endParaRPr lang="en-US" altLang="zh-TW" sz="1800" kern="100" dirty="0">
                        <a:solidFill>
                          <a:sysClr val="windowText" lastClr="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p>
                      <a:pPr>
                        <a:lnSpc>
                          <a:spcPts val="2000"/>
                        </a:lnSpc>
                        <a:spcAft>
                          <a:spcPts val="0"/>
                        </a:spcAft>
                      </a:pPr>
                      <a:endParaRPr lang="en-US" altLang="zh-TW" sz="1800" kern="100" dirty="0">
                        <a:solidFill>
                          <a:sysClr val="windowText" lastClr="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5158" marR="5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Aft>
                          <a:spcPts val="0"/>
                        </a:spcAft>
                      </a:pPr>
                      <a:r>
                        <a:rPr lang="zh-TW" sz="18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各教師於受評鑑期間需達到</a:t>
                      </a:r>
                      <a:r>
                        <a:rPr lang="en-US" sz="18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A1</a:t>
                      </a:r>
                      <a:r>
                        <a:rPr lang="zh-TW" sz="18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基本項目及</a:t>
                      </a:r>
                      <a:r>
                        <a:rPr lang="en-US" sz="18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A2</a:t>
                      </a:r>
                      <a:r>
                        <a:rPr lang="zh-TW" sz="18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加分項目</a:t>
                      </a:r>
                      <a:r>
                        <a:rPr lang="en-US" sz="18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sz="18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項以上</a:t>
                      </a:r>
                      <a:endParaRPr lang="zh-TW" sz="1800" kern="100" dirty="0">
                        <a:solidFill>
                          <a:sysClr val="windowText" lastClr="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5158" marR="5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44642306"/>
                  </a:ext>
                </a:extLst>
              </a:tr>
            </a:tbl>
          </a:graphicData>
        </a:graphic>
      </p:graphicFrame>
      <p:cxnSp>
        <p:nvCxnSpPr>
          <p:cNvPr id="11" name="直線接點 10">
            <a:extLst>
              <a:ext uri="{FF2B5EF4-FFF2-40B4-BE49-F238E27FC236}">
                <a16:creationId xmlns:a16="http://schemas.microsoft.com/office/drawing/2014/main" id="{73A86C7C-97C3-4DAF-8BE8-EC8E0EEC74BA}"/>
              </a:ext>
            </a:extLst>
          </p:cNvPr>
          <p:cNvCxnSpPr/>
          <p:nvPr/>
        </p:nvCxnSpPr>
        <p:spPr>
          <a:xfrm>
            <a:off x="7613576" y="6453336"/>
            <a:ext cx="140583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060571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C66928-75CA-4FDC-9A35-4CB9C6767049}"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標題 1"/>
          <p:cNvSpPr>
            <a:spLocks noGrp="1"/>
          </p:cNvSpPr>
          <p:nvPr>
            <p:ph type="title"/>
          </p:nvPr>
        </p:nvSpPr>
        <p:spPr>
          <a:xfrm>
            <a:off x="484633" y="136470"/>
            <a:ext cx="8407846" cy="855745"/>
          </a:xfrm>
        </p:spPr>
        <p:txBody>
          <a:bodyPr>
            <a:noAutofit/>
          </a:bodyPr>
          <a:lstStyle/>
          <a:p>
            <a:r>
              <a:rPr lang="en-US" altLang="zh-TW" sz="2600" b="1" dirty="0"/>
              <a:t>113 </a:t>
            </a:r>
            <a:r>
              <a:rPr lang="zh-TW" altLang="en-US" sz="2600" b="1" dirty="0"/>
              <a:t>學年度</a:t>
            </a:r>
            <a:r>
              <a:rPr lang="zh-TW" altLang="en-US" sz="2600" b="1" u="sng" dirty="0">
                <a:solidFill>
                  <a:srgbClr val="FF0000"/>
                </a:solidFill>
              </a:rPr>
              <a:t>專任教師</a:t>
            </a:r>
            <a:r>
              <a:rPr lang="zh-TW" altLang="en-US" sz="2600" b="1" dirty="0"/>
              <a:t>評鑑基準項目表及通過門檻 </a:t>
            </a:r>
            <a:r>
              <a:rPr lang="en-US" altLang="zh-TW" sz="2600" b="1" dirty="0"/>
              <a:t>(</a:t>
            </a:r>
            <a:r>
              <a:rPr lang="zh-TW" altLang="en-US" sz="2600" b="1" dirty="0"/>
              <a:t>教學項</a:t>
            </a:r>
            <a:r>
              <a:rPr lang="en-US" altLang="zh-TW" sz="2600" b="1" dirty="0"/>
              <a:t>)</a:t>
            </a:r>
            <a:endParaRPr lang="zh-TW" altLang="en-US" sz="2600" b="1" dirty="0"/>
          </a:p>
        </p:txBody>
      </p:sp>
      <p:sp>
        <p:nvSpPr>
          <p:cNvPr id="7" name="Rectangle 2">
            <a:extLst>
              <a:ext uri="{FF2B5EF4-FFF2-40B4-BE49-F238E27FC236}">
                <a16:creationId xmlns:a16="http://schemas.microsoft.com/office/drawing/2014/main" id="{8DB29845-83F0-436D-83F9-62A9D0C2ACEC}"/>
              </a:ext>
            </a:extLst>
          </p:cNvPr>
          <p:cNvSpPr>
            <a:spLocks noChangeArrowheads="1"/>
          </p:cNvSpPr>
          <p:nvPr/>
        </p:nvSpPr>
        <p:spPr bwMode="auto">
          <a:xfrm>
            <a:off x="3219450" y="-8842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graphicFrame>
        <p:nvGraphicFramePr>
          <p:cNvPr id="8" name="表格 7">
            <a:extLst>
              <a:ext uri="{FF2B5EF4-FFF2-40B4-BE49-F238E27FC236}">
                <a16:creationId xmlns:a16="http://schemas.microsoft.com/office/drawing/2014/main" id="{131B33AA-EB35-4244-BB58-90AAE4430204}"/>
              </a:ext>
            </a:extLst>
          </p:cNvPr>
          <p:cNvGraphicFramePr>
            <a:graphicFrameLocks noGrp="1"/>
          </p:cNvGraphicFramePr>
          <p:nvPr>
            <p:extLst>
              <p:ext uri="{D42A27DB-BD31-4B8C-83A1-F6EECF244321}">
                <p14:modId xmlns:p14="http://schemas.microsoft.com/office/powerpoint/2010/main" val="661873344"/>
              </p:ext>
            </p:extLst>
          </p:nvPr>
        </p:nvGraphicFramePr>
        <p:xfrm>
          <a:off x="251520" y="1231952"/>
          <a:ext cx="8640959" cy="5149376"/>
        </p:xfrm>
        <a:graphic>
          <a:graphicData uri="http://schemas.openxmlformats.org/drawingml/2006/table">
            <a:tbl>
              <a:tblPr firstRow="1" firstCol="1" bandRow="1" bandCol="1"/>
              <a:tblGrid>
                <a:gridCol w="638690">
                  <a:extLst>
                    <a:ext uri="{9D8B030D-6E8A-4147-A177-3AD203B41FA5}">
                      <a16:colId xmlns:a16="http://schemas.microsoft.com/office/drawing/2014/main" val="4192783038"/>
                    </a:ext>
                  </a:extLst>
                </a:gridCol>
                <a:gridCol w="5961110">
                  <a:extLst>
                    <a:ext uri="{9D8B030D-6E8A-4147-A177-3AD203B41FA5}">
                      <a16:colId xmlns:a16="http://schemas.microsoft.com/office/drawing/2014/main" val="2257339353"/>
                    </a:ext>
                  </a:extLst>
                </a:gridCol>
                <a:gridCol w="993518">
                  <a:extLst>
                    <a:ext uri="{9D8B030D-6E8A-4147-A177-3AD203B41FA5}">
                      <a16:colId xmlns:a16="http://schemas.microsoft.com/office/drawing/2014/main" val="2969177631"/>
                    </a:ext>
                  </a:extLst>
                </a:gridCol>
                <a:gridCol w="1047641">
                  <a:extLst>
                    <a:ext uri="{9D8B030D-6E8A-4147-A177-3AD203B41FA5}">
                      <a16:colId xmlns:a16="http://schemas.microsoft.com/office/drawing/2014/main" val="1239380840"/>
                    </a:ext>
                  </a:extLst>
                </a:gridCol>
              </a:tblGrid>
              <a:tr h="274742">
                <a:tc gridSpan="2">
                  <a:txBody>
                    <a:bodyPr/>
                    <a:lstStyle/>
                    <a:p>
                      <a:pPr algn="ctr">
                        <a:lnSpc>
                          <a:spcPts val="2000"/>
                        </a:lnSpc>
                        <a:spcAft>
                          <a:spcPts val="0"/>
                        </a:spcAft>
                      </a:pPr>
                      <a:r>
                        <a:rPr lang="zh-TW" sz="12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項目</a:t>
                      </a:r>
                      <a:endParaRPr lang="zh-TW" sz="1200" kern="100" dirty="0">
                        <a:solidFill>
                          <a:sysClr val="windowText" lastClr="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5158" marR="5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zh-TW" altLang="en-US"/>
                    </a:p>
                  </a:txBody>
                  <a:tcPr/>
                </a:tc>
                <a:tc>
                  <a:txBody>
                    <a:bodyPr/>
                    <a:lstStyle/>
                    <a:p>
                      <a:pPr algn="ctr">
                        <a:lnSpc>
                          <a:spcPts val="2000"/>
                        </a:lnSpc>
                        <a:spcAft>
                          <a:spcPts val="0"/>
                        </a:spcAft>
                      </a:pPr>
                      <a:r>
                        <a:rPr lang="zh-TW" altLang="en-US" sz="12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基本門檻</a:t>
                      </a:r>
                      <a:endParaRPr lang="zh-TW" sz="1200" kern="100" dirty="0">
                        <a:solidFill>
                          <a:sysClr val="windowText" lastClr="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5158" marR="5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2000"/>
                        </a:lnSpc>
                        <a:spcAft>
                          <a:spcPts val="0"/>
                        </a:spcAft>
                      </a:pPr>
                      <a:r>
                        <a:rPr lang="zh-TW" sz="12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通過條件</a:t>
                      </a:r>
                      <a:endParaRPr lang="zh-TW" sz="1200" kern="100" dirty="0">
                        <a:solidFill>
                          <a:sysClr val="windowText" lastClr="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5158" marR="5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68330394"/>
                  </a:ext>
                </a:extLst>
              </a:tr>
              <a:tr h="4874634">
                <a:tc>
                  <a:txBody>
                    <a:bodyPr/>
                    <a:lstStyle/>
                    <a:p>
                      <a:pPr>
                        <a:lnSpc>
                          <a:spcPts val="2000"/>
                        </a:lnSpc>
                        <a:spcAft>
                          <a:spcPts val="0"/>
                        </a:spcAft>
                      </a:pPr>
                      <a:r>
                        <a:rPr lang="en-US" altLang="zh-TW" sz="1800" kern="100" dirty="0">
                          <a:solidFill>
                            <a:sysClr val="windowText" lastClr="000000"/>
                          </a:solidFill>
                          <a:effectLst/>
                          <a:latin typeface="Times New Roman" panose="02020603050405020304" pitchFamily="18" charset="0"/>
                          <a:ea typeface="標楷體" panose="03000509000000000000" pitchFamily="65" charset="-120"/>
                        </a:rPr>
                        <a:t>A2</a:t>
                      </a:r>
                      <a:r>
                        <a:rPr lang="zh-TW" altLang="zh-TW" sz="18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配合項目</a:t>
                      </a:r>
                      <a:endParaRPr lang="zh-TW" sz="1800" kern="100" dirty="0">
                        <a:solidFill>
                          <a:sysClr val="windowText" lastClr="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5158" marR="5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nSpc>
                          <a:spcPts val="1800"/>
                        </a:lnSpc>
                        <a:spcAft>
                          <a:spcPts val="0"/>
                        </a:spcAft>
                      </a:pPr>
                      <a:r>
                        <a:rPr lang="en-US" altLang="zh-TW" sz="16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9.</a:t>
                      </a:r>
                      <a:r>
                        <a:rPr lang="zh-TW" altLang="en-US" sz="16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於評鑑期限內依照所授課程詳實編寫大綱、週次進度及評分方式，上傳數位學習平台。</a:t>
                      </a:r>
                      <a:r>
                        <a:rPr lang="en-US" altLang="zh-TW" sz="16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業務單位提供</a:t>
                      </a:r>
                      <a:r>
                        <a:rPr lang="en-US" altLang="zh-TW" sz="16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marL="152400" indent="-152400">
                        <a:lnSpc>
                          <a:spcPts val="1800"/>
                        </a:lnSpc>
                        <a:spcAft>
                          <a:spcPts val="0"/>
                        </a:spcAft>
                      </a:pPr>
                      <a:r>
                        <a:rPr lang="en-US" altLang="zh-TW" sz="16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6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於評鑑期限內擔任非指導之博、碩士學生學位考試口試委員。</a:t>
                      </a:r>
                      <a:r>
                        <a:rPr lang="en-US" altLang="zh-TW" sz="16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教師提供</a:t>
                      </a:r>
                      <a:r>
                        <a:rPr lang="en-US" altLang="zh-TW" sz="16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marL="152400" indent="-152400">
                        <a:lnSpc>
                          <a:spcPts val="1800"/>
                        </a:lnSpc>
                        <a:spcAft>
                          <a:spcPts val="0"/>
                        </a:spcAft>
                      </a:pPr>
                      <a:r>
                        <a:rPr lang="en-US" altLang="zh-TW" sz="16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16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於評鑑期限內開授校、院訂必修課程</a:t>
                      </a:r>
                      <a:r>
                        <a:rPr lang="en-US" altLang="zh-TW" sz="1600" b="0" u="none" kern="100" dirty="0">
                          <a:solidFill>
                            <a:schemeClr val="tx1"/>
                          </a:solidFill>
                          <a:effectLst/>
                          <a:latin typeface="Times New Roman" panose="02020603050405020304" pitchFamily="18" charset="0"/>
                          <a:ea typeface="標楷體" panose="03000509000000000000" pitchFamily="65" charset="-120"/>
                        </a:rPr>
                        <a:t>(</a:t>
                      </a:r>
                      <a:r>
                        <a:rPr lang="zh-TW" altLang="zh-TW" sz="1600" b="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不含外語實務及生活服務教育</a:t>
                      </a:r>
                      <a:r>
                        <a:rPr lang="en-US" altLang="zh-TW" sz="1600" b="0" u="none" kern="100" dirty="0">
                          <a:solidFill>
                            <a:schemeClr val="tx1"/>
                          </a:solidFill>
                          <a:effectLst/>
                          <a:latin typeface="Times New Roman" panose="02020603050405020304" pitchFamily="18" charset="0"/>
                          <a:ea typeface="標楷體" panose="03000509000000000000" pitchFamily="65" charset="-120"/>
                        </a:rPr>
                        <a:t>)</a:t>
                      </a:r>
                      <a:r>
                        <a:rPr lang="zh-TW" altLang="en-US"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業務單位提供</a:t>
                      </a:r>
                      <a:r>
                        <a:rPr lang="en-US" alt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marL="152400" indent="-152400">
                        <a:lnSpc>
                          <a:spcPts val="1800"/>
                        </a:lnSpc>
                        <a:spcAft>
                          <a:spcPts val="0"/>
                        </a:spcAft>
                      </a:pPr>
                      <a:r>
                        <a:rPr lang="en-US" alt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於評鑑期內限配合各學系及行政單位開授輔導學生考取證照課程（業務單位提供）或輔導學生考取證照一次。</a:t>
                      </a:r>
                      <a:r>
                        <a:rPr lang="en-US" alt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教師提供</a:t>
                      </a:r>
                      <a:r>
                        <a:rPr lang="en-US" alt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marL="152400" indent="-152400">
                        <a:lnSpc>
                          <a:spcPts val="1800"/>
                        </a:lnSpc>
                        <a:spcAft>
                          <a:spcPts val="0"/>
                        </a:spcAft>
                      </a:pPr>
                      <a:r>
                        <a:rPr lang="en-US" alt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13.</a:t>
                      </a:r>
                      <a:r>
                        <a:rPr lang="zh-TW" altLang="en-US"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於評鑑期限內開設推廣智慧財產權保護或性別平等相關課程者。</a:t>
                      </a:r>
                      <a:r>
                        <a:rPr lang="en-US" alt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教師提供</a:t>
                      </a:r>
                      <a:r>
                        <a:rPr lang="en-US" alt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marL="152400" indent="-152400">
                        <a:lnSpc>
                          <a:spcPts val="1800"/>
                        </a:lnSpc>
                        <a:spcAft>
                          <a:spcPts val="0"/>
                        </a:spcAft>
                      </a:pPr>
                      <a:r>
                        <a:rPr lang="en-US" alt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a:t>
                      </a:r>
                      <a:r>
                        <a:rPr lang="zh-TW" altLang="en-US"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於評鑑期限內有其他提升教學品質，增進學生學習效益之實際績效可佐證者。</a:t>
                      </a:r>
                      <a:r>
                        <a:rPr lang="en-US" alt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教師提供</a:t>
                      </a:r>
                      <a:r>
                        <a:rPr lang="en-US" alt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marL="152400" indent="-152400">
                        <a:lnSpc>
                          <a:spcPts val="1800"/>
                        </a:lnSpc>
                        <a:spcAft>
                          <a:spcPts val="0"/>
                        </a:spcAft>
                      </a:pPr>
                      <a:r>
                        <a:rPr lang="en-US" altLang="zh-TW" sz="1600" b="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600" b="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於評鑑期限內申請教育部教學相關之專案計畫，例如教學實踐研究計畫、產業學院計畫、技優領航計畫、人才培育計畫等。</a:t>
                      </a:r>
                      <a:r>
                        <a:rPr lang="en-US" altLang="zh-TW" sz="1600" b="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b="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教師提供</a:t>
                      </a:r>
                      <a:r>
                        <a:rPr lang="en-US" altLang="zh-TW" sz="1600" b="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b="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本校計畫處理表或教育部核定公文</a:t>
                      </a:r>
                      <a:r>
                        <a:rPr lang="en-US" altLang="zh-TW" sz="1600" b="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)(113</a:t>
                      </a:r>
                      <a:r>
                        <a:rPr lang="zh-TW" altLang="en-US" sz="1600" b="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學年度起適用</a:t>
                      </a:r>
                      <a:r>
                        <a:rPr lang="en-US" altLang="zh-TW" sz="1600" b="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marL="152400" indent="-152400">
                        <a:lnSpc>
                          <a:spcPts val="1800"/>
                        </a:lnSpc>
                        <a:spcAft>
                          <a:spcPts val="0"/>
                        </a:spcAft>
                      </a:pPr>
                      <a:r>
                        <a:rPr lang="en-US" altLang="zh-TW" sz="1600" b="0" u="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16.</a:t>
                      </a:r>
                      <a:r>
                        <a:rPr lang="zh-TW" altLang="zh-TW" sz="1600" b="0" u="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於評鑑期限內，支援高中</a:t>
                      </a:r>
                      <a:r>
                        <a:rPr lang="zh-TW" altLang="en-US" sz="1600" b="0" u="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職</a:t>
                      </a:r>
                      <a:r>
                        <a:rPr lang="zh-TW" altLang="zh-TW" sz="1600" b="0" u="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開課</a:t>
                      </a:r>
                      <a:r>
                        <a:rPr lang="en-US" altLang="zh-TW" sz="1600" b="0" u="none" dirty="0">
                          <a:solidFill>
                            <a:schemeClr val="tx1"/>
                          </a:solidFill>
                          <a:effectLst/>
                          <a:latin typeface="Times New Roman" panose="02020603050405020304" pitchFamily="18" charset="0"/>
                          <a:ea typeface="標楷體" panose="03000509000000000000" pitchFamily="65" charset="-120"/>
                        </a:rPr>
                        <a:t>(</a:t>
                      </a:r>
                      <a:r>
                        <a:rPr lang="zh-TW" altLang="zh-TW" sz="1600" b="0" u="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例如</a:t>
                      </a:r>
                      <a:r>
                        <a:rPr lang="en-US" altLang="zh-TW" sz="1600" b="0" u="none" dirty="0">
                          <a:solidFill>
                            <a:schemeClr val="tx1"/>
                          </a:solidFill>
                          <a:effectLst/>
                          <a:latin typeface="Times New Roman" panose="02020603050405020304" pitchFamily="18" charset="0"/>
                          <a:ea typeface="標楷體" panose="03000509000000000000" pitchFamily="65" charset="-120"/>
                        </a:rPr>
                        <a:t>AP</a:t>
                      </a:r>
                      <a:r>
                        <a:rPr lang="zh-TW" altLang="zh-TW" sz="1600" b="0" u="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課程、特色課程、彈性課程等</a:t>
                      </a:r>
                      <a:r>
                        <a:rPr lang="en-US" altLang="zh-TW" sz="1600" b="0" u="none" dirty="0">
                          <a:solidFill>
                            <a:schemeClr val="tx1"/>
                          </a:solidFill>
                          <a:effectLst/>
                          <a:latin typeface="Times New Roman" panose="02020603050405020304" pitchFamily="18" charset="0"/>
                          <a:ea typeface="標楷體" panose="03000509000000000000" pitchFamily="65" charset="-120"/>
                        </a:rPr>
                        <a:t>)</a:t>
                      </a:r>
                      <a:r>
                        <a:rPr lang="zh-TW" altLang="zh-TW" sz="1600" b="0" u="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；執行或參與高中</a:t>
                      </a:r>
                      <a:r>
                        <a:rPr lang="zh-TW" altLang="en-US" sz="1600" b="0" u="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職</a:t>
                      </a:r>
                      <a:r>
                        <a:rPr lang="zh-TW" altLang="zh-TW" sz="1600" b="0" u="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跨校教學或研究計畫者，擔任計畫主持人者或參與協助者。</a:t>
                      </a:r>
                      <a:r>
                        <a:rPr lang="en-US" altLang="zh-TW" sz="1600" b="0" u="none" dirty="0">
                          <a:solidFill>
                            <a:schemeClr val="tx1"/>
                          </a:solidFill>
                          <a:effectLst/>
                          <a:latin typeface="Times New Roman" panose="02020603050405020304" pitchFamily="18" charset="0"/>
                          <a:ea typeface="標楷體" panose="03000509000000000000" pitchFamily="65" charset="-120"/>
                        </a:rPr>
                        <a:t>(</a:t>
                      </a:r>
                      <a:r>
                        <a:rPr lang="zh-TW" altLang="zh-TW" sz="1600" b="0" u="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教師提供，檢附佐證資料</a:t>
                      </a:r>
                      <a:r>
                        <a:rPr lang="en-US" altLang="zh-TW" sz="1600" b="0" u="none" dirty="0">
                          <a:solidFill>
                            <a:schemeClr val="tx1"/>
                          </a:solidFill>
                          <a:effectLst/>
                          <a:latin typeface="Times New Roman" panose="02020603050405020304" pitchFamily="18" charset="0"/>
                          <a:ea typeface="標楷體" panose="03000509000000000000" pitchFamily="65" charset="-120"/>
                        </a:rPr>
                        <a:t>)(113</a:t>
                      </a:r>
                      <a:r>
                        <a:rPr lang="zh-TW" altLang="en-US" sz="1600" b="0" u="none" dirty="0">
                          <a:solidFill>
                            <a:schemeClr val="tx1"/>
                          </a:solidFill>
                          <a:effectLst/>
                          <a:latin typeface="Times New Roman" panose="02020603050405020304" pitchFamily="18" charset="0"/>
                          <a:ea typeface="標楷體" panose="03000509000000000000" pitchFamily="65" charset="-120"/>
                        </a:rPr>
                        <a:t>學年度起適用</a:t>
                      </a:r>
                      <a:r>
                        <a:rPr lang="en-US" altLang="zh-TW" sz="1600" b="0" u="none" dirty="0">
                          <a:solidFill>
                            <a:schemeClr val="tx1"/>
                          </a:solidFill>
                          <a:effectLst/>
                          <a:latin typeface="Times New Roman" panose="02020603050405020304" pitchFamily="18" charset="0"/>
                          <a:ea typeface="標楷體" panose="03000509000000000000" pitchFamily="65" charset="-120"/>
                        </a:rPr>
                        <a:t>)</a:t>
                      </a:r>
                    </a:p>
                    <a:p>
                      <a:pPr marL="152400" indent="-152400">
                        <a:lnSpc>
                          <a:spcPts val="1800"/>
                        </a:lnSpc>
                        <a:spcAft>
                          <a:spcPts val="0"/>
                        </a:spcAft>
                      </a:pPr>
                      <a:r>
                        <a:rPr lang="en-US" altLang="zh-TW" sz="1600" b="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17.</a:t>
                      </a:r>
                      <a:r>
                        <a:rPr lang="zh-TW" altLang="zh-TW" sz="1600" b="0" u="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於評鑑期限內依照所授課程詳實填寫</a:t>
                      </a:r>
                      <a:r>
                        <a:rPr lang="en-US" altLang="zh-TW" sz="1600" b="0" u="none" dirty="0">
                          <a:solidFill>
                            <a:schemeClr val="tx1"/>
                          </a:solidFill>
                          <a:effectLst/>
                          <a:latin typeface="Times New Roman" panose="02020603050405020304" pitchFamily="18" charset="0"/>
                          <a:ea typeface="標楷體" panose="03000509000000000000" pitchFamily="65" charset="-120"/>
                        </a:rPr>
                        <a:t>SDGs</a:t>
                      </a:r>
                      <a:r>
                        <a:rPr lang="zh-TW" altLang="zh-TW" sz="1600" b="0" u="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指標調查表，上傳數位學習平台。</a:t>
                      </a:r>
                      <a:r>
                        <a:rPr lang="en-US" altLang="zh-TW" sz="1600" b="0" u="none" dirty="0">
                          <a:solidFill>
                            <a:schemeClr val="tx1"/>
                          </a:solidFill>
                          <a:effectLst/>
                          <a:latin typeface="Times New Roman" panose="02020603050405020304" pitchFamily="18" charset="0"/>
                          <a:ea typeface="標楷體" panose="03000509000000000000" pitchFamily="65" charset="-120"/>
                        </a:rPr>
                        <a:t>(</a:t>
                      </a:r>
                      <a:r>
                        <a:rPr lang="zh-TW" altLang="zh-TW" sz="1600" b="0" u="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業務單位提供</a:t>
                      </a:r>
                      <a:r>
                        <a:rPr lang="en-US" altLang="zh-TW" sz="1600" b="0" u="none" dirty="0">
                          <a:solidFill>
                            <a:schemeClr val="tx1"/>
                          </a:solidFill>
                          <a:effectLst/>
                          <a:latin typeface="Times New Roman" panose="02020603050405020304" pitchFamily="18" charset="0"/>
                          <a:ea typeface="標楷體" panose="03000509000000000000" pitchFamily="65" charset="-120"/>
                        </a:rPr>
                        <a:t>)</a:t>
                      </a:r>
                      <a:r>
                        <a:rPr lang="en-US" altLang="zh-TW" sz="1600" b="0" u="none" dirty="0">
                          <a:solidFill>
                            <a:schemeClr val="tx1"/>
                          </a:solidFill>
                          <a:effectLst/>
                          <a:latin typeface="Calibri" panose="020F0502020204030204" pitchFamily="34" charset="0"/>
                          <a:ea typeface="+mn-ea"/>
                          <a:cs typeface="Times New Roman" panose="02020603050405020304" pitchFamily="18" charset="0"/>
                        </a:rPr>
                        <a:t> </a:t>
                      </a:r>
                      <a:r>
                        <a:rPr lang="zh-TW" altLang="zh-TW" sz="1600" b="0" u="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（本項自</a:t>
                      </a:r>
                      <a:r>
                        <a:rPr lang="en-US" altLang="zh-TW" sz="1600" b="0" u="none" dirty="0">
                          <a:solidFill>
                            <a:schemeClr val="tx1"/>
                          </a:solidFill>
                          <a:effectLst/>
                          <a:latin typeface="Times New Roman" panose="02020603050405020304" pitchFamily="18" charset="0"/>
                          <a:ea typeface="標楷體" panose="03000509000000000000" pitchFamily="65" charset="-120"/>
                        </a:rPr>
                        <a:t>113</a:t>
                      </a:r>
                      <a:r>
                        <a:rPr lang="zh-TW" altLang="zh-TW" sz="1600" b="0" u="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學年度起實施）</a:t>
                      </a:r>
                      <a:endParaRPr lang="zh-TW" sz="1600" b="0" u="none"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5158" marR="5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Aft>
                          <a:spcPts val="0"/>
                        </a:spcAft>
                      </a:pPr>
                      <a:r>
                        <a:rPr lang="en-US" altLang="zh-TW" sz="18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en-US" altLang="zh-TW" sz="18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18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項需達成</a:t>
                      </a:r>
                      <a:r>
                        <a:rPr lang="en-US" altLang="zh-TW" sz="18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項（含）以上</a:t>
                      </a:r>
                      <a:endParaRPr lang="en-US" altLang="zh-TW" sz="18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lnSpc>
                          <a:spcPts val="2000"/>
                        </a:lnSpc>
                        <a:spcAft>
                          <a:spcPts val="0"/>
                        </a:spcAft>
                      </a:pPr>
                      <a:endParaRPr lang="en-US" altLang="zh-TW" sz="18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lnSpc>
                          <a:spcPts val="2000"/>
                        </a:lnSpc>
                        <a:spcAft>
                          <a:spcPts val="0"/>
                        </a:spcAft>
                      </a:pPr>
                      <a:endParaRPr lang="en-US" altLang="zh-TW" sz="18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lnSpc>
                          <a:spcPts val="2000"/>
                        </a:lnSpc>
                        <a:spcAft>
                          <a:spcPts val="0"/>
                        </a:spcAft>
                      </a:pPr>
                      <a:endParaRPr lang="en-US" altLang="zh-TW" sz="18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lnSpc>
                          <a:spcPts val="2000"/>
                        </a:lnSpc>
                        <a:spcAft>
                          <a:spcPts val="0"/>
                        </a:spcAft>
                      </a:pPr>
                      <a:endParaRPr lang="zh-TW" sz="1800" kern="100" dirty="0">
                        <a:solidFill>
                          <a:sysClr val="windowText" lastClr="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5158" marR="5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Aft>
                          <a:spcPts val="0"/>
                        </a:spcAft>
                      </a:pPr>
                      <a:r>
                        <a:rPr lang="zh-TW" sz="18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各教師於受評鑑期間需達到</a:t>
                      </a:r>
                      <a:r>
                        <a:rPr lang="en-US" sz="18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A1</a:t>
                      </a:r>
                      <a:r>
                        <a:rPr lang="zh-TW" sz="18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基本項目及</a:t>
                      </a:r>
                      <a:r>
                        <a:rPr lang="en-US" sz="18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A2</a:t>
                      </a:r>
                      <a:r>
                        <a:rPr lang="zh-TW" sz="18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加分項目</a:t>
                      </a:r>
                      <a:r>
                        <a:rPr lang="en-US" sz="18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sz="18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項以上</a:t>
                      </a:r>
                      <a:endParaRPr lang="zh-TW" sz="1800" kern="100" dirty="0">
                        <a:solidFill>
                          <a:sysClr val="windowText" lastClr="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5158" marR="55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44642306"/>
                  </a:ext>
                </a:extLst>
              </a:tr>
            </a:tbl>
          </a:graphicData>
        </a:graphic>
      </p:graphicFrame>
      <p:cxnSp>
        <p:nvCxnSpPr>
          <p:cNvPr id="11" name="直線接點 10">
            <a:extLst>
              <a:ext uri="{FF2B5EF4-FFF2-40B4-BE49-F238E27FC236}">
                <a16:creationId xmlns:a16="http://schemas.microsoft.com/office/drawing/2014/main" id="{73A86C7C-97C3-4DAF-8BE8-EC8E0EEC74BA}"/>
              </a:ext>
            </a:extLst>
          </p:cNvPr>
          <p:cNvCxnSpPr/>
          <p:nvPr/>
        </p:nvCxnSpPr>
        <p:spPr>
          <a:xfrm>
            <a:off x="7486649" y="6381328"/>
            <a:ext cx="140583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583267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F7C45DEA-C351-46B7-AF00-EE6BD82D4D7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C66928-75CA-4FDC-9A35-4CB9C6767049}"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矩形 4">
            <a:extLst>
              <a:ext uri="{FF2B5EF4-FFF2-40B4-BE49-F238E27FC236}">
                <a16:creationId xmlns:a16="http://schemas.microsoft.com/office/drawing/2014/main" id="{25096E47-9178-4C27-ADA6-0F3B1E4A9E37}"/>
              </a:ext>
            </a:extLst>
          </p:cNvPr>
          <p:cNvSpPr/>
          <p:nvPr/>
        </p:nvSpPr>
        <p:spPr>
          <a:xfrm>
            <a:off x="359532" y="1179920"/>
            <a:ext cx="8424936" cy="526297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16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說明</a:t>
            </a:r>
            <a:r>
              <a:rPr kumimoji="0" lang="en-US" altLang="zh-TW" sz="16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a:t>
            </a:r>
            <a:endParaRPr kumimoji="0" lang="zh-TW" altLang="zh-TW" sz="1600" b="0" i="0" u="none" strike="noStrike" kern="1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mn-cs"/>
            </a:endParaRPr>
          </a:p>
          <a:p>
            <a:pPr marL="106680" marR="0" lvl="0" indent="-106680" algn="l" defTabSz="914400" rtl="0" eaLnBrk="1" fontAlgn="auto" latinLnBrk="0" hangingPunct="1">
              <a:lnSpc>
                <a:spcPct val="100000"/>
              </a:lnSpc>
              <a:spcBef>
                <a:spcPts val="0"/>
              </a:spcBef>
              <a:spcAft>
                <a:spcPts val="0"/>
              </a:spcAft>
              <a:buClrTx/>
              <a:buSzTx/>
              <a:buFontTx/>
              <a:buNone/>
              <a:tabLst/>
              <a:defRPr/>
            </a:pPr>
            <a:r>
              <a:rPr kumimoji="0" lang="en-US" altLang="zh-TW" sz="16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1.</a:t>
            </a:r>
            <a:r>
              <a:rPr kumimoji="0" lang="zh-TW" altLang="zh-TW" sz="16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「教學」項目處理原則：</a:t>
            </a:r>
            <a:endParaRPr kumimoji="0" lang="zh-TW" altLang="zh-TW" sz="1600" b="0" i="0" u="none" strike="noStrike" kern="1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mn-cs"/>
            </a:endParaRPr>
          </a:p>
          <a:p>
            <a:pPr marL="381000" marR="0" lvl="0" indent="-381000" algn="l" defTabSz="914400" rtl="0" eaLnBrk="1" fontAlgn="auto" latinLnBrk="0" hangingPunct="1">
              <a:lnSpc>
                <a:spcPct val="100000"/>
              </a:lnSpc>
              <a:spcBef>
                <a:spcPts val="0"/>
              </a:spcBef>
              <a:spcAft>
                <a:spcPts val="0"/>
              </a:spcAft>
              <a:buClrTx/>
              <a:buSzTx/>
              <a:buFontTx/>
              <a:buNone/>
              <a:tabLst/>
              <a:defRPr/>
            </a:pPr>
            <a:r>
              <a:rPr kumimoji="0" lang="zh-TW" altLang="zh-TW" sz="16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a:t>
            </a:r>
            <a:r>
              <a:rPr kumimoji="0" lang="en-US" altLang="zh-TW" sz="16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1</a:t>
            </a:r>
            <a:r>
              <a:rPr kumimoji="0" lang="zh-TW" altLang="zh-TW" sz="16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）前次已計分之評鑑事蹟，除再評鑑外，本次不得重複採計。</a:t>
            </a:r>
            <a:endParaRPr kumimoji="0" lang="zh-TW" altLang="zh-TW" sz="1600" b="0" i="0" u="none" strike="noStrike" kern="1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mn-cs"/>
            </a:endParaRPr>
          </a:p>
          <a:p>
            <a:pPr marL="381000" marR="0" lvl="0" indent="-381000" algn="l" defTabSz="914400" rtl="0" eaLnBrk="1" fontAlgn="auto" latinLnBrk="0" hangingPunct="1">
              <a:lnSpc>
                <a:spcPct val="100000"/>
              </a:lnSpc>
              <a:spcBef>
                <a:spcPts val="0"/>
              </a:spcBef>
              <a:spcAft>
                <a:spcPts val="0"/>
              </a:spcAft>
              <a:buClrTx/>
              <a:buSzTx/>
              <a:buFontTx/>
              <a:buNone/>
              <a:tabLst/>
              <a:defRPr/>
            </a:pPr>
            <a:r>
              <a:rPr kumimoji="0" lang="zh-TW" altLang="zh-TW" sz="16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a:t>
            </a:r>
            <a:r>
              <a:rPr kumimoji="0" lang="en-US" altLang="zh-TW" sz="16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2</a:t>
            </a:r>
            <a:r>
              <a:rPr kumimoji="0" lang="zh-TW" altLang="zh-TW" sz="16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）教師因教授休假研究、教師進修期間，受評人得於扣除休假研究、進修期間後，併計上次評鑑積餘年資參加評鑑，該扣除年資期間之研究、教學、服務等項資料，均不予採計。</a:t>
            </a:r>
            <a:endParaRPr kumimoji="0" lang="zh-TW" altLang="zh-TW" sz="1600" b="0" i="0" u="none" strike="noStrike" kern="1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mn-cs"/>
            </a:endParaRPr>
          </a:p>
          <a:p>
            <a:pPr marL="106680" marR="0" lvl="0" indent="-106680" algn="l" defTabSz="914400" rtl="0" eaLnBrk="1" fontAlgn="auto" latinLnBrk="0" hangingPunct="1">
              <a:lnSpc>
                <a:spcPct val="100000"/>
              </a:lnSpc>
              <a:spcBef>
                <a:spcPts val="0"/>
              </a:spcBef>
              <a:spcAft>
                <a:spcPts val="0"/>
              </a:spcAft>
              <a:buClrTx/>
              <a:buSzTx/>
              <a:buFontTx/>
              <a:buNone/>
              <a:tabLst/>
              <a:defRPr/>
            </a:pPr>
            <a:r>
              <a:rPr kumimoji="0" lang="en-US" altLang="zh-TW" sz="16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2.</a:t>
            </a:r>
            <a:r>
              <a:rPr kumimoji="0" lang="zh-TW" altLang="zh-TW" sz="16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教師指導研究生與專題生，以該生畢業之學年度為採計年度。若由多位老師共同指導者，分數由共同指導教師均分。體育教學與通識教育中心課程教師，</a:t>
            </a:r>
            <a:r>
              <a:rPr kumimoji="0" lang="en-US" altLang="zh-TW" sz="16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A1-3</a:t>
            </a:r>
            <a:r>
              <a:rPr kumimoji="0" lang="zh-TW" altLang="zh-TW" sz="16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項仍應輸入任意</a:t>
            </a:r>
            <a:r>
              <a:rPr kumimoji="0" lang="en-US" altLang="zh-TW" sz="16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4</a:t>
            </a:r>
            <a:r>
              <a:rPr kumimoji="0" lang="zh-TW" altLang="zh-TW" sz="16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筆資料以符合需求。</a:t>
            </a:r>
            <a:endParaRPr kumimoji="0" lang="zh-TW" altLang="zh-TW" sz="1600" b="0" i="0" u="none" strike="noStrike" kern="1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mn-cs"/>
            </a:endParaRPr>
          </a:p>
          <a:p>
            <a:pPr marL="106680" marR="0" lvl="0" indent="-106680" algn="l" defTabSz="914400" rtl="0" eaLnBrk="1" fontAlgn="auto" latinLnBrk="0" hangingPunct="1">
              <a:lnSpc>
                <a:spcPct val="100000"/>
              </a:lnSpc>
              <a:spcBef>
                <a:spcPts val="0"/>
              </a:spcBef>
              <a:spcAft>
                <a:spcPts val="0"/>
              </a:spcAft>
              <a:buClrTx/>
              <a:buSzTx/>
              <a:buFontTx/>
              <a:buNone/>
              <a:tabLst/>
              <a:defRPr/>
            </a:pPr>
            <a:r>
              <a:rPr kumimoji="0" lang="en-US" altLang="zh-TW" sz="16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3.</a:t>
            </a:r>
            <a:r>
              <a:rPr kumimoji="0" lang="zh-TW" altLang="zh-TW" sz="16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合授課程由教師人數均分。同一學期課程名稱相同之課程，得按班級別計算。</a:t>
            </a:r>
            <a:endParaRPr kumimoji="0" lang="zh-TW" altLang="zh-TW" sz="1600" b="0" i="0" u="none" strike="noStrike" kern="1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mn-cs"/>
            </a:endParaRPr>
          </a:p>
          <a:p>
            <a:pPr marL="106680" marR="0" lvl="0" indent="-106680" algn="l" defTabSz="914400" rtl="0" eaLnBrk="1" fontAlgn="auto" latinLnBrk="0" hangingPunct="1">
              <a:lnSpc>
                <a:spcPct val="100000"/>
              </a:lnSpc>
              <a:spcBef>
                <a:spcPts val="0"/>
              </a:spcBef>
              <a:spcAft>
                <a:spcPts val="0"/>
              </a:spcAft>
              <a:buClrTx/>
              <a:buSzTx/>
              <a:buFontTx/>
              <a:buNone/>
              <a:tabLst/>
              <a:defRPr/>
            </a:pPr>
            <a:r>
              <a:rPr kumimoji="0" lang="en-US" altLang="zh-TW" sz="16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4.</a:t>
            </a:r>
            <a:r>
              <a:rPr kumimoji="0" lang="zh-TW" altLang="zh-TW" sz="16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編寫教材須與所授課程相關、內容涵蓋整學期課程所需、但內容不能與已採計之教材或講義完全重複，以每學期每門課教材方式計分，受評教師應將教材紙本裝訂成冊送至系教評會審議，教材厚薄由各系視情況自行認定。合授課程教材原則上採均分處理，但教材若非由全數授課教師共同撰寫者，得依實際情況處理之。</a:t>
            </a:r>
            <a:endParaRPr kumimoji="0" lang="zh-TW" altLang="zh-TW" sz="1600" b="0" i="0" u="none" strike="noStrike" kern="1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mn-cs"/>
            </a:endParaRPr>
          </a:p>
          <a:p>
            <a:pPr marL="106680" marR="0" lvl="0" indent="-106680" algn="l" defTabSz="914400" rtl="0" eaLnBrk="1" fontAlgn="auto" latinLnBrk="0" hangingPunct="1">
              <a:lnSpc>
                <a:spcPct val="100000"/>
              </a:lnSpc>
              <a:spcBef>
                <a:spcPts val="0"/>
              </a:spcBef>
              <a:spcAft>
                <a:spcPts val="0"/>
              </a:spcAft>
              <a:buClrTx/>
              <a:buSzTx/>
              <a:buFontTx/>
              <a:buNone/>
              <a:tabLst/>
              <a:defRPr/>
            </a:pPr>
            <a:r>
              <a:rPr kumimoji="0" lang="en-US" altLang="zh-TW" sz="16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5.</a:t>
            </a:r>
            <a:r>
              <a:rPr kumimoji="0" lang="zh-TW" altLang="zh-TW" sz="16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各學院依特性增列加分之項目，經院教師評審委員會議通過，送校教師評審委員會議核備後實施。</a:t>
            </a:r>
            <a:endParaRPr kumimoji="0" lang="zh-TW" altLang="zh-TW" sz="1600" b="0" i="0" u="none" strike="noStrike" kern="1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mn-cs"/>
            </a:endParaRPr>
          </a:p>
          <a:p>
            <a:pPr marL="106680" marR="0" lvl="0" indent="-106680" algn="l" defTabSz="914400" rtl="0" eaLnBrk="1" fontAlgn="auto" latinLnBrk="0" hangingPunct="1">
              <a:lnSpc>
                <a:spcPct val="100000"/>
              </a:lnSpc>
              <a:spcBef>
                <a:spcPts val="0"/>
              </a:spcBef>
              <a:spcAft>
                <a:spcPts val="0"/>
              </a:spcAft>
              <a:buClrTx/>
              <a:buSzTx/>
              <a:buFontTx/>
              <a:buNone/>
              <a:tabLst/>
              <a:defRPr/>
            </a:pPr>
            <a:r>
              <a:rPr kumimoji="0" lang="en-US" altLang="zh-TW" sz="16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6.</a:t>
            </a:r>
            <a:r>
              <a:rPr kumimoji="0" lang="zh-TW" altLang="zh-TW" sz="16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開授推廣智慧財產權保護或性別平等相關課程者，例如：於課程教材放入保護智慧財財產權數位學習或性別平等教材宣導、簡報中額外提及保護智慧財產權或性別平等相關資料（非屬原授課內容）、提出具體輔導學生或協助宣導、主辦推廣尊重智慧財產權或性別平等相關活動等。</a:t>
            </a:r>
            <a:endParaRPr kumimoji="0" lang="zh-TW" altLang="zh-TW" sz="1600" b="0" i="0" u="none" strike="noStrike" kern="1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6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7.</a:t>
            </a:r>
            <a:r>
              <a:rPr kumimoji="0" lang="zh-TW" altLang="zh-TW" sz="16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指導學生學位論文涉及抄襲，經調查屬實者，涉及抄襲之論文不得計入教師評鑑之論文及</a:t>
            </a:r>
            <a:endParaRPr kumimoji="0" lang="en-US" altLang="zh-TW" sz="16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kern="1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6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指導學生件數。</a:t>
            </a:r>
            <a:endParaRPr kumimoji="0" lang="zh-TW" altLang="en-US" sz="16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6" name="標題 1">
            <a:extLst>
              <a:ext uri="{FF2B5EF4-FFF2-40B4-BE49-F238E27FC236}">
                <a16:creationId xmlns:a16="http://schemas.microsoft.com/office/drawing/2014/main" id="{42E73E63-AA66-46F3-AD08-EB41B85A07D1}"/>
              </a:ext>
            </a:extLst>
          </p:cNvPr>
          <p:cNvSpPr>
            <a:spLocks noGrp="1"/>
          </p:cNvSpPr>
          <p:nvPr>
            <p:ph type="title"/>
          </p:nvPr>
        </p:nvSpPr>
        <p:spPr>
          <a:xfrm>
            <a:off x="628650" y="268288"/>
            <a:ext cx="8424936" cy="855662"/>
          </a:xfrm>
        </p:spPr>
        <p:txBody>
          <a:bodyPr>
            <a:noAutofit/>
          </a:bodyPr>
          <a:lstStyle/>
          <a:p>
            <a:r>
              <a:rPr lang="en-US" altLang="zh-TW" sz="2600" b="1" dirty="0"/>
              <a:t>113 </a:t>
            </a:r>
            <a:r>
              <a:rPr lang="zh-TW" altLang="en-US" sz="2600" b="1" dirty="0"/>
              <a:t>學年度</a:t>
            </a:r>
            <a:r>
              <a:rPr lang="zh-TW" altLang="en-US" sz="2600" b="1" u="sng" dirty="0">
                <a:solidFill>
                  <a:srgbClr val="FF0000"/>
                </a:solidFill>
              </a:rPr>
              <a:t>專任教師</a:t>
            </a:r>
            <a:r>
              <a:rPr lang="zh-TW" altLang="en-US" sz="2600" b="1" dirty="0"/>
              <a:t>評鑑基準項目表及通過門檻 </a:t>
            </a:r>
            <a:r>
              <a:rPr lang="en-US" altLang="zh-TW" sz="2600" b="1" dirty="0"/>
              <a:t>(</a:t>
            </a:r>
            <a:r>
              <a:rPr lang="zh-TW" altLang="en-US" sz="2600" b="1" dirty="0"/>
              <a:t>教學項</a:t>
            </a:r>
            <a:r>
              <a:rPr lang="en-US" altLang="zh-TW" sz="2600" b="1" dirty="0"/>
              <a:t>)</a:t>
            </a:r>
            <a:endParaRPr lang="zh-TW" altLang="en-US" sz="2600" b="1" dirty="0"/>
          </a:p>
        </p:txBody>
      </p:sp>
    </p:spTree>
    <p:extLst>
      <p:ext uri="{BB962C8B-B14F-4D97-AF65-F5344CB8AC3E}">
        <p14:creationId xmlns:p14="http://schemas.microsoft.com/office/powerpoint/2010/main" val="28074790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C66928-75CA-4FDC-9A35-4CB9C6767049}"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標題 1"/>
          <p:cNvSpPr>
            <a:spLocks noGrp="1"/>
          </p:cNvSpPr>
          <p:nvPr>
            <p:ph type="title"/>
          </p:nvPr>
        </p:nvSpPr>
        <p:spPr>
          <a:xfrm>
            <a:off x="611560" y="188640"/>
            <a:ext cx="8424936" cy="855745"/>
          </a:xfrm>
        </p:spPr>
        <p:txBody>
          <a:bodyPr>
            <a:noAutofit/>
          </a:bodyPr>
          <a:lstStyle/>
          <a:p>
            <a:r>
              <a:rPr lang="en-US" altLang="zh-TW" sz="2600" b="1" dirty="0"/>
              <a:t>113</a:t>
            </a:r>
            <a:r>
              <a:rPr lang="zh-TW" altLang="en-US" sz="2600" b="1" dirty="0"/>
              <a:t>學年度</a:t>
            </a:r>
            <a:r>
              <a:rPr lang="zh-TW" altLang="en-US" sz="2600" b="1" u="sng" dirty="0">
                <a:solidFill>
                  <a:srgbClr val="FF0000"/>
                </a:solidFill>
              </a:rPr>
              <a:t>專任教師</a:t>
            </a:r>
            <a:r>
              <a:rPr lang="zh-TW" altLang="en-US" sz="2600" b="1" dirty="0"/>
              <a:t>評鑑基準項目表及通過門檻 </a:t>
            </a:r>
            <a:r>
              <a:rPr lang="en-US" altLang="zh-TW" sz="2600" b="1" dirty="0"/>
              <a:t>(</a:t>
            </a:r>
            <a:r>
              <a:rPr lang="zh-TW" altLang="en-US" sz="2600" b="1" dirty="0"/>
              <a:t>研究項</a:t>
            </a:r>
            <a:r>
              <a:rPr lang="en-US" altLang="zh-TW" sz="2600" b="1" dirty="0"/>
              <a:t>)</a:t>
            </a:r>
            <a:endParaRPr lang="zh-TW" altLang="en-US" sz="2600" b="1" dirty="0"/>
          </a:p>
        </p:txBody>
      </p:sp>
      <p:graphicFrame>
        <p:nvGraphicFramePr>
          <p:cNvPr id="2" name="表格 1">
            <a:extLst>
              <a:ext uri="{FF2B5EF4-FFF2-40B4-BE49-F238E27FC236}">
                <a16:creationId xmlns:a16="http://schemas.microsoft.com/office/drawing/2014/main" id="{B6F51FFB-68CD-4FFE-836A-3DB904E47C2B}"/>
              </a:ext>
            </a:extLst>
          </p:cNvPr>
          <p:cNvGraphicFramePr>
            <a:graphicFrameLocks noGrp="1"/>
          </p:cNvGraphicFramePr>
          <p:nvPr>
            <p:extLst>
              <p:ext uri="{D42A27DB-BD31-4B8C-83A1-F6EECF244321}">
                <p14:modId xmlns:p14="http://schemas.microsoft.com/office/powerpoint/2010/main" val="1814370627"/>
              </p:ext>
            </p:extLst>
          </p:nvPr>
        </p:nvGraphicFramePr>
        <p:xfrm>
          <a:off x="359531" y="1429141"/>
          <a:ext cx="8424937" cy="5227854"/>
        </p:xfrm>
        <a:graphic>
          <a:graphicData uri="http://schemas.openxmlformats.org/drawingml/2006/table">
            <a:tbl>
              <a:tblPr firstRow="1" firstCol="1" bandRow="1" bandCol="1"/>
              <a:tblGrid>
                <a:gridCol w="817009">
                  <a:extLst>
                    <a:ext uri="{9D8B030D-6E8A-4147-A177-3AD203B41FA5}">
                      <a16:colId xmlns:a16="http://schemas.microsoft.com/office/drawing/2014/main" val="2124409927"/>
                    </a:ext>
                  </a:extLst>
                </a:gridCol>
                <a:gridCol w="4907628">
                  <a:extLst>
                    <a:ext uri="{9D8B030D-6E8A-4147-A177-3AD203B41FA5}">
                      <a16:colId xmlns:a16="http://schemas.microsoft.com/office/drawing/2014/main" val="2181357595"/>
                    </a:ext>
                  </a:extLst>
                </a:gridCol>
                <a:gridCol w="1584176">
                  <a:extLst>
                    <a:ext uri="{9D8B030D-6E8A-4147-A177-3AD203B41FA5}">
                      <a16:colId xmlns:a16="http://schemas.microsoft.com/office/drawing/2014/main" val="2166316245"/>
                    </a:ext>
                  </a:extLst>
                </a:gridCol>
                <a:gridCol w="1116124">
                  <a:extLst>
                    <a:ext uri="{9D8B030D-6E8A-4147-A177-3AD203B41FA5}">
                      <a16:colId xmlns:a16="http://schemas.microsoft.com/office/drawing/2014/main" val="719438242"/>
                    </a:ext>
                  </a:extLst>
                </a:gridCol>
              </a:tblGrid>
              <a:tr h="379611">
                <a:tc gridSpan="2">
                  <a:txBody>
                    <a:bodyPr/>
                    <a:lstStyle/>
                    <a:p>
                      <a:pPr algn="ctr">
                        <a:lnSpc>
                          <a:spcPts val="1600"/>
                        </a:lnSpc>
                        <a:spcAft>
                          <a:spcPts val="0"/>
                        </a:spcAft>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項目</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6475" marR="36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zh-TW" altLang="en-US"/>
                    </a:p>
                  </a:txBody>
                  <a:tcPr/>
                </a:tc>
                <a:tc>
                  <a:txBody>
                    <a:bodyPr/>
                    <a:lstStyle/>
                    <a:p>
                      <a:pPr algn="ctr">
                        <a:lnSpc>
                          <a:spcPts val="1600"/>
                        </a:lnSpc>
                        <a:spcAft>
                          <a:spcPts val="0"/>
                        </a:spcAft>
                      </a:pPr>
                      <a:r>
                        <a:rPr lang="zh-TW" sz="1600" kern="100">
                          <a:effectLst/>
                          <a:latin typeface="Times New Roman" panose="02020603050405020304" pitchFamily="18" charset="0"/>
                          <a:ea typeface="標楷體" panose="03000509000000000000" pitchFamily="65" charset="-120"/>
                          <a:cs typeface="Times New Roman" panose="02020603050405020304" pitchFamily="18" charset="0"/>
                        </a:rPr>
                        <a:t>基本門檻</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6475" marR="36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600"/>
                        </a:lnSpc>
                        <a:spcAft>
                          <a:spcPts val="0"/>
                        </a:spcAft>
                      </a:pPr>
                      <a:r>
                        <a:rPr lang="zh-TW" sz="1600" kern="100">
                          <a:effectLst/>
                          <a:latin typeface="Times New Roman" panose="02020603050405020304" pitchFamily="18" charset="0"/>
                          <a:ea typeface="標楷體" panose="03000509000000000000" pitchFamily="65" charset="-120"/>
                          <a:cs typeface="Times New Roman" panose="02020603050405020304" pitchFamily="18" charset="0"/>
                        </a:rPr>
                        <a:t>通過條件</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6475" marR="36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34498965"/>
                  </a:ext>
                </a:extLst>
              </a:tr>
              <a:tr h="988541">
                <a:tc>
                  <a:txBody>
                    <a:bodyPr/>
                    <a:lstStyle/>
                    <a:p>
                      <a:pPr>
                        <a:lnSpc>
                          <a:spcPts val="1600"/>
                        </a:lnSpc>
                        <a:spcAft>
                          <a:spcPts val="0"/>
                        </a:spcAft>
                      </a:pP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B1</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個人研究計畫執行</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6475" marR="36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nSpc>
                          <a:spcPts val="1600"/>
                        </a:lnSpc>
                        <a:spcAft>
                          <a:spcPts val="0"/>
                        </a:spcAft>
                      </a:pP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研究計畫或產學合作執行</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不含校內補助計畫</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nSpc>
                          <a:spcPts val="1600"/>
                        </a:lnSpc>
                        <a:spcAft>
                          <a:spcPts val="0"/>
                        </a:spcAft>
                      </a:pP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教師個人展演</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含展覽、器樂演奏</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唱</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或音樂創作管絃樂曲，並於國際性或國內具審核機制院轄市級以上場館舉辦</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 1</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次以上。</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6475" marR="36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600"/>
                        </a:lnSpc>
                        <a:spcAft>
                          <a:spcPts val="0"/>
                        </a:spcAft>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件數：</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件以上</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nSpc>
                          <a:spcPts val="1600"/>
                        </a:lnSpc>
                        <a:spcAft>
                          <a:spcPts val="0"/>
                        </a:spcAft>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金額：</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評鑑期間金額累計達</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250,000</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元以上者。</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6475" marR="36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1120140">
                        <a:lnSpc>
                          <a:spcPts val="1600"/>
                        </a:lnSpc>
                        <a:spcAft>
                          <a:spcPts val="0"/>
                        </a:spcAft>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各教師於受評鑑期間至少需達到</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B1</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B2</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B3</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B4</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任</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項評定指標以上之基本門檻</a:t>
                      </a:r>
                      <a:endPar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indent="-1120140">
                        <a:lnSpc>
                          <a:spcPts val="1600"/>
                        </a:lnSpc>
                        <a:spcAft>
                          <a:spcPts val="0"/>
                        </a:spcAft>
                      </a:pPr>
                      <a:endPar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indent="-1120140">
                        <a:lnSpc>
                          <a:spcPts val="1600"/>
                        </a:lnSpc>
                        <a:spcAft>
                          <a:spcPts val="0"/>
                        </a:spcAft>
                      </a:pPr>
                      <a:endPar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indent="-1120140">
                        <a:lnSpc>
                          <a:spcPts val="1600"/>
                        </a:lnSpc>
                        <a:spcAft>
                          <a:spcPts val="0"/>
                        </a:spcAft>
                      </a:pP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6475" marR="36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905747"/>
                  </a:ext>
                </a:extLst>
              </a:tr>
              <a:tr h="3859702">
                <a:tc>
                  <a:txBody>
                    <a:bodyPr/>
                    <a:lstStyle/>
                    <a:p>
                      <a:pPr>
                        <a:lnSpc>
                          <a:spcPts val="1600"/>
                        </a:lnSpc>
                        <a:spcAft>
                          <a:spcPts val="0"/>
                        </a:spcAft>
                      </a:pP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B2</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研究衍生成果</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6475" marR="36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ts val="1400"/>
                        </a:lnSpc>
                        <a:spcAft>
                          <a:spcPts val="0"/>
                        </a:spcAft>
                        <a:buFont typeface="+mj-lt"/>
                        <a:buAutoNum type="arabicPeriod"/>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專利獲證</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件以上。</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a:lnSpc>
                          <a:spcPts val="1400"/>
                        </a:lnSpc>
                        <a:spcAft>
                          <a:spcPts val="0"/>
                        </a:spcAft>
                        <a:buFont typeface="+mj-lt"/>
                        <a:buAutoNum type="arabicPeriod"/>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技轉</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件以上</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金額</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萬元，且已確實入帳</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a:lnSpc>
                          <a:spcPts val="1400"/>
                        </a:lnSpc>
                        <a:spcAft>
                          <a:spcPts val="0"/>
                        </a:spcAft>
                        <a:buFont typeface="+mj-lt"/>
                        <a:buAutoNum type="arabicPeriod"/>
                      </a:pPr>
                      <a:r>
                        <a:rPr lang="en-US" sz="16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I</a:t>
                      </a:r>
                      <a:r>
                        <a:rPr lang="zh-TW" altLang="en-US" sz="16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級及</a:t>
                      </a:r>
                      <a:r>
                        <a:rPr lang="en-US" sz="16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EI</a:t>
                      </a:r>
                      <a:r>
                        <a:rPr lang="zh-TW" sz="1600" b="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期刊</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論文</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篇以上</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需為第一作者或通訊作者</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a:lnSpc>
                          <a:spcPts val="1400"/>
                        </a:lnSpc>
                        <a:spcAft>
                          <a:spcPts val="0"/>
                        </a:spcAft>
                        <a:buFont typeface="+mj-lt"/>
                        <a:buAutoNum type="arabicPeriod"/>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研討會論文</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篇以上</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需為第一作者或通訊作者</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a:lnSpc>
                          <a:spcPts val="1400"/>
                        </a:lnSpc>
                        <a:spcAft>
                          <a:spcPts val="0"/>
                        </a:spcAft>
                        <a:buFont typeface="+mj-lt"/>
                        <a:buAutoNum type="arabicPeriod"/>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專書達</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本以上</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需為作者之一，不含出版翻譯書</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a:lnSpc>
                          <a:spcPts val="1400"/>
                        </a:lnSpc>
                        <a:spcAft>
                          <a:spcPts val="0"/>
                        </a:spcAft>
                        <a:buFont typeface="+mj-lt"/>
                        <a:buAutoNum type="arabicPeriod"/>
                      </a:pP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I</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級期刊論文</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篇以上</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需為第一作者或通訊作者</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，視為通過</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B2</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門檻。</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a:lnSpc>
                          <a:spcPts val="1400"/>
                        </a:lnSpc>
                        <a:spcAft>
                          <a:spcPts val="0"/>
                        </a:spcAft>
                        <a:buFont typeface="+mj-lt"/>
                        <a:buAutoNum type="arabicPeriod"/>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指導學生創業並有實際成果者</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件以上。</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a:lnSpc>
                          <a:spcPts val="1400"/>
                        </a:lnSpc>
                        <a:spcAft>
                          <a:spcPts val="0"/>
                        </a:spcAft>
                        <a:buFont typeface="+mj-lt"/>
                        <a:buAutoNum type="arabicPeriod"/>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國外研討會口頭報告</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次。</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a:lnSpc>
                          <a:spcPts val="1400"/>
                        </a:lnSpc>
                        <a:spcAft>
                          <a:spcPts val="0"/>
                        </a:spcAft>
                        <a:buFont typeface="+mj-lt"/>
                        <a:buAutoNum type="arabicPeriod"/>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參加國際性競賽並獲得名次者</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以前三名或銅牌以上名次者為限，無名次規定者則以實際獲獎情形計列</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a:lnSpc>
                          <a:spcPts val="1400"/>
                        </a:lnSpc>
                        <a:spcAft>
                          <a:spcPts val="0"/>
                        </a:spcAft>
                        <a:buFont typeface="+mj-lt"/>
                        <a:buAutoNum type="arabicPeriod"/>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參加由政府部會舉辦之全國性競賽並獲得名次者</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以前三名或銅牌以上名次者為限，無名次規定者則以實際獲獎情形計列</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a:lnSpc>
                          <a:spcPts val="1400"/>
                        </a:lnSpc>
                        <a:spcAft>
                          <a:spcPts val="0"/>
                        </a:spcAft>
                        <a:buFont typeface="+mj-lt"/>
                        <a:buAutoNum type="arabicPeriod"/>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教師個人展演之現場整場光碟</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含展覽、器樂演奏</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唱</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或音樂創作管絃樂曲，並於國際性或國內具審核機制院轄市級以上場館舉辦</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份以上。</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不得與</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B1</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重覆採計</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a:lnSpc>
                          <a:spcPts val="1400"/>
                        </a:lnSpc>
                        <a:spcAft>
                          <a:spcPts val="0"/>
                        </a:spcAft>
                        <a:buFont typeface="+mj-lt"/>
                        <a:buAutoNum type="arabicPeriod"/>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其他研究成果</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自行提供佐證資料</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1120140" algn="l" defTabSz="914400" rtl="0" eaLnBrk="1" fontAlgn="auto" latinLnBrk="0" hangingPunct="1">
                        <a:lnSpc>
                          <a:spcPts val="1600"/>
                        </a:lnSpc>
                        <a:spcBef>
                          <a:spcPts val="0"/>
                        </a:spcBef>
                        <a:spcAft>
                          <a:spcPts val="0"/>
                        </a:spcAft>
                        <a:buClrTx/>
                        <a:buSzTx/>
                        <a:buFontTx/>
                        <a:buNone/>
                        <a:tabLst/>
                        <a:defRPr/>
                      </a:pPr>
                      <a:r>
                        <a:rPr lang="zh-TW"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成果產出需達左列</a:t>
                      </a: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項以上之項目</a:t>
                      </a:r>
                      <a:endParaRPr lang="zh-TW" altLang="zh-TW" sz="1600" kern="100" dirty="0">
                        <a:effectLst/>
                        <a:latin typeface="Calibri" panose="020F0502020204030204" pitchFamily="34" charset="0"/>
                        <a:ea typeface="+mn-ea"/>
                        <a:cs typeface="Times New Roman" panose="02020603050405020304" pitchFamily="18" charset="0"/>
                      </a:endParaRPr>
                    </a:p>
                    <a:p>
                      <a:pPr marL="304800">
                        <a:lnSpc>
                          <a:spcPts val="1600"/>
                        </a:lnSpc>
                        <a:spcAft>
                          <a:spcPts val="0"/>
                        </a:spcAft>
                      </a:pP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6475" marR="36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2273325555"/>
                  </a:ext>
                </a:extLst>
              </a:tr>
            </a:tbl>
          </a:graphicData>
        </a:graphic>
      </p:graphicFrame>
    </p:spTree>
    <p:extLst>
      <p:ext uri="{BB962C8B-B14F-4D97-AF65-F5344CB8AC3E}">
        <p14:creationId xmlns:p14="http://schemas.microsoft.com/office/powerpoint/2010/main" val="40220749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C66928-75CA-4FDC-9A35-4CB9C6767049}"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標題 1"/>
          <p:cNvSpPr>
            <a:spLocks noGrp="1"/>
          </p:cNvSpPr>
          <p:nvPr>
            <p:ph type="title"/>
          </p:nvPr>
        </p:nvSpPr>
        <p:spPr>
          <a:xfrm>
            <a:off x="628650" y="267615"/>
            <a:ext cx="8407846" cy="855745"/>
          </a:xfrm>
        </p:spPr>
        <p:txBody>
          <a:bodyPr>
            <a:noAutofit/>
          </a:bodyPr>
          <a:lstStyle/>
          <a:p>
            <a:r>
              <a:rPr lang="en-US" altLang="zh-TW" sz="2600" b="1" dirty="0"/>
              <a:t>113 </a:t>
            </a:r>
            <a:r>
              <a:rPr lang="zh-TW" altLang="en-US" sz="2600" b="1" dirty="0"/>
              <a:t>學年度</a:t>
            </a:r>
            <a:r>
              <a:rPr lang="zh-TW" altLang="en-US" sz="2600" b="1" u="sng" dirty="0">
                <a:solidFill>
                  <a:srgbClr val="FF0000"/>
                </a:solidFill>
              </a:rPr>
              <a:t>專任教師</a:t>
            </a:r>
            <a:r>
              <a:rPr lang="zh-TW" altLang="en-US" sz="2600" b="1" dirty="0"/>
              <a:t>評鑑基準項目表及通過門檻 </a:t>
            </a:r>
            <a:r>
              <a:rPr lang="en-US" altLang="zh-TW" sz="2600" b="1" dirty="0"/>
              <a:t>(</a:t>
            </a:r>
            <a:r>
              <a:rPr lang="zh-TW" altLang="en-US" sz="2600" b="1" dirty="0"/>
              <a:t>研究項</a:t>
            </a:r>
            <a:r>
              <a:rPr lang="en-US" altLang="zh-TW" sz="2600" b="1" dirty="0"/>
              <a:t>)</a:t>
            </a:r>
            <a:endParaRPr lang="zh-TW" altLang="en-US" sz="2600" b="1" dirty="0"/>
          </a:p>
        </p:txBody>
      </p:sp>
      <p:graphicFrame>
        <p:nvGraphicFramePr>
          <p:cNvPr id="6" name="表格 5">
            <a:extLst>
              <a:ext uri="{FF2B5EF4-FFF2-40B4-BE49-F238E27FC236}">
                <a16:creationId xmlns:a16="http://schemas.microsoft.com/office/drawing/2014/main" id="{84B90A66-13A1-49EF-9E96-1F645F49C342}"/>
              </a:ext>
            </a:extLst>
          </p:cNvPr>
          <p:cNvGraphicFramePr>
            <a:graphicFrameLocks noGrp="1"/>
          </p:cNvGraphicFramePr>
          <p:nvPr>
            <p:extLst>
              <p:ext uri="{D42A27DB-BD31-4B8C-83A1-F6EECF244321}">
                <p14:modId xmlns:p14="http://schemas.microsoft.com/office/powerpoint/2010/main" val="71668311"/>
              </p:ext>
            </p:extLst>
          </p:nvPr>
        </p:nvGraphicFramePr>
        <p:xfrm>
          <a:off x="359531" y="1253500"/>
          <a:ext cx="8424937" cy="5199836"/>
        </p:xfrm>
        <a:graphic>
          <a:graphicData uri="http://schemas.openxmlformats.org/drawingml/2006/table">
            <a:tbl>
              <a:tblPr firstRow="1" firstCol="1" bandRow="1" bandCol="1"/>
              <a:tblGrid>
                <a:gridCol w="817009">
                  <a:extLst>
                    <a:ext uri="{9D8B030D-6E8A-4147-A177-3AD203B41FA5}">
                      <a16:colId xmlns:a16="http://schemas.microsoft.com/office/drawing/2014/main" val="2124409927"/>
                    </a:ext>
                  </a:extLst>
                </a:gridCol>
                <a:gridCol w="5123652">
                  <a:extLst>
                    <a:ext uri="{9D8B030D-6E8A-4147-A177-3AD203B41FA5}">
                      <a16:colId xmlns:a16="http://schemas.microsoft.com/office/drawing/2014/main" val="2181357595"/>
                    </a:ext>
                  </a:extLst>
                </a:gridCol>
                <a:gridCol w="1368152">
                  <a:extLst>
                    <a:ext uri="{9D8B030D-6E8A-4147-A177-3AD203B41FA5}">
                      <a16:colId xmlns:a16="http://schemas.microsoft.com/office/drawing/2014/main" val="2166316245"/>
                    </a:ext>
                  </a:extLst>
                </a:gridCol>
                <a:gridCol w="1116124">
                  <a:extLst>
                    <a:ext uri="{9D8B030D-6E8A-4147-A177-3AD203B41FA5}">
                      <a16:colId xmlns:a16="http://schemas.microsoft.com/office/drawing/2014/main" val="719438242"/>
                    </a:ext>
                  </a:extLst>
                </a:gridCol>
              </a:tblGrid>
              <a:tr h="382672">
                <a:tc gridSpan="2">
                  <a:txBody>
                    <a:bodyPr/>
                    <a:lstStyle/>
                    <a:p>
                      <a:pPr algn="ctr">
                        <a:lnSpc>
                          <a:spcPts val="1600"/>
                        </a:lnSpc>
                        <a:spcAft>
                          <a:spcPts val="0"/>
                        </a:spcAft>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項目</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6475" marR="36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zh-TW" altLang="en-US"/>
                    </a:p>
                  </a:txBody>
                  <a:tcPr/>
                </a:tc>
                <a:tc>
                  <a:txBody>
                    <a:bodyPr/>
                    <a:lstStyle/>
                    <a:p>
                      <a:pPr algn="ctr">
                        <a:lnSpc>
                          <a:spcPts val="1600"/>
                        </a:lnSpc>
                        <a:spcAft>
                          <a:spcPts val="0"/>
                        </a:spcAft>
                      </a:pPr>
                      <a:r>
                        <a:rPr lang="zh-TW" sz="1600" kern="100">
                          <a:effectLst/>
                          <a:latin typeface="Times New Roman" panose="02020603050405020304" pitchFamily="18" charset="0"/>
                          <a:ea typeface="標楷體" panose="03000509000000000000" pitchFamily="65" charset="-120"/>
                          <a:cs typeface="Times New Roman" panose="02020603050405020304" pitchFamily="18" charset="0"/>
                        </a:rPr>
                        <a:t>基本門檻</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6475" marR="36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600"/>
                        </a:lnSpc>
                        <a:spcAft>
                          <a:spcPts val="0"/>
                        </a:spcAft>
                      </a:pPr>
                      <a:r>
                        <a:rPr lang="zh-TW" sz="1600" kern="100">
                          <a:effectLst/>
                          <a:latin typeface="Times New Roman" panose="02020603050405020304" pitchFamily="18" charset="0"/>
                          <a:ea typeface="標楷體" panose="03000509000000000000" pitchFamily="65" charset="-120"/>
                          <a:cs typeface="Times New Roman" panose="02020603050405020304" pitchFamily="18" charset="0"/>
                        </a:rPr>
                        <a:t>通過條件</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6475" marR="36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34498965"/>
                  </a:ext>
                </a:extLst>
              </a:tr>
              <a:tr h="996512">
                <a:tc>
                  <a:txBody>
                    <a:bodyPr/>
                    <a:lstStyle/>
                    <a:p>
                      <a:pPr>
                        <a:lnSpc>
                          <a:spcPts val="1600"/>
                        </a:lnSpc>
                        <a:spcAft>
                          <a:spcPts val="0"/>
                        </a:spcAft>
                      </a:pP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B3</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全校性計畫執行</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nSpc>
                          <a:spcPts val="1600"/>
                        </a:lnSpc>
                        <a:spcAft>
                          <a:spcPts val="0"/>
                        </a:spcAft>
                      </a:pPr>
                      <a:r>
                        <a:rPr lang="en-US"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執行全校性計畫</a:t>
                      </a:r>
                      <a:r>
                        <a:rPr lang="en-US"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如：</a:t>
                      </a:r>
                      <a:r>
                        <a:rPr lang="zh-TW" altLang="en-US" sz="1700" b="1" u="none" kern="100" dirty="0">
                          <a:effectLst/>
                          <a:latin typeface="Times New Roman" panose="02020603050405020304" pitchFamily="18" charset="0"/>
                          <a:ea typeface="標楷體" panose="03000509000000000000" pitchFamily="65" charset="-120"/>
                          <a:cs typeface="Times New Roman" panose="02020603050405020304" pitchFamily="18" charset="0"/>
                        </a:rPr>
                        <a:t>高教深耕計</a:t>
                      </a:r>
                      <a:r>
                        <a:rPr lang="zh-TW" sz="1700" b="1" u="none" kern="100" dirty="0">
                          <a:effectLst/>
                          <a:latin typeface="Times New Roman" panose="02020603050405020304" pitchFamily="18" charset="0"/>
                          <a:ea typeface="標楷體" panose="03000509000000000000" pitchFamily="65" charset="-120"/>
                          <a:cs typeface="Times New Roman" panose="02020603050405020304" pitchFamily="18" charset="0"/>
                        </a:rPr>
                        <a:t>計畫</a:t>
                      </a:r>
                      <a:r>
                        <a:rPr lang="zh-TW"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、教學卓越計畫、貴重儀器計畫及其他全校性之計畫</a:t>
                      </a:r>
                      <a:r>
                        <a:rPr lang="en-US"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件以上。</a:t>
                      </a:r>
                      <a:endParaRPr lang="zh-TW" sz="1700" u="none"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nSpc>
                          <a:spcPts val="1600"/>
                        </a:lnSpc>
                        <a:spcAft>
                          <a:spcPts val="0"/>
                        </a:spcAft>
                      </a:pPr>
                      <a:r>
                        <a:rPr lang="en-US"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承辦全校性藝文活動</a:t>
                      </a:r>
                      <a:r>
                        <a:rPr lang="en-US"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件以上。</a:t>
                      </a:r>
                      <a:endParaRPr lang="zh-TW" sz="1700" u="none"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390" marR="0" lvl="0" indent="-635" algn="just" defTabSz="914400" rtl="0" eaLnBrk="1" fontAlgn="auto" latinLnBrk="0" hangingPunct="1">
                        <a:lnSpc>
                          <a:spcPts val="1600"/>
                        </a:lnSpc>
                        <a:spcBef>
                          <a:spcPts val="0"/>
                        </a:spcBef>
                        <a:spcAft>
                          <a:spcPts val="0"/>
                        </a:spcAft>
                        <a:buClrTx/>
                        <a:buSzTx/>
                        <a:buFontTx/>
                        <a:buNone/>
                        <a:tabLst/>
                        <a:defRPr/>
                      </a:pPr>
                      <a:r>
                        <a:rPr kumimoji="0" lang="zh-TW" altLang="en-US" sz="16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件數：</a:t>
                      </a:r>
                      <a:r>
                        <a:rPr kumimoji="0" lang="en-US" altLang="zh-TW" sz="16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1</a:t>
                      </a:r>
                      <a:r>
                        <a:rPr kumimoji="0" lang="zh-TW" altLang="en-US" sz="16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件以上</a:t>
                      </a:r>
                    </a:p>
                    <a:p>
                      <a:pPr marL="304800" indent="161290">
                        <a:lnSpc>
                          <a:spcPts val="1600"/>
                        </a:lnSpc>
                        <a:spcAft>
                          <a:spcPts val="0"/>
                        </a:spcAft>
                      </a:pP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1120140">
                        <a:lnSpc>
                          <a:spcPts val="1600"/>
                        </a:lnSpc>
                        <a:spcAft>
                          <a:spcPts val="0"/>
                        </a:spcAft>
                      </a:pPr>
                      <a:r>
                        <a:rPr lang="zh-TW"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各教師於受評鑑期間至少需達到</a:t>
                      </a:r>
                      <a:r>
                        <a:rPr lang="en-US" altLang="zh-TW" sz="1600" kern="100" dirty="0">
                          <a:effectLst/>
                          <a:latin typeface="Times New Roman" panose="02020603050405020304" pitchFamily="18" charset="0"/>
                          <a:ea typeface="標楷體" panose="03000509000000000000" pitchFamily="65" charset="-120"/>
                        </a:rPr>
                        <a:t>B1</a:t>
                      </a:r>
                      <a:r>
                        <a:rPr lang="zh-TW"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kern="100" dirty="0">
                          <a:effectLst/>
                          <a:latin typeface="Times New Roman" panose="02020603050405020304" pitchFamily="18" charset="0"/>
                          <a:ea typeface="標楷體" panose="03000509000000000000" pitchFamily="65" charset="-120"/>
                        </a:rPr>
                        <a:t>B2</a:t>
                      </a:r>
                      <a:r>
                        <a:rPr lang="zh-TW"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kern="100" dirty="0">
                          <a:effectLst/>
                          <a:latin typeface="Times New Roman" panose="02020603050405020304" pitchFamily="18" charset="0"/>
                          <a:ea typeface="標楷體" panose="03000509000000000000" pitchFamily="65" charset="-120"/>
                        </a:rPr>
                        <a:t>B3</a:t>
                      </a:r>
                      <a:r>
                        <a:rPr lang="zh-TW"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kern="100" dirty="0">
                          <a:effectLst/>
                          <a:latin typeface="Times New Roman" panose="02020603050405020304" pitchFamily="18" charset="0"/>
                          <a:ea typeface="標楷體" panose="03000509000000000000" pitchFamily="65" charset="-120"/>
                        </a:rPr>
                        <a:t>B4</a:t>
                      </a:r>
                      <a:r>
                        <a:rPr lang="zh-TW"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任</a:t>
                      </a:r>
                      <a:r>
                        <a:rPr lang="en-US" altLang="zh-TW" sz="1600" kern="100" dirty="0">
                          <a:effectLst/>
                          <a:latin typeface="Times New Roman" panose="02020603050405020304" pitchFamily="18" charset="0"/>
                          <a:ea typeface="標楷體" panose="03000509000000000000" pitchFamily="65" charset="-120"/>
                        </a:rPr>
                        <a:t>2</a:t>
                      </a:r>
                      <a:r>
                        <a:rPr lang="zh-TW"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項評定指標以上之基本門檻</a:t>
                      </a:r>
                      <a:endPar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475" marR="36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905747"/>
                  </a:ext>
                </a:extLst>
              </a:tr>
              <a:tr h="3820652">
                <a:tc>
                  <a:txBody>
                    <a:bodyPr/>
                    <a:lstStyle/>
                    <a:p>
                      <a:pPr>
                        <a:lnSpc>
                          <a:spcPts val="1600"/>
                        </a:lnSpc>
                        <a:spcAft>
                          <a:spcPts val="0"/>
                        </a:spcAft>
                      </a:pPr>
                      <a:r>
                        <a:rPr lang="en-US" sz="1600" kern="100">
                          <a:effectLst/>
                          <a:latin typeface="Times New Roman" panose="02020603050405020304" pitchFamily="18" charset="0"/>
                          <a:ea typeface="標楷體" panose="03000509000000000000" pitchFamily="65" charset="-120"/>
                          <a:cs typeface="Times New Roman" panose="02020603050405020304" pitchFamily="18" charset="0"/>
                        </a:rPr>
                        <a:t>B4</a:t>
                      </a:r>
                      <a:r>
                        <a:rPr lang="zh-TW" sz="1600" kern="100">
                          <a:effectLst/>
                          <a:latin typeface="Times New Roman" panose="02020603050405020304" pitchFamily="18" charset="0"/>
                          <a:ea typeface="標楷體" panose="03000509000000000000" pitchFamily="65" charset="-120"/>
                          <a:cs typeface="Times New Roman" panose="02020603050405020304" pitchFamily="18" charset="0"/>
                        </a:rPr>
                        <a:t>其他協助研究發展推動服務</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nSpc>
                          <a:spcPts val="1600"/>
                        </a:lnSpc>
                        <a:spcAft>
                          <a:spcPts val="0"/>
                        </a:spcAft>
                      </a:pPr>
                      <a:r>
                        <a:rPr lang="en-US"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指導學生參與</a:t>
                      </a:r>
                      <a:r>
                        <a:rPr lang="zh-TW" altLang="zh-TW" sz="1700" b="1" u="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國家科學及技術委員會</a:t>
                      </a:r>
                      <a:r>
                        <a:rPr lang="en-US" altLang="zh-TW" sz="1700" b="1" u="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700" b="1" u="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簡稱國科會</a:t>
                      </a:r>
                      <a:r>
                        <a:rPr lang="en-US" altLang="zh-TW" sz="1700" b="1" u="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大專生專題計畫並獲補助</a:t>
                      </a:r>
                      <a:r>
                        <a:rPr lang="en-US"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次以上。</a:t>
                      </a:r>
                      <a:endParaRPr lang="zh-TW" sz="1700" u="none"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nSpc>
                          <a:spcPts val="1600"/>
                        </a:lnSpc>
                        <a:spcAft>
                          <a:spcPts val="0"/>
                        </a:spcAft>
                      </a:pPr>
                      <a:r>
                        <a:rPr lang="en-US"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指導學生參與校內外或全國性實務專題競賽或其他展覽</a:t>
                      </a:r>
                      <a:r>
                        <a:rPr lang="en-US"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次以上。</a:t>
                      </a:r>
                      <a:endParaRPr lang="zh-TW" sz="1700" u="none"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nSpc>
                          <a:spcPts val="1600"/>
                        </a:lnSpc>
                        <a:spcAft>
                          <a:spcPts val="0"/>
                        </a:spcAft>
                      </a:pPr>
                      <a:r>
                        <a:rPr lang="en-US"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擔任本校育成中心廠商專任輔導顧問</a:t>
                      </a:r>
                      <a:r>
                        <a:rPr lang="en-US"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年以上。</a:t>
                      </a:r>
                      <a:endParaRPr lang="zh-TW" sz="1700" u="none"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nSpc>
                          <a:spcPts val="1600"/>
                        </a:lnSpc>
                        <a:spcAft>
                          <a:spcPts val="0"/>
                        </a:spcAft>
                      </a:pPr>
                      <a:r>
                        <a:rPr lang="en-US"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4.</a:t>
                      </a:r>
                      <a:r>
                        <a:rPr lang="zh-TW"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擔任與研究發展推動相關之顧問、諮詢委員</a:t>
                      </a:r>
                      <a:r>
                        <a:rPr lang="en-US"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年以上。</a:t>
                      </a:r>
                      <a:endParaRPr lang="zh-TW" sz="1700" u="none"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nSpc>
                          <a:spcPts val="1600"/>
                        </a:lnSpc>
                        <a:spcAft>
                          <a:spcPts val="0"/>
                        </a:spcAft>
                      </a:pPr>
                      <a:r>
                        <a:rPr lang="en-US"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5.</a:t>
                      </a:r>
                      <a:r>
                        <a:rPr lang="zh-TW"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促成策略聯盟並有實質合作項目</a:t>
                      </a:r>
                      <a:r>
                        <a:rPr lang="en-US"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件以上。</a:t>
                      </a:r>
                      <a:endParaRPr lang="zh-TW" sz="1700" u="none"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nSpc>
                          <a:spcPts val="1600"/>
                        </a:lnSpc>
                        <a:spcAft>
                          <a:spcPts val="0"/>
                        </a:spcAft>
                      </a:pPr>
                      <a:r>
                        <a:rPr lang="en-US"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6.</a:t>
                      </a:r>
                      <a:r>
                        <a:rPr lang="zh-TW"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產業界委託檢測分析案資料累計達服務總金額超過</a:t>
                      </a:r>
                      <a:r>
                        <a:rPr lang="en-US"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20</a:t>
                      </a:r>
                      <a:r>
                        <a:rPr lang="zh-TW"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萬元以上，並確實有管理費回饋本校者。</a:t>
                      </a:r>
                      <a:endParaRPr lang="zh-TW" sz="1700" u="none"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nSpc>
                          <a:spcPts val="1600"/>
                        </a:lnSpc>
                        <a:spcAft>
                          <a:spcPts val="0"/>
                        </a:spcAft>
                      </a:pPr>
                      <a:r>
                        <a:rPr lang="en-US"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7.</a:t>
                      </a:r>
                      <a:r>
                        <a:rPr lang="zh-TW"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出版科學類、人文類、社會學類或其他具學術性之翻譯書籍。</a:t>
                      </a:r>
                      <a:endParaRPr lang="zh-TW" sz="1700" u="none"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nSpc>
                          <a:spcPts val="1600"/>
                        </a:lnSpc>
                        <a:spcAft>
                          <a:spcPts val="0"/>
                        </a:spcAft>
                      </a:pPr>
                      <a:r>
                        <a:rPr lang="en-US"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8.</a:t>
                      </a:r>
                      <a:r>
                        <a:rPr lang="zh-TW"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擔任校內外專業領域比賽評審</a:t>
                      </a:r>
                      <a:r>
                        <a:rPr lang="en-US"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次以上。</a:t>
                      </a:r>
                      <a:endParaRPr lang="zh-TW" sz="1700" u="none"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nSpc>
                          <a:spcPts val="1600"/>
                        </a:lnSpc>
                        <a:spcAft>
                          <a:spcPts val="0"/>
                        </a:spcAft>
                      </a:pPr>
                      <a:r>
                        <a:rPr lang="en-US"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9.</a:t>
                      </a:r>
                      <a:r>
                        <a:rPr lang="zh-TW"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擔任校內外專業領域論文審查</a:t>
                      </a:r>
                      <a:r>
                        <a:rPr lang="en-US"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篇以上或學術研討會評論人</a:t>
                      </a:r>
                      <a:r>
                        <a:rPr lang="en-US"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次以上。</a:t>
                      </a:r>
                      <a:endParaRPr lang="zh-TW" sz="1700" u="none"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nSpc>
                          <a:spcPts val="1600"/>
                        </a:lnSpc>
                        <a:spcAft>
                          <a:spcPts val="0"/>
                        </a:spcAft>
                      </a:pPr>
                      <a:r>
                        <a:rPr lang="en-US"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校內外專業領域演講</a:t>
                      </a:r>
                      <a:r>
                        <a:rPr lang="en-US"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次以上。</a:t>
                      </a:r>
                      <a:endParaRPr lang="zh-TW" sz="1700" u="none"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nSpc>
                          <a:spcPts val="1600"/>
                        </a:lnSpc>
                        <a:spcAft>
                          <a:spcPts val="0"/>
                        </a:spcAft>
                      </a:pPr>
                      <a:r>
                        <a:rPr lang="en-US"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11.</a:t>
                      </a:r>
                      <a:r>
                        <a:rPr lang="zh-TW"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教師參與校內外專業團體展演</a:t>
                      </a:r>
                      <a:r>
                        <a:rPr lang="en-US"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次以上。</a:t>
                      </a:r>
                      <a:endParaRPr lang="zh-TW" sz="1700" u="none"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nSpc>
                          <a:spcPts val="1600"/>
                        </a:lnSpc>
                        <a:spcAft>
                          <a:spcPts val="0"/>
                        </a:spcAft>
                      </a:pPr>
                      <a:r>
                        <a:rPr lang="en-US"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12</a:t>
                      </a:r>
                      <a:r>
                        <a:rPr lang="zh-TW"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其他協助研究發展推動服務具有實際績效可佐證者。</a:t>
                      </a:r>
                      <a:endParaRPr lang="zh-TW" sz="1700" u="none"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390" indent="-635" algn="just">
                        <a:lnSpc>
                          <a:spcPts val="1600"/>
                        </a:lnSpc>
                        <a:spcAft>
                          <a:spcPts val="0"/>
                        </a:spcAft>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服務事項需達左列</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項以上之項目</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2273325555"/>
                  </a:ext>
                </a:extLst>
              </a:tr>
            </a:tbl>
          </a:graphicData>
        </a:graphic>
      </p:graphicFrame>
    </p:spTree>
    <p:extLst>
      <p:ext uri="{BB962C8B-B14F-4D97-AF65-F5344CB8AC3E}">
        <p14:creationId xmlns:p14="http://schemas.microsoft.com/office/powerpoint/2010/main" val="42398517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27D8F8A0-0712-41A6-B73A-349B6CC9D9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C66928-75CA-4FDC-9A35-4CB9C6767049}"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矩形 4">
            <a:extLst>
              <a:ext uri="{FF2B5EF4-FFF2-40B4-BE49-F238E27FC236}">
                <a16:creationId xmlns:a16="http://schemas.microsoft.com/office/drawing/2014/main" id="{89FEACD9-7064-4BD7-A8E5-A0F3F982FCC2}"/>
              </a:ext>
            </a:extLst>
          </p:cNvPr>
          <p:cNvSpPr/>
          <p:nvPr/>
        </p:nvSpPr>
        <p:spPr>
          <a:xfrm>
            <a:off x="395536" y="1508951"/>
            <a:ext cx="8352928" cy="4685898"/>
          </a:xfrm>
          <a:prstGeom prst="rect">
            <a:avLst/>
          </a:prstGeom>
        </p:spPr>
        <p:txBody>
          <a:bodyPr wrap="square">
            <a:spAutoFit/>
          </a:bodyPr>
          <a:lstStyle/>
          <a:p>
            <a:pPr marL="0" marR="0" lvl="0" indent="0" algn="l" defTabSz="914400" rtl="0" eaLnBrk="1" fontAlgn="auto" latinLnBrk="0" hangingPunct="1">
              <a:lnSpc>
                <a:spcPts val="1800"/>
              </a:lnSpc>
              <a:spcBef>
                <a:spcPts val="0"/>
              </a:spcBef>
              <a:spcAft>
                <a:spcPts val="540"/>
              </a:spcAft>
              <a:buClrTx/>
              <a:buSzTx/>
              <a:buFontTx/>
              <a:buNone/>
              <a:tabLst/>
              <a:defRPr/>
            </a:pPr>
            <a:r>
              <a:rPr kumimoji="0" lang="zh-TW" altLang="zh-TW" sz="1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備註：</a:t>
            </a:r>
            <a:endParaRPr kumimoji="0" lang="zh-TW" altLang="zh-TW" sz="1800" b="0" i="0" u="none" strike="noStrike" kern="1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mn-cs"/>
            </a:endParaRPr>
          </a:p>
          <a:p>
            <a:pPr marL="304800" marR="0" lvl="0" indent="0" algn="l" defTabSz="914400" rtl="0" eaLnBrk="1" fontAlgn="auto" latinLnBrk="0" hangingPunct="1">
              <a:lnSpc>
                <a:spcPts val="1800"/>
              </a:lnSpc>
              <a:spcBef>
                <a:spcPts val="0"/>
              </a:spcBef>
              <a:spcAft>
                <a:spcPts val="540"/>
              </a:spcAft>
              <a:buClrTx/>
              <a:buSzTx/>
              <a:buFontTx/>
              <a:buNone/>
              <a:tabLst/>
              <a:defRPr/>
            </a:pPr>
            <a:r>
              <a:rPr kumimoji="0" lang="en-US" altLang="zh-TW" sz="1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1.</a:t>
            </a:r>
            <a:r>
              <a:rPr kumimoji="0" lang="zh-TW" altLang="zh-TW" sz="1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各已提出計分之項目不得再重複採列。</a:t>
            </a:r>
            <a:endParaRPr kumimoji="0" lang="zh-TW" altLang="zh-TW" sz="1800" b="0" i="0" u="none" strike="noStrike" kern="1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mn-cs"/>
            </a:endParaRPr>
          </a:p>
          <a:p>
            <a:pPr marL="304800" marR="0" lvl="0" indent="0" algn="l" defTabSz="914400" rtl="0" eaLnBrk="1" fontAlgn="auto" latinLnBrk="0" hangingPunct="1">
              <a:lnSpc>
                <a:spcPts val="1800"/>
              </a:lnSpc>
              <a:spcBef>
                <a:spcPts val="0"/>
              </a:spcBef>
              <a:spcAft>
                <a:spcPts val="540"/>
              </a:spcAft>
              <a:buClrTx/>
              <a:buSzTx/>
              <a:buFontTx/>
              <a:buNone/>
              <a:tabLst/>
              <a:defRPr/>
            </a:pPr>
            <a:r>
              <a:rPr kumimoji="0" lang="en-US" altLang="zh-TW" sz="1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2.</a:t>
            </a:r>
            <a:r>
              <a:rPr kumimoji="0" lang="zh-TW" altLang="zh-TW" sz="1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政府部會、產學合作計畫執行認定以主持人、共同主持人或協同主持人為主，件數及金額計算方式如下：</a:t>
            </a:r>
            <a:endParaRPr kumimoji="0" lang="zh-TW" altLang="zh-TW" sz="1800" b="0" i="0" u="none" strike="noStrike" kern="1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mn-cs"/>
            </a:endParaRPr>
          </a:p>
          <a:p>
            <a:pPr marL="381000" marR="0" lvl="0" indent="0" algn="l" defTabSz="914400" rtl="0" eaLnBrk="1" fontAlgn="auto" latinLnBrk="0" hangingPunct="1">
              <a:lnSpc>
                <a:spcPts val="1800"/>
              </a:lnSpc>
              <a:spcBef>
                <a:spcPts val="0"/>
              </a:spcBef>
              <a:spcAft>
                <a:spcPts val="540"/>
              </a:spcAft>
              <a:buClrTx/>
              <a:buSzTx/>
              <a:buFontTx/>
              <a:buNone/>
              <a:tabLst/>
              <a:defRPr/>
            </a:pPr>
            <a:r>
              <a:rPr kumimoji="0" lang="en-US" altLang="zh-TW" sz="1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(1)</a:t>
            </a:r>
            <a:r>
              <a:rPr kumimoji="0" lang="zh-TW" altLang="zh-TW" sz="1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件數：</a:t>
            </a:r>
            <a:endParaRPr kumimoji="0" lang="zh-TW" altLang="zh-TW" sz="1800" b="0" i="0" u="none" strike="noStrike" kern="1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mn-cs"/>
            </a:endParaRPr>
          </a:p>
          <a:p>
            <a:pPr marL="609600" marR="0" lvl="0" indent="0" algn="l" defTabSz="914400" rtl="0" eaLnBrk="1" fontAlgn="auto" latinLnBrk="0" hangingPunct="1">
              <a:lnSpc>
                <a:spcPts val="1800"/>
              </a:lnSpc>
              <a:spcBef>
                <a:spcPts val="0"/>
              </a:spcBef>
              <a:spcAft>
                <a:spcPts val="540"/>
              </a:spcAft>
              <a:buClrTx/>
              <a:buSzTx/>
              <a:buFontTx/>
              <a:buNone/>
              <a:tabLst/>
              <a:defRPr/>
            </a:pPr>
            <a:r>
              <a:rPr kumimoji="0" lang="zh-TW" altLang="zh-TW" sz="1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主持人</a:t>
            </a:r>
            <a:r>
              <a:rPr kumimoji="0" lang="en-US" altLang="zh-TW" sz="1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=1</a:t>
            </a:r>
            <a:r>
              <a:rPr kumimoji="0" lang="zh-TW" altLang="zh-TW" sz="1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件</a:t>
            </a:r>
            <a:r>
              <a:rPr kumimoji="0" lang="en-US" altLang="zh-TW" sz="1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×100%</a:t>
            </a:r>
            <a:r>
              <a:rPr kumimoji="0" lang="zh-TW" altLang="zh-TW" sz="1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、共同主持人</a:t>
            </a:r>
            <a:r>
              <a:rPr kumimoji="0" lang="en-US" altLang="zh-TW" sz="1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=1</a:t>
            </a:r>
            <a:r>
              <a:rPr kumimoji="0" lang="zh-TW" altLang="zh-TW" sz="1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件</a:t>
            </a:r>
            <a:r>
              <a:rPr kumimoji="0" lang="en-US" altLang="zh-TW" sz="1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×50%÷</a:t>
            </a:r>
            <a:r>
              <a:rPr kumimoji="0" lang="zh-TW" altLang="zh-TW" sz="1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共同主持人數、協同主持人</a:t>
            </a:r>
            <a:r>
              <a:rPr kumimoji="0" lang="en-US" altLang="zh-TW" sz="1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=1</a:t>
            </a:r>
            <a:r>
              <a:rPr kumimoji="0" lang="zh-TW" altLang="zh-TW" sz="1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件</a:t>
            </a:r>
            <a:r>
              <a:rPr kumimoji="0" lang="en-US" altLang="zh-TW" sz="1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×30%÷</a:t>
            </a:r>
            <a:r>
              <a:rPr kumimoji="0" lang="zh-TW" altLang="zh-TW" sz="1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協同主持人數</a:t>
            </a:r>
            <a:endParaRPr kumimoji="0" lang="zh-TW" altLang="zh-TW" sz="1800" b="0" i="0" u="none" strike="noStrike" kern="1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mn-cs"/>
            </a:endParaRPr>
          </a:p>
          <a:p>
            <a:pPr marL="381000" marR="0" lvl="0" indent="0" algn="l" defTabSz="914400" rtl="0" eaLnBrk="1" fontAlgn="auto" latinLnBrk="0" hangingPunct="1">
              <a:lnSpc>
                <a:spcPts val="1800"/>
              </a:lnSpc>
              <a:spcBef>
                <a:spcPts val="0"/>
              </a:spcBef>
              <a:spcAft>
                <a:spcPts val="540"/>
              </a:spcAft>
              <a:buClrTx/>
              <a:buSzTx/>
              <a:buFontTx/>
              <a:buNone/>
              <a:tabLst/>
              <a:defRPr/>
            </a:pPr>
            <a:r>
              <a:rPr kumimoji="0" lang="en-US" altLang="zh-TW" sz="1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(2)</a:t>
            </a:r>
            <a:r>
              <a:rPr kumimoji="0" lang="zh-TW" altLang="zh-TW" sz="1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金額：</a:t>
            </a:r>
            <a:endParaRPr kumimoji="0" lang="zh-TW" altLang="zh-TW" sz="1800" b="0" i="0" u="none" strike="noStrike" kern="1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mn-cs"/>
            </a:endParaRPr>
          </a:p>
          <a:p>
            <a:pPr marL="609600" marR="0" lvl="0" indent="0" algn="l" defTabSz="914400" rtl="0" eaLnBrk="1" fontAlgn="auto" latinLnBrk="0" hangingPunct="1">
              <a:lnSpc>
                <a:spcPts val="1800"/>
              </a:lnSpc>
              <a:spcBef>
                <a:spcPts val="0"/>
              </a:spcBef>
              <a:spcAft>
                <a:spcPts val="540"/>
              </a:spcAft>
              <a:buClrTx/>
              <a:buSzTx/>
              <a:buFontTx/>
              <a:buNone/>
              <a:tabLst/>
              <a:defRPr/>
            </a:pPr>
            <a:r>
              <a:rPr kumimoji="0" lang="zh-TW" altLang="zh-TW" sz="1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主持人</a:t>
            </a:r>
            <a:r>
              <a:rPr kumimoji="0" lang="en-US" altLang="zh-TW" sz="1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a:t>
            </a:r>
            <a:r>
              <a:rPr kumimoji="0" lang="zh-TW" altLang="zh-TW" sz="1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總金額</a:t>
            </a:r>
            <a:r>
              <a:rPr kumimoji="0" lang="en-US" altLang="zh-TW" sz="1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×100%</a:t>
            </a:r>
            <a:r>
              <a:rPr kumimoji="0" lang="zh-TW" altLang="zh-TW" sz="1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、共同主持人</a:t>
            </a:r>
            <a:r>
              <a:rPr kumimoji="0" lang="en-US" altLang="zh-TW" sz="1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a:t>
            </a:r>
            <a:r>
              <a:rPr kumimoji="0" lang="zh-TW" altLang="zh-TW" sz="1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總金額</a:t>
            </a:r>
            <a:r>
              <a:rPr kumimoji="0" lang="en-US" altLang="zh-TW" sz="1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×50%÷</a:t>
            </a:r>
            <a:r>
              <a:rPr kumimoji="0" lang="zh-TW" altLang="zh-TW" sz="1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共同主持人數、協同主持人</a:t>
            </a:r>
            <a:r>
              <a:rPr kumimoji="0" lang="en-US" altLang="zh-TW" sz="1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a:t>
            </a:r>
            <a:r>
              <a:rPr kumimoji="0" lang="zh-TW" altLang="zh-TW" sz="1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總金額</a:t>
            </a:r>
            <a:r>
              <a:rPr kumimoji="0" lang="en-US" altLang="zh-TW" sz="1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×30%÷</a:t>
            </a:r>
            <a:r>
              <a:rPr kumimoji="0" lang="zh-TW" altLang="zh-TW" sz="1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協同主持人數</a:t>
            </a:r>
            <a:endParaRPr kumimoji="0" lang="zh-TW" altLang="zh-TW" sz="1800" b="0" i="0" u="none" strike="noStrike" kern="1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mn-cs"/>
            </a:endParaRPr>
          </a:p>
          <a:p>
            <a:pPr marL="304800" marR="0" lvl="0" indent="0" algn="l" defTabSz="914400" rtl="0" eaLnBrk="1" fontAlgn="auto" latinLnBrk="0" hangingPunct="1">
              <a:lnSpc>
                <a:spcPts val="1800"/>
              </a:lnSpc>
              <a:spcBef>
                <a:spcPts val="0"/>
              </a:spcBef>
              <a:spcAft>
                <a:spcPts val="540"/>
              </a:spcAft>
              <a:buClrTx/>
              <a:buSzTx/>
              <a:buFontTx/>
              <a:buNone/>
              <a:tabLst/>
              <a:defRPr/>
            </a:pPr>
            <a:r>
              <a:rPr kumimoji="0" lang="en-US" altLang="zh-TW" sz="1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3.</a:t>
            </a:r>
            <a:r>
              <a:rPr kumimoji="0" lang="zh-TW" altLang="zh-TW" sz="1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全校性計畫如：</a:t>
            </a:r>
            <a:r>
              <a:rPr kumimoji="0" lang="zh-TW" altLang="en-US" sz="1800" b="1" i="0"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高教深耕</a:t>
            </a:r>
            <a:r>
              <a:rPr kumimoji="0" lang="zh-TW" altLang="zh-TW" sz="1800" b="1" i="0"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計畫</a:t>
            </a:r>
            <a:r>
              <a:rPr kumimoji="0" lang="zh-TW" altLang="zh-TW" sz="1800" b="0" i="0"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、貴重儀器計畫及其他全校性之計畫，以執行單位認定者為主。</a:t>
            </a:r>
            <a:endParaRPr kumimoji="0" lang="zh-TW" altLang="zh-TW" sz="1800" b="0" i="0" strike="noStrike" kern="1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mn-cs"/>
            </a:endParaRPr>
          </a:p>
          <a:p>
            <a:pPr marL="457200" marR="0" lvl="0" indent="-152400" algn="l" defTabSz="914400" rtl="0" eaLnBrk="1" fontAlgn="auto" latinLnBrk="0" hangingPunct="1">
              <a:lnSpc>
                <a:spcPts val="1800"/>
              </a:lnSpc>
              <a:spcBef>
                <a:spcPts val="0"/>
              </a:spcBef>
              <a:spcAft>
                <a:spcPts val="540"/>
              </a:spcAft>
              <a:buClrTx/>
              <a:buSzTx/>
              <a:buFontTx/>
              <a:buNone/>
              <a:tabLst/>
              <a:defRPr/>
            </a:pPr>
            <a:r>
              <a:rPr kumimoji="0" lang="en-US" altLang="zh-TW" sz="1800" b="0" i="0"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4</a:t>
            </a:r>
            <a:r>
              <a:rPr kumimoji="0" lang="en-US" altLang="zh-TW" sz="1800" b="1" i="0"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.I</a:t>
            </a:r>
            <a:r>
              <a:rPr kumimoji="0" lang="zh-TW" altLang="zh-TW" sz="1800" b="1" i="0"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級期刊</a:t>
            </a:r>
            <a:r>
              <a:rPr kumimoji="0" lang="zh-TW" altLang="zh-TW" sz="1800" b="0" i="0"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認定標準</a:t>
            </a:r>
            <a:r>
              <a:rPr kumimoji="0" lang="zh-TW" altLang="zh-TW" sz="1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為發表於</a:t>
            </a:r>
            <a:r>
              <a:rPr kumimoji="0" lang="en-US" altLang="zh-TW" sz="1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Science,</a:t>
            </a:r>
            <a:r>
              <a:rPr kumimoji="0" lang="zh-TW" altLang="en-US" sz="1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 </a:t>
            </a:r>
            <a:r>
              <a:rPr kumimoji="0" lang="en-US" altLang="zh-TW" sz="1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Nature</a:t>
            </a:r>
            <a:r>
              <a:rPr kumimoji="0" lang="zh-TW" altLang="zh-TW" sz="1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a:t>
            </a:r>
            <a:r>
              <a:rPr kumimoji="0" lang="en-US" altLang="zh-TW" sz="1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SSCI</a:t>
            </a:r>
            <a:r>
              <a:rPr kumimoji="0" lang="zh-TW" altLang="zh-TW" sz="1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a:t>
            </a:r>
            <a:r>
              <a:rPr kumimoji="0" lang="en-US" altLang="zh-TW" sz="1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AHCI</a:t>
            </a:r>
            <a:r>
              <a:rPr kumimoji="0" lang="zh-TW" altLang="zh-TW" sz="1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a:t>
            </a:r>
            <a:r>
              <a:rPr kumimoji="0" lang="en-US" altLang="zh-TW" sz="1800" b="1" i="0" strike="noStrike" kern="100" cap="none" spc="0" normalizeH="0" baseline="0" noProof="0" dirty="0">
                <a:ln>
                  <a:noFill/>
                </a:ln>
                <a:effectLst/>
                <a:uLnTx/>
                <a:uFillTx/>
                <a:latin typeface="Times New Roman" panose="02020603050405020304" pitchFamily="18" charset="0"/>
                <a:ea typeface="標楷體" panose="03000509000000000000" pitchFamily="65" charset="-120"/>
                <a:cs typeface="+mn-cs"/>
              </a:rPr>
              <a:t>SCIE</a:t>
            </a:r>
            <a:r>
              <a:rPr kumimoji="0" lang="zh-TW" altLang="zh-TW" sz="1800" b="1" i="0" strike="noStrike" kern="100" cap="none" spc="0" normalizeH="0" baseline="0" noProof="0" dirty="0">
                <a:ln>
                  <a:noFill/>
                </a:ln>
                <a:effectLst/>
                <a:uLnTx/>
                <a:uFillTx/>
                <a:latin typeface="Times New Roman" panose="02020603050405020304" pitchFamily="18" charset="0"/>
                <a:ea typeface="標楷體" panose="03000509000000000000" pitchFamily="65" charset="-120"/>
                <a:cs typeface="+mn-cs"/>
              </a:rPr>
              <a:t>、</a:t>
            </a:r>
            <a:r>
              <a:rPr kumimoji="0" lang="zh-TW" altLang="en-US" sz="1800" b="1" i="0" strike="noStrike" kern="100" cap="none" spc="0" normalizeH="0" baseline="0" noProof="0" dirty="0">
                <a:ln>
                  <a:noFill/>
                </a:ln>
                <a:effectLst/>
                <a:uLnTx/>
                <a:uFillTx/>
                <a:latin typeface="Times New Roman" panose="02020603050405020304" pitchFamily="18" charset="0"/>
                <a:ea typeface="標楷體" panose="03000509000000000000" pitchFamily="65" charset="-120"/>
                <a:cs typeface="+mn-cs"/>
              </a:rPr>
              <a:t>國科會</a:t>
            </a:r>
            <a:r>
              <a:rPr kumimoji="0" lang="zh-TW" altLang="zh-TW" sz="1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社會科學領域</a:t>
            </a:r>
            <a:r>
              <a:rPr kumimoji="0" lang="en-US" altLang="zh-TW" sz="1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TSSCI</a:t>
            </a:r>
            <a:r>
              <a:rPr kumimoji="0" lang="zh-TW" altLang="zh-TW" sz="1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正式收錄期刊名單者、人文及社會科學領域</a:t>
            </a:r>
            <a:r>
              <a:rPr kumimoji="0" lang="en-US" altLang="zh-TW" sz="1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THCI Core</a:t>
            </a:r>
            <a:r>
              <a:rPr kumimoji="0" lang="zh-TW" altLang="zh-TW" sz="1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正式收錄期刊名單者。</a:t>
            </a:r>
            <a:endParaRPr kumimoji="0" lang="zh-TW" altLang="zh-TW" sz="1800" b="0" i="0" u="none" strike="noStrike" kern="1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altLang="zh-TW" sz="1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b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6" name="標題 1">
            <a:extLst>
              <a:ext uri="{FF2B5EF4-FFF2-40B4-BE49-F238E27FC236}">
                <a16:creationId xmlns:a16="http://schemas.microsoft.com/office/drawing/2014/main" id="{02704FA1-1E22-4ACC-B060-6A580773429A}"/>
              </a:ext>
            </a:extLst>
          </p:cNvPr>
          <p:cNvSpPr>
            <a:spLocks noGrp="1"/>
          </p:cNvSpPr>
          <p:nvPr>
            <p:ph type="title"/>
          </p:nvPr>
        </p:nvSpPr>
        <p:spPr>
          <a:xfrm>
            <a:off x="628650" y="267615"/>
            <a:ext cx="8407846" cy="855745"/>
          </a:xfrm>
        </p:spPr>
        <p:txBody>
          <a:bodyPr>
            <a:noAutofit/>
          </a:bodyPr>
          <a:lstStyle/>
          <a:p>
            <a:r>
              <a:rPr lang="en-US" altLang="zh-TW" sz="2600" b="1" dirty="0"/>
              <a:t>113 </a:t>
            </a:r>
            <a:r>
              <a:rPr lang="zh-TW" altLang="en-US" sz="2600" b="1" dirty="0"/>
              <a:t>學年度</a:t>
            </a:r>
            <a:r>
              <a:rPr lang="zh-TW" altLang="en-US" sz="2600" b="1" u="sng" dirty="0">
                <a:solidFill>
                  <a:srgbClr val="FF0000"/>
                </a:solidFill>
              </a:rPr>
              <a:t>專任教師</a:t>
            </a:r>
            <a:r>
              <a:rPr lang="zh-TW" altLang="en-US" sz="2600" b="1" dirty="0"/>
              <a:t>評鑑基準項目表及通過門檻 </a:t>
            </a:r>
            <a:r>
              <a:rPr lang="en-US" altLang="zh-TW" sz="2600" b="1" dirty="0"/>
              <a:t>(</a:t>
            </a:r>
            <a:r>
              <a:rPr lang="zh-TW" altLang="en-US" sz="2600" b="1" dirty="0"/>
              <a:t>研究項</a:t>
            </a:r>
            <a:r>
              <a:rPr lang="en-US" altLang="zh-TW" sz="2600" b="1" dirty="0"/>
              <a:t>)</a:t>
            </a:r>
            <a:endParaRPr lang="zh-TW" altLang="en-US" sz="2600" b="1" dirty="0"/>
          </a:p>
        </p:txBody>
      </p:sp>
    </p:spTree>
    <p:extLst>
      <p:ext uri="{BB962C8B-B14F-4D97-AF65-F5344CB8AC3E}">
        <p14:creationId xmlns:p14="http://schemas.microsoft.com/office/powerpoint/2010/main" val="38691366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457950" y="635640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C66928-75CA-4FDC-9A35-4CB9C6767049}"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zh-TW" altLang="en-US" sz="12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標題 1"/>
          <p:cNvSpPr>
            <a:spLocks noGrp="1"/>
          </p:cNvSpPr>
          <p:nvPr>
            <p:ph type="title"/>
          </p:nvPr>
        </p:nvSpPr>
        <p:spPr>
          <a:xfrm>
            <a:off x="611560" y="188640"/>
            <a:ext cx="8407846" cy="855745"/>
          </a:xfrm>
        </p:spPr>
        <p:txBody>
          <a:bodyPr>
            <a:noAutofit/>
          </a:bodyPr>
          <a:lstStyle/>
          <a:p>
            <a:r>
              <a:rPr lang="en-US" altLang="zh-TW" sz="2600" b="1" dirty="0"/>
              <a:t>113 </a:t>
            </a:r>
            <a:r>
              <a:rPr lang="zh-TW" altLang="en-US" sz="2600" b="1" dirty="0"/>
              <a:t>學年度</a:t>
            </a:r>
            <a:r>
              <a:rPr lang="zh-TW" altLang="en-US" sz="2600" b="1" u="sng" dirty="0">
                <a:solidFill>
                  <a:srgbClr val="FF0000"/>
                </a:solidFill>
              </a:rPr>
              <a:t>專任教師</a:t>
            </a:r>
            <a:r>
              <a:rPr lang="zh-TW" altLang="en-US" sz="2600" b="1" dirty="0"/>
              <a:t>評鑑基準項目表及通過門檻 </a:t>
            </a:r>
            <a:r>
              <a:rPr lang="en-US" altLang="zh-TW" sz="2600" b="1" dirty="0"/>
              <a:t>(</a:t>
            </a:r>
            <a:r>
              <a:rPr lang="zh-TW" altLang="en-US" sz="2600" b="1" dirty="0"/>
              <a:t>輔導與服務項</a:t>
            </a:r>
            <a:r>
              <a:rPr lang="en-US" altLang="zh-TW" sz="2600" b="1" dirty="0"/>
              <a:t>)</a:t>
            </a:r>
            <a:endParaRPr lang="zh-TW" altLang="en-US" sz="2600" b="1" dirty="0"/>
          </a:p>
        </p:txBody>
      </p:sp>
      <p:graphicFrame>
        <p:nvGraphicFramePr>
          <p:cNvPr id="2" name="表格 1">
            <a:extLst>
              <a:ext uri="{FF2B5EF4-FFF2-40B4-BE49-F238E27FC236}">
                <a16:creationId xmlns:a16="http://schemas.microsoft.com/office/drawing/2014/main" id="{58F7484C-749D-491A-9CF0-FD74ABE2782B}"/>
              </a:ext>
            </a:extLst>
          </p:cNvPr>
          <p:cNvGraphicFramePr>
            <a:graphicFrameLocks noGrp="1"/>
          </p:cNvGraphicFramePr>
          <p:nvPr>
            <p:extLst>
              <p:ext uri="{D42A27DB-BD31-4B8C-83A1-F6EECF244321}">
                <p14:modId xmlns:p14="http://schemas.microsoft.com/office/powerpoint/2010/main" val="3801357016"/>
              </p:ext>
            </p:extLst>
          </p:nvPr>
        </p:nvGraphicFramePr>
        <p:xfrm>
          <a:off x="287524" y="1340768"/>
          <a:ext cx="8568951" cy="4860466"/>
        </p:xfrm>
        <a:graphic>
          <a:graphicData uri="http://schemas.openxmlformats.org/drawingml/2006/table">
            <a:tbl>
              <a:tblPr firstRow="1" firstCol="1" bandRow="1" bandCol="1"/>
              <a:tblGrid>
                <a:gridCol w="874679">
                  <a:extLst>
                    <a:ext uri="{9D8B030D-6E8A-4147-A177-3AD203B41FA5}">
                      <a16:colId xmlns:a16="http://schemas.microsoft.com/office/drawing/2014/main" val="3505269678"/>
                    </a:ext>
                  </a:extLst>
                </a:gridCol>
                <a:gridCol w="5114907">
                  <a:extLst>
                    <a:ext uri="{9D8B030D-6E8A-4147-A177-3AD203B41FA5}">
                      <a16:colId xmlns:a16="http://schemas.microsoft.com/office/drawing/2014/main" val="303886791"/>
                    </a:ext>
                  </a:extLst>
                </a:gridCol>
                <a:gridCol w="1827551">
                  <a:extLst>
                    <a:ext uri="{9D8B030D-6E8A-4147-A177-3AD203B41FA5}">
                      <a16:colId xmlns:a16="http://schemas.microsoft.com/office/drawing/2014/main" val="681062967"/>
                    </a:ext>
                  </a:extLst>
                </a:gridCol>
                <a:gridCol w="751814">
                  <a:extLst>
                    <a:ext uri="{9D8B030D-6E8A-4147-A177-3AD203B41FA5}">
                      <a16:colId xmlns:a16="http://schemas.microsoft.com/office/drawing/2014/main" val="3370602361"/>
                    </a:ext>
                  </a:extLst>
                </a:gridCol>
              </a:tblGrid>
              <a:tr h="462902">
                <a:tc gridSpan="2">
                  <a:txBody>
                    <a:bodyPr/>
                    <a:lstStyle/>
                    <a:p>
                      <a:pPr algn="ctr">
                        <a:lnSpc>
                          <a:spcPts val="1800"/>
                        </a:lnSpc>
                        <a:spcAft>
                          <a:spcPts val="0"/>
                        </a:spcAft>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項目</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4191" marR="3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zh-TW" altLang="en-US"/>
                    </a:p>
                  </a:txBody>
                  <a:tcPr/>
                </a:tc>
                <a:tc>
                  <a:txBody>
                    <a:bodyPr/>
                    <a:lstStyle/>
                    <a:p>
                      <a:pPr indent="233045">
                        <a:lnSpc>
                          <a:spcPts val="1800"/>
                        </a:lnSpc>
                        <a:spcAft>
                          <a:spcPts val="0"/>
                        </a:spcAft>
                      </a:pPr>
                      <a:r>
                        <a:rPr lang="zh-TW" sz="1600" kern="100">
                          <a:effectLst/>
                          <a:latin typeface="Times New Roman" panose="02020603050405020304" pitchFamily="18" charset="0"/>
                          <a:ea typeface="標楷體" panose="03000509000000000000" pitchFamily="65" charset="-120"/>
                          <a:cs typeface="Times New Roman" panose="02020603050405020304" pitchFamily="18" charset="0"/>
                        </a:rPr>
                        <a:t>基本門檻</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4191" marR="3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ts val="1800"/>
                        </a:lnSpc>
                        <a:spcAft>
                          <a:spcPts val="0"/>
                        </a:spcAft>
                      </a:pPr>
                      <a:r>
                        <a:rPr lang="zh-TW" sz="1600" kern="100">
                          <a:effectLst/>
                          <a:latin typeface="Times New Roman" panose="02020603050405020304" pitchFamily="18" charset="0"/>
                          <a:ea typeface="標楷體" panose="03000509000000000000" pitchFamily="65" charset="-120"/>
                          <a:cs typeface="Times New Roman" panose="02020603050405020304" pitchFamily="18" charset="0"/>
                        </a:rPr>
                        <a:t>通過條件</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4191" marR="3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19669866"/>
                  </a:ext>
                </a:extLst>
              </a:tr>
              <a:tr h="4397564">
                <a:tc>
                  <a:txBody>
                    <a:bodyPr/>
                    <a:lstStyle/>
                    <a:p>
                      <a:pPr>
                        <a:lnSpc>
                          <a:spcPts val="1800"/>
                        </a:lnSpc>
                        <a:spcAft>
                          <a:spcPts val="0"/>
                        </a:spcAft>
                      </a:pP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C1</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基本項目</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4191" marR="3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nSpc>
                          <a:spcPts val="1800"/>
                        </a:lnSpc>
                        <a:spcAft>
                          <a:spcPts val="0"/>
                        </a:spcAft>
                      </a:pPr>
                      <a:r>
                        <a:rPr lang="en-US"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實際擔任導師或準導師服務共計三學期以上，並達以下基準</a:t>
                      </a:r>
                      <a:r>
                        <a:rPr lang="zh-TW" sz="1600" b="1" u="sng"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之一</a:t>
                      </a:r>
                      <a:r>
                        <a:rPr lang="zh-TW"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者：</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23215" indent="-178435">
                        <a:lnSpc>
                          <a:spcPts val="1800"/>
                        </a:lnSpc>
                        <a:spcAft>
                          <a:spcPts val="0"/>
                        </a:spcAft>
                      </a:pPr>
                      <a:r>
                        <a:rPr lang="en-US"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擔任班級或家族導師學期間按時繳交班會記錄表、導生活動成果表、班級學生輔導記錄表等資料超過</a:t>
                      </a:r>
                      <a:r>
                        <a:rPr lang="en-US"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a:t>
                      </a:r>
                      <a:r>
                        <a:rPr lang="zh-TW"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成以上。</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23215" indent="-178435">
                        <a:lnSpc>
                          <a:spcPts val="1800"/>
                        </a:lnSpc>
                        <a:spcAft>
                          <a:spcPts val="0"/>
                        </a:spcAft>
                      </a:pPr>
                      <a:r>
                        <a:rPr lang="en-US"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教師至學生諮商中心之擔任義輔老師</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且該學期請假次數少於</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次者，或</a:t>
                      </a:r>
                      <a:r>
                        <a:rPr lang="zh-TW"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協助通識教育課程學生之課業輔導與生活輔導，並填附輔導紀錄表達</a:t>
                      </a:r>
                      <a:r>
                        <a:rPr lang="en-US"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次以上者，視為準導師服務一學期。</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23215" indent="-178435">
                        <a:lnSpc>
                          <a:spcPts val="1800"/>
                        </a:lnSpc>
                        <a:spcAft>
                          <a:spcPts val="0"/>
                        </a:spcAft>
                      </a:pPr>
                      <a:r>
                        <a:rPr lang="en-US"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教師擔任學生代表隊之指導老師或教練一學期視為準導師服務一學期。</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nSpc>
                          <a:spcPts val="1800"/>
                        </a:lnSpc>
                        <a:spcAft>
                          <a:spcPts val="0"/>
                        </a:spcAft>
                      </a:pPr>
                      <a:r>
                        <a:rPr lang="en-US"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參加學務處各項研習會議三學年達</a:t>
                      </a:r>
                      <a:r>
                        <a:rPr lang="en-US"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次以上。</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nSpc>
                          <a:spcPts val="1800"/>
                        </a:lnSpc>
                        <a:spcAft>
                          <a:spcPts val="0"/>
                        </a:spcAft>
                      </a:pPr>
                      <a:r>
                        <a:rPr lang="en-US"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參與系、所、中心、學程、班、室務會議超過</a:t>
                      </a:r>
                      <a:r>
                        <a:rPr lang="en-US"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成以上。</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200025" indent="-201295" algn="just">
                        <a:lnSpc>
                          <a:spcPts val="1800"/>
                        </a:lnSpc>
                        <a:spcAft>
                          <a:spcPts val="0"/>
                        </a:spcAft>
                      </a:pPr>
                      <a:r>
                        <a:rPr lang="en-US" sz="1600" b="1" u="sng" kern="100" dirty="0">
                          <a:effectLst/>
                          <a:latin typeface="Times New Roman" panose="02020603050405020304" pitchFamily="18" charset="0"/>
                          <a:ea typeface="標楷體" panose="03000509000000000000" pitchFamily="65" charset="-120"/>
                          <a:cs typeface="Times New Roman" panose="02020603050405020304" pitchFamily="18" charset="0"/>
                        </a:rPr>
                        <a:t>4.</a:t>
                      </a:r>
                      <a:r>
                        <a:rPr lang="zh-TW" sz="1600" b="1" u="sng" kern="10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rPr>
                        <a:t>於評鑑期限內配合教育部技專資料庫準時填報：表</a:t>
                      </a:r>
                      <a:r>
                        <a:rPr lang="en-US" sz="1600" b="1" u="sng" kern="10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rPr>
                        <a:t>1-6</a:t>
                      </a:r>
                      <a:r>
                        <a:rPr lang="zh-TW" sz="1600" b="1" u="sng" kern="10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rPr>
                        <a:t>教師校外專業服務資料表、表</a:t>
                      </a:r>
                      <a:r>
                        <a:rPr lang="en-US" sz="1600" b="1" u="sng" kern="10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rPr>
                        <a:t>1-7</a:t>
                      </a:r>
                      <a:r>
                        <a:rPr lang="zh-TW" sz="1600" b="1" u="sng" kern="10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rPr>
                        <a:t>教師學術</a:t>
                      </a:r>
                      <a:r>
                        <a:rPr lang="en-US" sz="1600" b="1" u="sng" kern="10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b="1" u="sng" kern="10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rPr>
                        <a:t>專業活動資料表、表</a:t>
                      </a:r>
                      <a:r>
                        <a:rPr lang="en-US" sz="1600" b="1" u="sng" kern="10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rPr>
                        <a:t>1-9</a:t>
                      </a:r>
                      <a:r>
                        <a:rPr lang="zh-TW" sz="1600" b="1" u="sng" kern="10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rPr>
                        <a:t>教師期刊論文資料表、表</a:t>
                      </a:r>
                      <a:r>
                        <a:rPr lang="en-US" sz="1600" b="1" u="sng" kern="10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rPr>
                        <a:t>1-10</a:t>
                      </a:r>
                      <a:r>
                        <a:rPr lang="zh-TW" sz="1600" b="1" u="sng" kern="10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rPr>
                        <a:t>教師研討會論文資料表、表</a:t>
                      </a:r>
                      <a:r>
                        <a:rPr lang="en-US" sz="1600" b="1" u="sng" kern="10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rPr>
                        <a:t>1-11</a:t>
                      </a:r>
                      <a:r>
                        <a:rPr lang="zh-TW" sz="1600" b="1" u="sng" kern="10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rPr>
                        <a:t>教師發表專書</a:t>
                      </a:r>
                      <a:r>
                        <a:rPr lang="en-US" sz="1600" b="1" u="sng" kern="10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b="1" u="sng" kern="10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rPr>
                        <a:t>含篇章</a:t>
                      </a:r>
                      <a:r>
                        <a:rPr lang="en-US" sz="1600" b="1" u="sng" kern="10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b="1" u="sng" kern="10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rPr>
                        <a:t>及其他著作資料表及表</a:t>
                      </a:r>
                      <a:r>
                        <a:rPr lang="en-US" sz="1600" b="1" u="sng" kern="10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rPr>
                        <a:t>1-13</a:t>
                      </a:r>
                      <a:r>
                        <a:rPr lang="zh-TW" sz="1600" b="1" u="sng" kern="10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rPr>
                        <a:t>教師獲頒獎項與榮譽資料表各表資料，均無修正紀錄。</a:t>
                      </a:r>
                      <a:r>
                        <a:rPr lang="zh-TW" sz="1600" b="1" u="sng"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（本項自</a:t>
                      </a:r>
                      <a:r>
                        <a:rPr lang="en-US" sz="1600" b="1" u="sng"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112</a:t>
                      </a:r>
                      <a:r>
                        <a:rPr lang="zh-TW" sz="1600" b="1" u="sng"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學年度起實施）。</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4191" marR="34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nSpc>
                          <a:spcPts val="1800"/>
                        </a:lnSpc>
                        <a:spcAft>
                          <a:spcPts val="0"/>
                        </a:spcAft>
                      </a:pPr>
                      <a:r>
                        <a:rPr lang="en-US" sz="1600" u="sng"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en-US" altLang="zh-TW" sz="1600" b="1" u="sng"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1~4</a:t>
                      </a:r>
                      <a:r>
                        <a:rPr lang="zh-TW" altLang="en-US" sz="1600" b="1" u="sng"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項均需達成</a:t>
                      </a:r>
                      <a:endParaRPr lang="en-US" sz="1600" b="1" u="sng"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152400" indent="-152400">
                        <a:lnSpc>
                          <a:spcPts val="1800"/>
                        </a:lnSpc>
                        <a:spcAft>
                          <a:spcPts val="0"/>
                        </a:spcAft>
                      </a:pP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有關非擔任本校導師制實施辦法之導師者，以準導師認定。</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nSpc>
                          <a:spcPts val="1800"/>
                        </a:lnSpc>
                        <a:spcAft>
                          <a:spcPts val="0"/>
                        </a:spcAft>
                      </a:pP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導師由技專資料庫登錄之資料進行認定，準導師由業務單位依據受評教師另提供佐證之資料進行認定</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nSpc>
                          <a:spcPts val="1800"/>
                        </a:lnSpc>
                        <a:spcAft>
                          <a:spcPts val="0"/>
                        </a:spcAft>
                      </a:pPr>
                      <a:r>
                        <a:rPr lang="en-US" sz="1600" u="sng"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en-US" sz="1600" b="1" u="sng"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sz="1600" b="1" u="sng"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1600" b="1" u="sng" kern="100" dirty="0">
                          <a:effectLst/>
                          <a:latin typeface="Times New Roman" panose="02020603050405020304" pitchFamily="18" charset="0"/>
                          <a:ea typeface="標楷體" panose="03000509000000000000" pitchFamily="65" charset="-120"/>
                          <a:cs typeface="Times New Roman" panose="02020603050405020304" pitchFamily="18" charset="0"/>
                        </a:rPr>
                        <a:t>第</a:t>
                      </a:r>
                      <a:r>
                        <a:rPr lang="en-US" sz="1600" b="1" u="sng" kern="100" dirty="0">
                          <a:effectLst/>
                          <a:latin typeface="Times New Roman" panose="02020603050405020304" pitchFamily="18" charset="0"/>
                          <a:ea typeface="標楷體" panose="03000509000000000000" pitchFamily="65" charset="-120"/>
                          <a:cs typeface="Times New Roman" panose="02020603050405020304" pitchFamily="18" charset="0"/>
                        </a:rPr>
                        <a:t>4</a:t>
                      </a:r>
                      <a:r>
                        <a:rPr lang="zh-TW" sz="1600" b="1" u="sng" kern="100" dirty="0">
                          <a:effectLst/>
                          <a:latin typeface="Times New Roman" panose="02020603050405020304" pitchFamily="18" charset="0"/>
                          <a:ea typeface="標楷體" panose="03000509000000000000" pitchFamily="65" charset="-120"/>
                          <a:cs typeface="Times New Roman" panose="02020603050405020304" pitchFamily="18" charset="0"/>
                        </a:rPr>
                        <a:t>項</a:t>
                      </a:r>
                      <a:r>
                        <a:rPr lang="zh-TW" sz="1600" b="1" u="sng"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由技專資料庫登錄之資料進行認定（電算中心負責）。</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4191" marR="3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800"/>
                        </a:lnSpc>
                        <a:spcAft>
                          <a:spcPts val="0"/>
                        </a:spcAft>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各教師於受評鑑期間需達到</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C1</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基本項目及</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C2</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加分項目</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項以上</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4191" marR="3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235618"/>
                  </a:ext>
                </a:extLst>
              </a:tr>
            </a:tbl>
          </a:graphicData>
        </a:graphic>
      </p:graphicFrame>
      <p:sp>
        <p:nvSpPr>
          <p:cNvPr id="3" name="文字方塊 2">
            <a:extLst>
              <a:ext uri="{FF2B5EF4-FFF2-40B4-BE49-F238E27FC236}">
                <a16:creationId xmlns:a16="http://schemas.microsoft.com/office/drawing/2014/main" id="{DC608058-CD5A-49C1-ABDA-42B991B0AE25}"/>
              </a:ext>
            </a:extLst>
          </p:cNvPr>
          <p:cNvSpPr txBox="1"/>
          <p:nvPr/>
        </p:nvSpPr>
        <p:spPr>
          <a:xfrm>
            <a:off x="4571999" y="6497617"/>
            <a:ext cx="1885951" cy="307777"/>
          </a:xfrm>
          <a:prstGeom prst="rect">
            <a:avLst/>
          </a:prstGeom>
          <a:noFill/>
        </p:spPr>
        <p:txBody>
          <a:bodyPr wrap="square" rtlCol="0">
            <a:spAutoFit/>
          </a:bodyPr>
          <a:lstStyle/>
          <a:p>
            <a:r>
              <a:rPr lang="zh-TW" altLang="en-US" sz="1400" dirty="0">
                <a:latin typeface="標楷體" panose="03000509000000000000" pitchFamily="65" charset="-120"/>
                <a:ea typeface="標楷體" panose="03000509000000000000" pitchFamily="65" charset="-120"/>
              </a:rPr>
              <a:t>＊對照第</a:t>
            </a:r>
            <a:r>
              <a:rPr lang="en-US" altLang="zh-TW" sz="1400" dirty="0">
                <a:latin typeface="標楷體" panose="03000509000000000000" pitchFamily="65" charset="-120"/>
                <a:ea typeface="標楷體" panose="03000509000000000000" pitchFamily="65" charset="-120"/>
              </a:rPr>
              <a:t>35</a:t>
            </a:r>
            <a:r>
              <a:rPr lang="zh-TW" altLang="en-US" sz="1400" dirty="0">
                <a:latin typeface="標楷體" panose="03000509000000000000" pitchFamily="65" charset="-120"/>
                <a:ea typeface="標楷體" panose="03000509000000000000" pitchFamily="65" charset="-120"/>
              </a:rPr>
              <a:t>頁說明</a:t>
            </a:r>
          </a:p>
        </p:txBody>
      </p:sp>
    </p:spTree>
    <p:extLst>
      <p:ext uri="{BB962C8B-B14F-4D97-AF65-F5344CB8AC3E}">
        <p14:creationId xmlns:p14="http://schemas.microsoft.com/office/powerpoint/2010/main" val="699590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C66928-75CA-4FDC-9A35-4CB9C6767049}"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標題 1"/>
          <p:cNvSpPr>
            <a:spLocks noGrp="1"/>
          </p:cNvSpPr>
          <p:nvPr>
            <p:ph type="title"/>
          </p:nvPr>
        </p:nvSpPr>
        <p:spPr>
          <a:xfrm>
            <a:off x="611560" y="188640"/>
            <a:ext cx="8407846" cy="855745"/>
          </a:xfrm>
        </p:spPr>
        <p:txBody>
          <a:bodyPr>
            <a:noAutofit/>
          </a:bodyPr>
          <a:lstStyle/>
          <a:p>
            <a:r>
              <a:rPr lang="en-US" altLang="zh-TW" sz="2600" b="1" dirty="0"/>
              <a:t>113 </a:t>
            </a:r>
            <a:r>
              <a:rPr lang="zh-TW" altLang="en-US" sz="2600" b="1" dirty="0"/>
              <a:t>學年度</a:t>
            </a:r>
            <a:r>
              <a:rPr lang="zh-TW" altLang="en-US" sz="2600" b="1" u="sng" dirty="0">
                <a:solidFill>
                  <a:srgbClr val="FF0000"/>
                </a:solidFill>
              </a:rPr>
              <a:t>專任教師</a:t>
            </a:r>
            <a:r>
              <a:rPr lang="zh-TW" altLang="en-US" sz="2600" b="1" dirty="0"/>
              <a:t>評鑑基準項目表及通過門檻 </a:t>
            </a:r>
            <a:r>
              <a:rPr lang="en-US" altLang="zh-TW" sz="2600" b="1" dirty="0"/>
              <a:t>(</a:t>
            </a:r>
            <a:r>
              <a:rPr lang="zh-TW" altLang="en-US" sz="2600" b="1" dirty="0"/>
              <a:t>輔導與服務項</a:t>
            </a:r>
            <a:r>
              <a:rPr lang="en-US" altLang="zh-TW" sz="2600" b="1" dirty="0"/>
              <a:t>)</a:t>
            </a:r>
            <a:endParaRPr lang="zh-TW" altLang="en-US" sz="2600" b="1" dirty="0"/>
          </a:p>
        </p:txBody>
      </p:sp>
      <p:graphicFrame>
        <p:nvGraphicFramePr>
          <p:cNvPr id="2" name="表格 1">
            <a:extLst>
              <a:ext uri="{FF2B5EF4-FFF2-40B4-BE49-F238E27FC236}">
                <a16:creationId xmlns:a16="http://schemas.microsoft.com/office/drawing/2014/main" id="{58F7484C-749D-491A-9CF0-FD74ABE2782B}"/>
              </a:ext>
            </a:extLst>
          </p:cNvPr>
          <p:cNvGraphicFramePr>
            <a:graphicFrameLocks noGrp="1"/>
          </p:cNvGraphicFramePr>
          <p:nvPr>
            <p:extLst>
              <p:ext uri="{D42A27DB-BD31-4B8C-83A1-F6EECF244321}">
                <p14:modId xmlns:p14="http://schemas.microsoft.com/office/powerpoint/2010/main" val="4174365739"/>
              </p:ext>
            </p:extLst>
          </p:nvPr>
        </p:nvGraphicFramePr>
        <p:xfrm>
          <a:off x="229089" y="1040102"/>
          <a:ext cx="8676963" cy="4979928"/>
        </p:xfrm>
        <a:graphic>
          <a:graphicData uri="http://schemas.openxmlformats.org/drawingml/2006/table">
            <a:tbl>
              <a:tblPr firstRow="1" firstCol="1" bandRow="1" bandCol="1"/>
              <a:tblGrid>
                <a:gridCol w="684076">
                  <a:extLst>
                    <a:ext uri="{9D8B030D-6E8A-4147-A177-3AD203B41FA5}">
                      <a16:colId xmlns:a16="http://schemas.microsoft.com/office/drawing/2014/main" val="3505269678"/>
                    </a:ext>
                  </a:extLst>
                </a:gridCol>
                <a:gridCol w="6352286">
                  <a:extLst>
                    <a:ext uri="{9D8B030D-6E8A-4147-A177-3AD203B41FA5}">
                      <a16:colId xmlns:a16="http://schemas.microsoft.com/office/drawing/2014/main" val="303886791"/>
                    </a:ext>
                  </a:extLst>
                </a:gridCol>
                <a:gridCol w="704498">
                  <a:extLst>
                    <a:ext uri="{9D8B030D-6E8A-4147-A177-3AD203B41FA5}">
                      <a16:colId xmlns:a16="http://schemas.microsoft.com/office/drawing/2014/main" val="681062967"/>
                    </a:ext>
                  </a:extLst>
                </a:gridCol>
                <a:gridCol w="936103">
                  <a:extLst>
                    <a:ext uri="{9D8B030D-6E8A-4147-A177-3AD203B41FA5}">
                      <a16:colId xmlns:a16="http://schemas.microsoft.com/office/drawing/2014/main" val="3370602361"/>
                    </a:ext>
                  </a:extLst>
                </a:gridCol>
              </a:tblGrid>
              <a:tr h="528640">
                <a:tc gridSpan="2">
                  <a:txBody>
                    <a:bodyPr/>
                    <a:lstStyle/>
                    <a:p>
                      <a:pPr algn="ctr">
                        <a:lnSpc>
                          <a:spcPts val="1600"/>
                        </a:lnSpc>
                        <a:spcAft>
                          <a:spcPts val="0"/>
                        </a:spcAft>
                      </a:pPr>
                      <a:r>
                        <a:rPr lang="zh-TW" sz="1700" kern="100" dirty="0">
                          <a:effectLst/>
                          <a:latin typeface="Times New Roman" panose="02020603050405020304" pitchFamily="18" charset="0"/>
                          <a:ea typeface="標楷體" panose="03000509000000000000" pitchFamily="65" charset="-120"/>
                          <a:cs typeface="Times New Roman" panose="02020603050405020304" pitchFamily="18" charset="0"/>
                        </a:rPr>
                        <a:t>項目</a:t>
                      </a:r>
                      <a:endParaRPr lang="zh-TW" sz="17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4191" marR="3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zh-TW" altLang="en-US"/>
                    </a:p>
                  </a:txBody>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0" lang="zh-TW" altLang="en-US" sz="17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基本門檻</a:t>
                      </a:r>
                      <a:endParaRPr kumimoji="0" lang="zh-TW" altLang="en-US" sz="1700" b="0" i="0" u="none" strike="noStrike" kern="1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34191" marR="3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ts val="1600"/>
                        </a:lnSpc>
                        <a:spcAft>
                          <a:spcPts val="0"/>
                        </a:spcAft>
                      </a:pPr>
                      <a:r>
                        <a:rPr lang="zh-TW" sz="1700" kern="100" dirty="0">
                          <a:effectLst/>
                          <a:latin typeface="Times New Roman" panose="02020603050405020304" pitchFamily="18" charset="0"/>
                          <a:ea typeface="標楷體" panose="03000509000000000000" pitchFamily="65" charset="-120"/>
                          <a:cs typeface="Times New Roman" panose="02020603050405020304" pitchFamily="18" charset="0"/>
                        </a:rPr>
                        <a:t>通過條件</a:t>
                      </a:r>
                      <a:endParaRPr lang="zh-TW" sz="17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4191" marR="3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19669866"/>
                  </a:ext>
                </a:extLst>
              </a:tr>
              <a:tr h="4451288">
                <a:tc>
                  <a:txBody>
                    <a:bodyPr/>
                    <a:lstStyle/>
                    <a:p>
                      <a:pPr>
                        <a:lnSpc>
                          <a:spcPts val="1600"/>
                        </a:lnSpc>
                        <a:spcAft>
                          <a:spcPts val="0"/>
                        </a:spcAft>
                      </a:pPr>
                      <a:r>
                        <a:rPr lang="en-US" sz="1700" kern="100" dirty="0">
                          <a:effectLst/>
                          <a:latin typeface="Times New Roman" panose="02020603050405020304" pitchFamily="18" charset="0"/>
                          <a:ea typeface="標楷體" panose="03000509000000000000" pitchFamily="65" charset="-120"/>
                          <a:cs typeface="Times New Roman" panose="02020603050405020304" pitchFamily="18" charset="0"/>
                        </a:rPr>
                        <a:t>C2</a:t>
                      </a:r>
                    </a:p>
                    <a:p>
                      <a:pPr>
                        <a:lnSpc>
                          <a:spcPts val="1600"/>
                        </a:lnSpc>
                        <a:spcAft>
                          <a:spcPts val="0"/>
                        </a:spcAft>
                      </a:pPr>
                      <a:r>
                        <a:rPr lang="zh-TW" sz="1700" kern="100" dirty="0">
                          <a:effectLst/>
                          <a:latin typeface="Times New Roman" panose="02020603050405020304" pitchFamily="18" charset="0"/>
                          <a:ea typeface="標楷體" panose="03000509000000000000" pitchFamily="65" charset="-120"/>
                          <a:cs typeface="Times New Roman" panose="02020603050405020304" pitchFamily="18" charset="0"/>
                        </a:rPr>
                        <a:t>配合項目</a:t>
                      </a:r>
                      <a:endParaRPr lang="zh-TW" sz="17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4191" marR="3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nSpc>
                          <a:spcPts val="1900"/>
                        </a:lnSpc>
                        <a:spcAft>
                          <a:spcPts val="0"/>
                        </a:spcAft>
                      </a:pPr>
                      <a:r>
                        <a:rPr lang="en-US"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擔任系、院、校各種任期制委員會委員</a:t>
                      </a:r>
                      <a:r>
                        <a:rPr lang="en-US"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含農業推廣教師</a:t>
                      </a:r>
                      <a:r>
                        <a:rPr lang="en-US"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一學年以上，且與會次數超過</a:t>
                      </a:r>
                      <a:r>
                        <a:rPr lang="en-US"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成。</a:t>
                      </a:r>
                      <a:endParaRPr lang="zh-TW" sz="17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nSpc>
                          <a:spcPts val="1900"/>
                        </a:lnSpc>
                        <a:spcAft>
                          <a:spcPts val="0"/>
                        </a:spcAft>
                      </a:pPr>
                      <a:r>
                        <a:rPr lang="en-US"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擔任社團之指導老師二學期以上，且每學期參與</a:t>
                      </a:r>
                      <a:r>
                        <a:rPr lang="en-US"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次社員大會，並繳交與會紀錄。</a:t>
                      </a:r>
                      <a:endParaRPr lang="zh-TW" sz="17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nSpc>
                          <a:spcPts val="1900"/>
                        </a:lnSpc>
                        <a:spcAft>
                          <a:spcPts val="0"/>
                        </a:spcAft>
                      </a:pPr>
                      <a:r>
                        <a:rPr lang="en-US"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曾協助本校辦理國內、國際研討會或區域性、全國性、國際性各類活動競賽</a:t>
                      </a:r>
                      <a:r>
                        <a:rPr lang="en-US"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次。</a:t>
                      </a:r>
                      <a:endParaRPr lang="zh-TW" sz="17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nSpc>
                          <a:spcPts val="1900"/>
                        </a:lnSpc>
                        <a:spcAft>
                          <a:spcPts val="0"/>
                        </a:spcAft>
                      </a:pPr>
                      <a:r>
                        <a:rPr lang="en-US"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配合推廣教育培訓課程二次以上</a:t>
                      </a:r>
                      <a:endParaRPr lang="zh-TW" sz="17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nSpc>
                          <a:spcPts val="1900"/>
                        </a:lnSpc>
                        <a:spcAft>
                          <a:spcPts val="0"/>
                        </a:spcAft>
                      </a:pPr>
                      <a:r>
                        <a:rPr lang="en-US"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擔任拼創創業輔導師一學年以上者。</a:t>
                      </a:r>
                      <a:endParaRPr lang="zh-TW" sz="17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nSpc>
                          <a:spcPts val="1900"/>
                        </a:lnSpc>
                        <a:spcAft>
                          <a:spcPts val="0"/>
                        </a:spcAft>
                      </a:pPr>
                      <a:r>
                        <a:rPr lang="en-US"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a:t>
                      </a:r>
                      <a:r>
                        <a:rPr lang="zh-TW"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擔任職涯導師，且每學期至少參加</a:t>
                      </a:r>
                      <a:r>
                        <a:rPr lang="en-US"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場次職涯導師相關會議或研習。</a:t>
                      </a:r>
                      <a:endParaRPr lang="zh-TW" sz="17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nSpc>
                          <a:spcPts val="1900"/>
                        </a:lnSpc>
                        <a:spcAft>
                          <a:spcPts val="0"/>
                        </a:spcAft>
                      </a:pPr>
                      <a:r>
                        <a:rPr lang="en-US"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a:t>
                      </a:r>
                      <a:r>
                        <a:rPr lang="zh-TW"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擔任本校各類招生工作</a:t>
                      </a:r>
                      <a:r>
                        <a:rPr lang="en-US"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含招生委員、協助系上招生工作、招生宣傳、監試、入闈、出題、閱卷、口試、書面審查</a:t>
                      </a:r>
                      <a:r>
                        <a:rPr lang="en-US"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次以上。</a:t>
                      </a:r>
                      <a:endParaRPr lang="zh-TW" sz="17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nSpc>
                          <a:spcPts val="1900"/>
                        </a:lnSpc>
                        <a:spcAft>
                          <a:spcPts val="0"/>
                        </a:spcAft>
                      </a:pPr>
                      <a:r>
                        <a:rPr lang="en-US"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a:t>
                      </a:r>
                      <a:r>
                        <a:rPr lang="en-US" sz="17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7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擔任學生諮商中心之義務輔導老師滿一學期，且請假次數少於</a:t>
                      </a:r>
                      <a:r>
                        <a:rPr lang="en-US" sz="17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sz="17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次者。</a:t>
                      </a:r>
                      <a:endParaRPr lang="zh-TW" sz="17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200" dirty="0">
                          <a:solidFill>
                            <a:schemeClr val="tx1"/>
                          </a:solidFill>
                          <a:effectLst/>
                          <a:latin typeface="Times New Roman" panose="02020603050405020304" pitchFamily="18" charset="0"/>
                          <a:ea typeface="+mn-ea"/>
                          <a:cs typeface="Times New Roman" panose="02020603050405020304" pitchFamily="18" charset="0"/>
                        </a:rPr>
                        <a:t>9</a:t>
                      </a:r>
                      <a:r>
                        <a:rPr lang="en-US" altLang="zh-TW" sz="1400"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擔任本校校園</a:t>
                      </a:r>
                      <a:r>
                        <a:rPr lang="zh-TW" altLang="zh-TW" sz="1600" b="1" u="sng"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性別</a:t>
                      </a:r>
                      <a:r>
                        <a:rPr lang="zh-TW" altLang="zh-TW" sz="1600"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事件之調查小組成員。</a:t>
                      </a:r>
                    </a:p>
                    <a:p>
                      <a:r>
                        <a:rPr lang="en-US" altLang="zh-TW" sz="1600"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en-US" altLang="zh-TW" sz="1600"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其他與校內、外相關服務具有實際績效可佐證者。</a:t>
                      </a:r>
                      <a:r>
                        <a:rPr lang="zh-TW" sz="1600" kern="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endParaRPr 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4191" marR="3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800"/>
                        </a:lnSpc>
                        <a:spcAft>
                          <a:spcPts val="0"/>
                        </a:spcAft>
                      </a:pP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en-US" sz="1600" b="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en-US" altLang="zh-TW" sz="1600" b="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0</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需達成</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項以上</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nSpc>
                          <a:spcPts val="1800"/>
                        </a:lnSpc>
                        <a:spcAft>
                          <a:spcPts val="0"/>
                        </a:spcAft>
                      </a:pP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4191" marR="3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800"/>
                        </a:lnSpc>
                        <a:spcAft>
                          <a:spcPts val="0"/>
                        </a:spcAft>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各教師於受評鑑期間需達到</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C1</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基本項目及</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C2</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加分項目</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項以上</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4191" marR="3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235618"/>
                  </a:ext>
                </a:extLst>
              </a:tr>
            </a:tbl>
          </a:graphicData>
        </a:graphic>
      </p:graphicFrame>
      <p:sp>
        <p:nvSpPr>
          <p:cNvPr id="3" name="Rectangle 1">
            <a:extLst>
              <a:ext uri="{FF2B5EF4-FFF2-40B4-BE49-F238E27FC236}">
                <a16:creationId xmlns:a16="http://schemas.microsoft.com/office/drawing/2014/main" id="{CB6C9F8B-F302-464A-A6EA-E339DE615AC4}"/>
              </a:ext>
            </a:extLst>
          </p:cNvPr>
          <p:cNvSpPr>
            <a:spLocks noChangeArrowheads="1"/>
          </p:cNvSpPr>
          <p:nvPr/>
        </p:nvSpPr>
        <p:spPr bwMode="auto">
          <a:xfrm>
            <a:off x="237948" y="6015747"/>
            <a:ext cx="91550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zh-TW" sz="1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rPr>
              <a:t>備註：</a:t>
            </a:r>
            <a:r>
              <a:rPr kumimoji="0" lang="en-US" altLang="zh-TW" sz="1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1.</a:t>
            </a:r>
            <a:r>
              <a:rPr kumimoji="0" lang="zh-TW" altLang="en-US" sz="1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rPr>
              <a:t>參與系務會議、系教評會及院、校各種委員會會議，委員若因公務出差可視為出席。</a:t>
            </a:r>
            <a:endParaRPr kumimoji="0" lang="zh-TW" altLang="en-US" sz="1400" b="0"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2.</a:t>
            </a:r>
            <a:r>
              <a:rPr kumimoji="0" lang="zh-TW" altLang="en-US" sz="1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rPr>
              <a:t>每年優先提供通識教育中心老師擔任各類監試的工作機會及通識教育中心可協助諮商中心</a:t>
            </a:r>
            <a:r>
              <a:rPr kumimoji="0" lang="zh-TW" altLang="en-US" sz="1400" b="1" i="0"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Times New Roman" panose="02020603050405020304" pitchFamily="18" charset="0"/>
              </a:rPr>
              <a:t>新生心理測驗</a:t>
            </a:r>
            <a:r>
              <a:rPr kumimoji="0" lang="zh-TW" altLang="en-US" sz="1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rPr>
              <a:t>。</a:t>
            </a:r>
            <a:r>
              <a:rPr kumimoji="0" lang="zh-TW"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 </a:t>
            </a:r>
            <a:endParaRPr kumimoji="0" lang="zh-TW" altLang="en-US" sz="1800" b="0"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endParaRPr>
          </a:p>
        </p:txBody>
      </p:sp>
    </p:spTree>
    <p:extLst>
      <p:ext uri="{BB962C8B-B14F-4D97-AF65-F5344CB8AC3E}">
        <p14:creationId xmlns:p14="http://schemas.microsoft.com/office/powerpoint/2010/main" val="35710353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116635"/>
            <a:ext cx="8047806" cy="855745"/>
          </a:xfrm>
        </p:spPr>
        <p:txBody>
          <a:bodyPr>
            <a:noAutofit/>
          </a:bodyPr>
          <a:lstStyle/>
          <a:p>
            <a:r>
              <a:rPr lang="en-US" altLang="zh-TW" sz="3000" b="1" dirty="0"/>
              <a:t>113 </a:t>
            </a:r>
            <a:r>
              <a:rPr lang="zh-TW" altLang="en-US" sz="3000" b="1" dirty="0"/>
              <a:t>學年度</a:t>
            </a:r>
            <a:r>
              <a:rPr lang="zh-TW" altLang="en-US" sz="3000" b="1" u="sng" dirty="0">
                <a:solidFill>
                  <a:srgbClr val="FF0000"/>
                </a:solidFill>
              </a:rPr>
              <a:t>專任教師</a:t>
            </a:r>
            <a:r>
              <a:rPr lang="zh-TW" altLang="en-US" sz="3000" b="1" dirty="0"/>
              <a:t>評鑑基準項目匯入單位（同仁）分工一覽表</a:t>
            </a:r>
            <a:r>
              <a:rPr lang="en-US" altLang="zh-TW" sz="3000" b="1" dirty="0"/>
              <a:t>(1/6)</a:t>
            </a:r>
            <a:endParaRPr lang="zh-TW" altLang="en-US" sz="3000" b="1" dirty="0"/>
          </a:p>
        </p:txBody>
      </p:sp>
      <p:sp>
        <p:nvSpPr>
          <p:cNvPr id="4" name="投影片編號版面配置區 3"/>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48</a:t>
            </a:fld>
            <a:endParaRPr lang="zh-TW" altLang="en-US">
              <a:solidFill>
                <a:prstClr val="black">
                  <a:tint val="75000"/>
                </a:prstClr>
              </a:solidFill>
            </a:endParaRPr>
          </a:p>
        </p:txBody>
      </p:sp>
      <p:graphicFrame>
        <p:nvGraphicFramePr>
          <p:cNvPr id="5" name="表格 4">
            <a:extLst>
              <a:ext uri="{FF2B5EF4-FFF2-40B4-BE49-F238E27FC236}">
                <a16:creationId xmlns:a16="http://schemas.microsoft.com/office/drawing/2014/main" id="{30BE1D79-6B64-4F91-95B8-2A21AD55B7E4}"/>
              </a:ext>
            </a:extLst>
          </p:cNvPr>
          <p:cNvGraphicFramePr>
            <a:graphicFrameLocks noGrp="1"/>
          </p:cNvGraphicFramePr>
          <p:nvPr>
            <p:extLst>
              <p:ext uri="{D42A27DB-BD31-4B8C-83A1-F6EECF244321}">
                <p14:modId xmlns:p14="http://schemas.microsoft.com/office/powerpoint/2010/main" val="752022736"/>
              </p:ext>
            </p:extLst>
          </p:nvPr>
        </p:nvGraphicFramePr>
        <p:xfrm>
          <a:off x="287524" y="1527445"/>
          <a:ext cx="8568952" cy="4230774"/>
        </p:xfrm>
        <a:graphic>
          <a:graphicData uri="http://schemas.openxmlformats.org/drawingml/2006/table">
            <a:tbl>
              <a:tblPr firstRow="1" firstCol="1" bandRow="1" bandCol="1"/>
              <a:tblGrid>
                <a:gridCol w="1044116">
                  <a:extLst>
                    <a:ext uri="{9D8B030D-6E8A-4147-A177-3AD203B41FA5}">
                      <a16:colId xmlns:a16="http://schemas.microsoft.com/office/drawing/2014/main" val="2869104743"/>
                    </a:ext>
                  </a:extLst>
                </a:gridCol>
                <a:gridCol w="4896544">
                  <a:extLst>
                    <a:ext uri="{9D8B030D-6E8A-4147-A177-3AD203B41FA5}">
                      <a16:colId xmlns:a16="http://schemas.microsoft.com/office/drawing/2014/main" val="64224230"/>
                    </a:ext>
                  </a:extLst>
                </a:gridCol>
                <a:gridCol w="2628292">
                  <a:extLst>
                    <a:ext uri="{9D8B030D-6E8A-4147-A177-3AD203B41FA5}">
                      <a16:colId xmlns:a16="http://schemas.microsoft.com/office/drawing/2014/main" val="3841795970"/>
                    </a:ext>
                  </a:extLst>
                </a:gridCol>
              </a:tblGrid>
              <a:tr h="414350">
                <a:tc gridSpan="2">
                  <a:txBody>
                    <a:bodyPr/>
                    <a:lstStyle/>
                    <a:p>
                      <a:pPr algn="ctr">
                        <a:lnSpc>
                          <a:spcPts val="2000"/>
                        </a:lnSpc>
                        <a:spcAft>
                          <a:spcPts val="0"/>
                        </a:spcAft>
                      </a:pPr>
                      <a:r>
                        <a:rPr 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項目</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6760" marR="46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zh-TW" altLang="en-US"/>
                    </a:p>
                  </a:txBody>
                  <a:tcPr/>
                </a:tc>
                <a:tc>
                  <a:txBody>
                    <a:bodyPr/>
                    <a:lstStyle/>
                    <a:p>
                      <a:pPr algn="ctr">
                        <a:lnSpc>
                          <a:spcPts val="2000"/>
                        </a:lnSpc>
                        <a:spcAft>
                          <a:spcPts val="0"/>
                        </a:spcAft>
                      </a:pPr>
                      <a:r>
                        <a:rPr lang="zh-TW" sz="1800" b="1" kern="100">
                          <a:effectLst/>
                          <a:latin typeface="Times New Roman" panose="02020603050405020304" pitchFamily="18" charset="0"/>
                          <a:ea typeface="標楷體" panose="03000509000000000000" pitchFamily="65" charset="-120"/>
                          <a:cs typeface="Times New Roman" panose="02020603050405020304" pitchFamily="18" charset="0"/>
                        </a:rPr>
                        <a:t>維護單位及同仁或教師</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6760" marR="46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95762931"/>
                  </a:ext>
                </a:extLst>
              </a:tr>
              <a:tr h="3816424">
                <a:tc>
                  <a:txBody>
                    <a:bodyPr/>
                    <a:lstStyle/>
                    <a:p>
                      <a:pPr>
                        <a:lnSpc>
                          <a:spcPts val="2000"/>
                        </a:lnSpc>
                        <a:spcAft>
                          <a:spcPts val="0"/>
                        </a:spcAft>
                      </a:pPr>
                      <a:r>
                        <a:rPr lang="en-US" sz="1800" b="1" kern="100" dirty="0">
                          <a:effectLst/>
                          <a:latin typeface="Times New Roman" panose="02020603050405020304" pitchFamily="18" charset="0"/>
                          <a:ea typeface="標楷體" panose="03000509000000000000" pitchFamily="65" charset="-120"/>
                          <a:cs typeface="Times New Roman" panose="02020603050405020304" pitchFamily="18" charset="0"/>
                        </a:rPr>
                        <a:t>A1</a:t>
                      </a:r>
                      <a:r>
                        <a:rPr 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基本項目</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6760" marR="46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ts val="2000"/>
                        </a:lnSpc>
                        <a:spcAft>
                          <a:spcPts val="0"/>
                        </a:spcAft>
                        <a:buFont typeface="+mj-lt"/>
                        <a:buAutoNum type="arabicPeriod"/>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每學年之授課鐘點數均符合各職級教師之基本鐘點數要求。</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2000"/>
                        </a:lnSpc>
                        <a:spcAft>
                          <a:spcPts val="0"/>
                        </a:spcAft>
                        <a:buFont typeface="+mj-lt"/>
                        <a:buAutoNum type="arabicPeriod"/>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毎學期每週排課</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天以上</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經專案簽請核准者除外</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2000"/>
                        </a:lnSpc>
                        <a:spcAft>
                          <a:spcPts val="0"/>
                        </a:spcAft>
                        <a:buFont typeface="+mj-lt"/>
                        <a:buAutoNum type="arabicPeriod"/>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一般系所、學程專任教師於評鑑期限內指導</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組以上實務專題生、</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名研究生或</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名校外或產業實習學生。通識教育中心教師每學期開</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門以上不限科目之通識教育類課程以上（</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個班級</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含</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以上</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，體育室教師每學期開</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4</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門體育教學課程以上，或經教務處認定者。惟通識中心借調之教師，於其他系所開設之課程得合併計算。</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2000"/>
                        </a:lnSpc>
                        <a:spcAft>
                          <a:spcPts val="0"/>
                        </a:spcAft>
                        <a:buFont typeface="+mj-lt"/>
                        <a:buAutoNum type="arabicPeriod"/>
                      </a:pPr>
                      <a:r>
                        <a:rPr lang="zh-TW" sz="1800" b="1" u="none" kern="100" dirty="0">
                          <a:effectLst/>
                          <a:latin typeface="Times New Roman" panose="02020603050405020304" pitchFamily="18" charset="0"/>
                          <a:ea typeface="標楷體" panose="03000509000000000000" pitchFamily="65" charset="-120"/>
                          <a:cs typeface="Times New Roman" panose="02020603050405020304" pitchFamily="18" charset="0"/>
                        </a:rPr>
                        <a:t>於評鑑期間內</a:t>
                      </a:r>
                      <a:r>
                        <a:rPr lang="zh-TW" sz="1800" u="none" kern="100" dirty="0">
                          <a:effectLst/>
                          <a:latin typeface="Times New Roman" panose="02020603050405020304" pitchFamily="18" charset="0"/>
                          <a:ea typeface="標楷體" panose="03000509000000000000" pitchFamily="65" charset="-120"/>
                          <a:cs typeface="Times New Roman" panose="02020603050405020304" pitchFamily="18" charset="0"/>
                        </a:rPr>
                        <a:t>參加</a:t>
                      </a:r>
                      <a:r>
                        <a:rPr lang="en-US" sz="1800" b="1" u="none" kern="100" dirty="0">
                          <a:effectLst/>
                          <a:latin typeface="Times New Roman" panose="02020603050405020304" pitchFamily="18" charset="0"/>
                          <a:ea typeface="標楷體" panose="03000509000000000000" pitchFamily="65" charset="-120"/>
                          <a:cs typeface="Times New Roman" panose="02020603050405020304" pitchFamily="18" charset="0"/>
                        </a:rPr>
                        <a:t>6</a:t>
                      </a:r>
                      <a:r>
                        <a:rPr lang="zh-TW" sz="1800" u="none" kern="100" dirty="0">
                          <a:effectLst/>
                          <a:latin typeface="Times New Roman" panose="02020603050405020304" pitchFamily="18" charset="0"/>
                          <a:ea typeface="標楷體" panose="03000509000000000000" pitchFamily="65" charset="-120"/>
                          <a:cs typeface="Times New Roman" panose="02020603050405020304" pitchFamily="18" charset="0"/>
                        </a:rPr>
                        <a:t>次</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以上教學相關研習活動。</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6760" marR="46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ts val="2000"/>
                        </a:lnSpc>
                        <a:spcAft>
                          <a:spcPts val="0"/>
                        </a:spcAft>
                        <a:buFont typeface="+mj-lt"/>
                        <a:buAutoNum type="arabicPeriod"/>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教務處課務組潘淑娟</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2000"/>
                        </a:lnSpc>
                        <a:spcAft>
                          <a:spcPts val="0"/>
                        </a:spcAft>
                        <a:buFont typeface="+mj-lt"/>
                        <a:buAutoNum type="arabicPeriod"/>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各系所單位承辦同仁</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2000"/>
                        </a:lnSpc>
                        <a:spcAft>
                          <a:spcPts val="0"/>
                        </a:spcAft>
                        <a:buFont typeface="+mj-lt"/>
                        <a:buAutoNum type="arabicPeriod"/>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各系所及教學中心承辦同仁</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2000"/>
                        </a:lnSpc>
                        <a:spcAft>
                          <a:spcPts val="0"/>
                        </a:spcAft>
                        <a:buFont typeface="+mj-lt"/>
                        <a:buAutoNum type="arabicPeriod"/>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各承辦單位同仁</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教學資源中心</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教師自填並檢附證明文件</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6760" marR="46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8697460"/>
                  </a:ext>
                </a:extLst>
              </a:tr>
            </a:tbl>
          </a:graphicData>
        </a:graphic>
      </p:graphicFrame>
    </p:spTree>
    <p:extLst>
      <p:ext uri="{BB962C8B-B14F-4D97-AF65-F5344CB8AC3E}">
        <p14:creationId xmlns:p14="http://schemas.microsoft.com/office/powerpoint/2010/main" val="2233673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116635"/>
            <a:ext cx="8047806" cy="855745"/>
          </a:xfrm>
        </p:spPr>
        <p:txBody>
          <a:bodyPr>
            <a:noAutofit/>
          </a:bodyPr>
          <a:lstStyle/>
          <a:p>
            <a:r>
              <a:rPr lang="en-US" altLang="zh-TW" sz="3000" b="1" dirty="0"/>
              <a:t>113 </a:t>
            </a:r>
            <a:r>
              <a:rPr lang="zh-TW" altLang="en-US" sz="3000" b="1" dirty="0"/>
              <a:t>學年度</a:t>
            </a:r>
            <a:r>
              <a:rPr lang="zh-TW" altLang="en-US" sz="3000" b="1" u="sng" dirty="0">
                <a:solidFill>
                  <a:srgbClr val="FF0000"/>
                </a:solidFill>
              </a:rPr>
              <a:t>專任教師</a:t>
            </a:r>
            <a:r>
              <a:rPr lang="zh-TW" altLang="en-US" sz="3000" b="1" dirty="0"/>
              <a:t>評鑑基準項目匯入單位（同仁）分工一覽表</a:t>
            </a:r>
            <a:r>
              <a:rPr lang="en-US" altLang="zh-TW" sz="3000" b="1" dirty="0"/>
              <a:t>(2/6)</a:t>
            </a:r>
            <a:endParaRPr lang="zh-TW" altLang="en-US" sz="3000" b="1" dirty="0"/>
          </a:p>
        </p:txBody>
      </p:sp>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C66928-75CA-4FDC-9A35-4CB9C6767049}"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graphicFrame>
        <p:nvGraphicFramePr>
          <p:cNvPr id="5" name="表格 4">
            <a:extLst>
              <a:ext uri="{FF2B5EF4-FFF2-40B4-BE49-F238E27FC236}">
                <a16:creationId xmlns:a16="http://schemas.microsoft.com/office/drawing/2014/main" id="{30BE1D79-6B64-4F91-95B8-2A21AD55B7E4}"/>
              </a:ext>
            </a:extLst>
          </p:cNvPr>
          <p:cNvGraphicFramePr>
            <a:graphicFrameLocks noGrp="1"/>
          </p:cNvGraphicFramePr>
          <p:nvPr>
            <p:extLst>
              <p:ext uri="{D42A27DB-BD31-4B8C-83A1-F6EECF244321}">
                <p14:modId xmlns:p14="http://schemas.microsoft.com/office/powerpoint/2010/main" val="2610584060"/>
              </p:ext>
            </p:extLst>
          </p:nvPr>
        </p:nvGraphicFramePr>
        <p:xfrm>
          <a:off x="350987" y="1154067"/>
          <a:ext cx="8568952" cy="5567463"/>
        </p:xfrm>
        <a:graphic>
          <a:graphicData uri="http://schemas.openxmlformats.org/drawingml/2006/table">
            <a:tbl>
              <a:tblPr firstRow="1" firstCol="1" bandRow="1" bandCol="1"/>
              <a:tblGrid>
                <a:gridCol w="576064">
                  <a:extLst>
                    <a:ext uri="{9D8B030D-6E8A-4147-A177-3AD203B41FA5}">
                      <a16:colId xmlns:a16="http://schemas.microsoft.com/office/drawing/2014/main" val="2869104743"/>
                    </a:ext>
                  </a:extLst>
                </a:gridCol>
                <a:gridCol w="5704398">
                  <a:extLst>
                    <a:ext uri="{9D8B030D-6E8A-4147-A177-3AD203B41FA5}">
                      <a16:colId xmlns:a16="http://schemas.microsoft.com/office/drawing/2014/main" val="64224230"/>
                    </a:ext>
                  </a:extLst>
                </a:gridCol>
                <a:gridCol w="2288490">
                  <a:extLst>
                    <a:ext uri="{9D8B030D-6E8A-4147-A177-3AD203B41FA5}">
                      <a16:colId xmlns:a16="http://schemas.microsoft.com/office/drawing/2014/main" val="3841795970"/>
                    </a:ext>
                  </a:extLst>
                </a:gridCol>
              </a:tblGrid>
              <a:tr h="244448">
                <a:tc gridSpan="2">
                  <a:txBody>
                    <a:bodyPr/>
                    <a:lstStyle/>
                    <a:p>
                      <a:pPr algn="ctr">
                        <a:lnSpc>
                          <a:spcPts val="1200"/>
                        </a:lnSpc>
                        <a:spcAft>
                          <a:spcPts val="0"/>
                        </a:spcAft>
                      </a:pPr>
                      <a:r>
                        <a:rPr lang="zh-TW" sz="1200" b="1" kern="100" dirty="0">
                          <a:effectLst/>
                          <a:latin typeface="Times New Roman" panose="02020603050405020304" pitchFamily="18" charset="0"/>
                          <a:ea typeface="標楷體" panose="03000509000000000000" pitchFamily="65" charset="-120"/>
                          <a:cs typeface="Times New Roman" panose="02020603050405020304" pitchFamily="18" charset="0"/>
                        </a:rPr>
                        <a:t>項目</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6760" marR="46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zh-TW" altLang="en-US"/>
                    </a:p>
                  </a:txBody>
                  <a:tcPr/>
                </a:tc>
                <a:tc>
                  <a:txBody>
                    <a:bodyPr/>
                    <a:lstStyle/>
                    <a:p>
                      <a:pPr algn="ctr">
                        <a:lnSpc>
                          <a:spcPts val="1200"/>
                        </a:lnSpc>
                        <a:spcAft>
                          <a:spcPts val="0"/>
                        </a:spcAft>
                      </a:pP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維護單位及同仁或教師</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6760" marR="46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95762931"/>
                  </a:ext>
                </a:extLst>
              </a:tr>
              <a:tr h="5236508">
                <a:tc>
                  <a:txBody>
                    <a:bodyPr/>
                    <a:lstStyle/>
                    <a:p>
                      <a:pPr>
                        <a:lnSpc>
                          <a:spcPts val="2000"/>
                        </a:lnSpc>
                        <a:spcAft>
                          <a:spcPts val="0"/>
                        </a:spcAft>
                      </a:pPr>
                      <a:r>
                        <a:rPr lang="en-US" sz="1600" b="1" kern="100" dirty="0">
                          <a:effectLst/>
                          <a:latin typeface="Times New Roman" panose="02020603050405020304" pitchFamily="18" charset="0"/>
                          <a:ea typeface="標楷體" panose="03000509000000000000" pitchFamily="65" charset="-120"/>
                          <a:cs typeface="Times New Roman" panose="02020603050405020304" pitchFamily="18" charset="0"/>
                        </a:rPr>
                        <a:t>A2</a:t>
                      </a: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配合項目</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6760" marR="46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ts val="2000"/>
                        </a:lnSpc>
                        <a:spcAft>
                          <a:spcPts val="0"/>
                        </a:spcAft>
                        <a:buFont typeface="+mj-lt"/>
                        <a:buAutoNum type="arabicPeriod"/>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每學期所授課程之教學問卷調查，必</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選</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修課程成績達</a:t>
                      </a:r>
                      <a:r>
                        <a:rPr lang="en-US" sz="1600" b="1" u="none" kern="100" dirty="0">
                          <a:effectLst/>
                          <a:latin typeface="Times New Roman" panose="02020603050405020304" pitchFamily="18" charset="0"/>
                          <a:ea typeface="標楷體" panose="03000509000000000000" pitchFamily="65" charset="-120"/>
                          <a:cs typeface="Times New Roman" panose="02020603050405020304" pitchFamily="18" charset="0"/>
                        </a:rPr>
                        <a:t>80</a:t>
                      </a:r>
                      <a:r>
                        <a:rPr lang="zh-TW" sz="1600" b="1" u="none" kern="100" dirty="0">
                          <a:effectLst/>
                          <a:latin typeface="Times New Roman" panose="02020603050405020304" pitchFamily="18" charset="0"/>
                          <a:ea typeface="標楷體" panose="03000509000000000000" pitchFamily="65" charset="-120"/>
                          <a:cs typeface="Times New Roman" panose="02020603050405020304" pitchFamily="18" charset="0"/>
                        </a:rPr>
                        <a:t>分</a:t>
                      </a:r>
                      <a:r>
                        <a:rPr lang="zh-TW" sz="1600" u="none" kern="100" dirty="0">
                          <a:effectLst/>
                          <a:latin typeface="Times New Roman" panose="02020603050405020304" pitchFamily="18" charset="0"/>
                          <a:ea typeface="標楷體" panose="03000509000000000000" pitchFamily="65" charset="-120"/>
                          <a:cs typeface="Times New Roman" panose="02020603050405020304" pitchFamily="18" charset="0"/>
                        </a:rPr>
                        <a:t>以上者，填</a:t>
                      </a:r>
                      <a:r>
                        <a:rPr lang="zh-TW" sz="1600" b="1" u="none" kern="100" dirty="0">
                          <a:effectLst/>
                          <a:latin typeface="Times New Roman" panose="02020603050405020304" pitchFamily="18" charset="0"/>
                          <a:ea typeface="標楷體" panose="03000509000000000000" pitchFamily="65" charset="-120"/>
                          <a:cs typeface="Times New Roman" panose="02020603050405020304" pitchFamily="18" charset="0"/>
                        </a:rPr>
                        <a:t>答人數達修課人數二分之一以上者</a:t>
                      </a:r>
                      <a:r>
                        <a:rPr lang="zh-TW" sz="1600" u="none"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sz="1600" u="none"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u="none" kern="100" dirty="0">
                          <a:effectLst/>
                          <a:latin typeface="Times New Roman" panose="02020603050405020304" pitchFamily="18" charset="0"/>
                          <a:ea typeface="標楷體" panose="03000509000000000000" pitchFamily="65" charset="-120"/>
                          <a:cs typeface="Times New Roman" panose="02020603050405020304" pitchFamily="18" charset="0"/>
                        </a:rPr>
                        <a:t>業務單位提供</a:t>
                      </a:r>
                      <a:r>
                        <a:rPr lang="en-US" sz="1600" u="none"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u="none"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2000"/>
                        </a:lnSpc>
                        <a:spcAft>
                          <a:spcPts val="0"/>
                        </a:spcAft>
                        <a:buFont typeface="+mj-lt"/>
                        <a:buAutoNum type="arabicPeriod"/>
                      </a:pPr>
                      <a:r>
                        <a:rPr lang="zh-TW" sz="1600" u="none" kern="100" dirty="0">
                          <a:effectLst/>
                          <a:latin typeface="Times New Roman" panose="02020603050405020304" pitchFamily="18" charset="0"/>
                          <a:ea typeface="標楷體" panose="03000509000000000000" pitchFamily="65" charset="-120"/>
                          <a:cs typeface="Times New Roman" panose="02020603050405020304" pitchFamily="18" charset="0"/>
                        </a:rPr>
                        <a:t>於評鑑期限內擔任暑期或全學期校外實習輔導教師，並善盡各系課程與實習規劃作業、實習機構評估及篩選、遵守實習合約書、辦理行前說明、輔導與實地訪視之責，並於學期成績送交截止日前，將輔導紀錄繳交至各系所備查。</a:t>
                      </a:r>
                      <a:r>
                        <a:rPr lang="en-US" sz="1600" u="none"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u="none" kern="100" dirty="0">
                          <a:effectLst/>
                          <a:latin typeface="Times New Roman" panose="02020603050405020304" pitchFamily="18" charset="0"/>
                          <a:ea typeface="標楷體" panose="03000509000000000000" pitchFamily="65" charset="-120"/>
                          <a:cs typeface="Times New Roman" panose="02020603050405020304" pitchFamily="18" charset="0"/>
                        </a:rPr>
                        <a:t>系所提供</a:t>
                      </a:r>
                      <a:r>
                        <a:rPr lang="en-US" sz="1600" u="none"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u="none"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2000"/>
                        </a:lnSpc>
                        <a:spcAft>
                          <a:spcPts val="0"/>
                        </a:spcAft>
                        <a:buFont typeface="+mj-lt"/>
                        <a:buAutoNum type="arabicPeriod"/>
                      </a:pPr>
                      <a:r>
                        <a:rPr lang="zh-TW" sz="1600" u="none" kern="100" dirty="0">
                          <a:effectLst/>
                          <a:latin typeface="Times New Roman" panose="02020603050405020304" pitchFamily="18" charset="0"/>
                          <a:ea typeface="標楷體" panose="03000509000000000000" pitchFamily="65" charset="-120"/>
                          <a:cs typeface="Times New Roman" panose="02020603050405020304" pitchFamily="18" charset="0"/>
                        </a:rPr>
                        <a:t>於評鑑期限內實際參與各項與改進教學有關之專案活動之推動工作者，例如教育部</a:t>
                      </a:r>
                      <a:r>
                        <a:rPr lang="zh-TW" sz="16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高教深耕計畫</a:t>
                      </a:r>
                      <a:r>
                        <a:rPr lang="zh-TW" sz="16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u="none" kern="100" dirty="0">
                          <a:effectLst/>
                          <a:latin typeface="Times New Roman" panose="02020603050405020304" pitchFamily="18" charset="0"/>
                          <a:ea typeface="標楷體" panose="03000509000000000000" pitchFamily="65" charset="-120"/>
                          <a:cs typeface="Times New Roman" panose="02020603050405020304" pitchFamily="18" charset="0"/>
                        </a:rPr>
                        <a:t>校、院及教學改進計畫、教育認證、教育部科大評鑑等專案，並可提出具體事證者。</a:t>
                      </a:r>
                      <a:r>
                        <a:rPr lang="en-US" sz="1600" u="none"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u="none" kern="100" dirty="0">
                          <a:effectLst/>
                          <a:latin typeface="Times New Roman" panose="02020603050405020304" pitchFamily="18" charset="0"/>
                          <a:ea typeface="標楷體" panose="03000509000000000000" pitchFamily="65" charset="-120"/>
                          <a:cs typeface="Times New Roman" panose="02020603050405020304" pitchFamily="18" charset="0"/>
                        </a:rPr>
                        <a:t>教師提供</a:t>
                      </a:r>
                      <a:r>
                        <a:rPr lang="en-US" sz="1600" u="none"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u="none"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2000"/>
                        </a:lnSpc>
                        <a:spcAft>
                          <a:spcPts val="0"/>
                        </a:spcAft>
                        <a:buFont typeface="+mj-lt"/>
                        <a:buAutoNum type="arabicPeriod"/>
                      </a:pPr>
                      <a:r>
                        <a:rPr lang="zh-TW" sz="1600" u="none" kern="100" dirty="0">
                          <a:effectLst/>
                          <a:latin typeface="Times New Roman" panose="02020603050405020304" pitchFamily="18" charset="0"/>
                          <a:ea typeface="標楷體" panose="03000509000000000000" pitchFamily="65" charset="-120"/>
                          <a:cs typeface="Times New Roman" panose="02020603050405020304" pitchFamily="18" charset="0"/>
                        </a:rPr>
                        <a:t>於評鑑期限內通過教育部數位學習認證。</a:t>
                      </a:r>
                      <a:r>
                        <a:rPr lang="en-US" sz="1600" u="none"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u="none" kern="100" dirty="0">
                          <a:effectLst/>
                          <a:latin typeface="Times New Roman" panose="02020603050405020304" pitchFamily="18" charset="0"/>
                          <a:ea typeface="標楷體" panose="03000509000000000000" pitchFamily="65" charset="-120"/>
                          <a:cs typeface="Times New Roman" panose="02020603050405020304" pitchFamily="18" charset="0"/>
                        </a:rPr>
                        <a:t>教師提供</a:t>
                      </a:r>
                      <a:r>
                        <a:rPr lang="en-US" sz="1600" u="none"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u="none"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2000"/>
                        </a:lnSpc>
                        <a:spcAft>
                          <a:spcPts val="0"/>
                        </a:spcAft>
                        <a:buFont typeface="+mj-lt"/>
                        <a:buAutoNum type="arabicPeriod"/>
                      </a:pPr>
                      <a:r>
                        <a:rPr lang="zh-TW" sz="1600" u="none" kern="100" dirty="0">
                          <a:effectLst/>
                          <a:latin typeface="Times New Roman" panose="02020603050405020304" pitchFamily="18" charset="0"/>
                          <a:ea typeface="標楷體" panose="03000509000000000000" pitchFamily="65" charset="-120"/>
                          <a:cs typeface="Times New Roman" panose="02020603050405020304" pitchFamily="18" charset="0"/>
                        </a:rPr>
                        <a:t>於評鑑期限內開授全英語授課課程或遠距課程或進修部課程</a:t>
                      </a:r>
                      <a:r>
                        <a:rPr lang="zh-TW" sz="1600" b="1" u="none" kern="100" dirty="0">
                          <a:effectLst/>
                          <a:latin typeface="Times New Roman" panose="02020603050405020304" pitchFamily="18" charset="0"/>
                          <a:ea typeface="標楷體" panose="03000509000000000000" pitchFamily="65" charset="-120"/>
                          <a:cs typeface="Times New Roman" panose="02020603050405020304" pitchFamily="18" charset="0"/>
                        </a:rPr>
                        <a:t>或海青班課程</a:t>
                      </a:r>
                      <a:r>
                        <a:rPr lang="zh-TW" sz="1600" u="none"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sz="1600" u="none"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u="none" kern="100" dirty="0">
                          <a:effectLst/>
                          <a:latin typeface="Times New Roman" panose="02020603050405020304" pitchFamily="18" charset="0"/>
                          <a:ea typeface="標楷體" panose="03000509000000000000" pitchFamily="65" charset="-120"/>
                          <a:cs typeface="Times New Roman" panose="02020603050405020304" pitchFamily="18" charset="0"/>
                        </a:rPr>
                        <a:t>業務單位提供</a:t>
                      </a:r>
                      <a:r>
                        <a:rPr lang="en-US" sz="1600" u="none"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u="none"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2000"/>
                        </a:lnSpc>
                        <a:spcAft>
                          <a:spcPts val="0"/>
                        </a:spcAft>
                        <a:buFont typeface="+mj-lt"/>
                        <a:buAutoNum type="arabicPeriod"/>
                      </a:pPr>
                      <a:r>
                        <a:rPr lang="zh-TW" sz="1600" u="none" kern="100" dirty="0">
                          <a:effectLst/>
                          <a:latin typeface="Times New Roman" panose="02020603050405020304" pitchFamily="18" charset="0"/>
                          <a:ea typeface="標楷體" panose="03000509000000000000" pitchFamily="65" charset="-120"/>
                          <a:cs typeface="Times New Roman" panose="02020603050405020304" pitchFamily="18" charset="0"/>
                        </a:rPr>
                        <a:t>於評鑑期限內配合學校開授暑修</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班或補救教學課程。</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業務單位提供</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2000"/>
                        </a:lnSpc>
                        <a:spcAft>
                          <a:spcPts val="0"/>
                        </a:spcAft>
                        <a:buFont typeface="+mj-lt"/>
                        <a:buAutoNum type="arabicPeriod"/>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配合課程教材上網政策，每學期所授課程全部教材上傳至本校數位學習平台。</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業務單位提供</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2000"/>
                        </a:lnSpc>
                        <a:spcAft>
                          <a:spcPts val="0"/>
                        </a:spcAft>
                        <a:buFont typeface="+mj-lt"/>
                        <a:buAutoNum type="arabicPeriod"/>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於評鑑期限內參與校、院、系</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所或學程</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、通識教育中心之教務相關委員會。</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教師提供</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6760" marR="46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ts val="2000"/>
                        </a:lnSpc>
                        <a:spcAft>
                          <a:spcPts val="0"/>
                        </a:spcAft>
                        <a:buFont typeface="+mj-lt"/>
                        <a:buAutoNum type="arabicPeriod"/>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教務處課務組</a:t>
                      </a:r>
                      <a:r>
                        <a:rPr lang="zh-TW" altLang="en-US" sz="1600" kern="100" dirty="0">
                          <a:solidFill>
                            <a:schemeClr val="tx1"/>
                          </a:solidFill>
                          <a:effectLst/>
                          <a:highlight>
                            <a:srgbClr val="FFFF00"/>
                          </a:highlight>
                          <a:latin typeface="Times New Roman" panose="02020603050405020304" pitchFamily="18" charset="0"/>
                          <a:ea typeface="標楷體" panose="03000509000000000000" pitchFamily="65" charset="-120"/>
                          <a:cs typeface="Times New Roman" panose="02020603050405020304" pitchFamily="18" charset="0"/>
                        </a:rPr>
                        <a:t>林逸筑</a:t>
                      </a:r>
                      <a:endParaRPr lang="zh-TW" sz="1600" kern="100" dirty="0">
                        <a:solidFill>
                          <a:schemeClr val="tx1"/>
                        </a:solidFill>
                        <a:effectLst/>
                        <a:highlight>
                          <a:srgbClr val="FFFF00"/>
                        </a:highligh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2000"/>
                        </a:lnSpc>
                        <a:spcAft>
                          <a:spcPts val="0"/>
                        </a:spcAft>
                        <a:buFont typeface="+mj-lt"/>
                        <a:buAutoNum type="arabicPeriod"/>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各系所及教學中心承辦同仁</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教務處課務組趙雅慧協助</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2000"/>
                        </a:lnSpc>
                        <a:spcAft>
                          <a:spcPts val="0"/>
                        </a:spcAft>
                        <a:buFont typeface="+mj-lt"/>
                        <a:buAutoNum type="arabicPeriod"/>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教師自填並檢附證明文件</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2000"/>
                        </a:lnSpc>
                        <a:spcAft>
                          <a:spcPts val="0"/>
                        </a:spcAft>
                        <a:buFont typeface="+mj-lt"/>
                        <a:buAutoNum type="arabicPeriod"/>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教師自填並檢附證明文件、教務處課務組邱春葉</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2000"/>
                        </a:lnSpc>
                        <a:spcAft>
                          <a:spcPts val="0"/>
                        </a:spcAft>
                        <a:buFont typeface="+mj-lt"/>
                        <a:buAutoNum type="arabicPeriod"/>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教務處課務組陳鵬勇、教務處課務組邱春葉、進修教務組劉正國</a:t>
                      </a:r>
                      <a:r>
                        <a:rPr lang="zh-TW" sz="1600"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推廣教育處教育組莊恒綺</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2000"/>
                        </a:lnSpc>
                        <a:spcAft>
                          <a:spcPts val="0"/>
                        </a:spcAft>
                        <a:buFont typeface="+mj-lt"/>
                        <a:buAutoNum type="arabicPeriod"/>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教務處課務組陳鵬勇、進修教務組劉正國</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各系所及教學中心承辦同仁</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2000"/>
                        </a:lnSpc>
                        <a:spcAft>
                          <a:spcPts val="0"/>
                        </a:spcAft>
                        <a:buFont typeface="+mj-lt"/>
                        <a:buAutoNum type="arabicPeriod"/>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教務處課務組邱春葉</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2000"/>
                        </a:lnSpc>
                        <a:spcAft>
                          <a:spcPts val="0"/>
                        </a:spcAft>
                        <a:buFont typeface="+mj-lt"/>
                        <a:buAutoNum type="arabicPeriod"/>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教師自填並檢附證明文件</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6760" marR="46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8697460"/>
                  </a:ext>
                </a:extLst>
              </a:tr>
            </a:tbl>
          </a:graphicData>
        </a:graphic>
      </p:graphicFrame>
    </p:spTree>
    <p:extLst>
      <p:ext uri="{BB962C8B-B14F-4D97-AF65-F5344CB8AC3E}">
        <p14:creationId xmlns:p14="http://schemas.microsoft.com/office/powerpoint/2010/main" val="124767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510116" y="199937"/>
            <a:ext cx="8777817" cy="855745"/>
          </a:xfrm>
        </p:spPr>
        <p:txBody>
          <a:bodyPr>
            <a:normAutofit/>
          </a:bodyPr>
          <a:lstStyle/>
          <a:p>
            <a:r>
              <a:rPr lang="en-US" altLang="zh-TW" sz="3600" b="1" dirty="0"/>
              <a:t>(</a:t>
            </a:r>
            <a:r>
              <a:rPr lang="zh-TW" altLang="en-US" sz="3600" b="1" dirty="0"/>
              <a:t>一</a:t>
            </a:r>
            <a:r>
              <a:rPr lang="en-US" altLang="zh-TW" sz="3600" b="1" dirty="0"/>
              <a:t>)</a:t>
            </a:r>
            <a:r>
              <a:rPr lang="zh-TW" altLang="en-US" sz="3600" b="1" dirty="0"/>
              <a:t>評鑑作業流程圖</a:t>
            </a:r>
            <a:r>
              <a:rPr lang="en-US" altLang="zh-TW" sz="3600" b="1" dirty="0"/>
              <a:t>(</a:t>
            </a:r>
            <a:r>
              <a:rPr lang="zh-TW" altLang="en-US" sz="3600" b="1" dirty="0"/>
              <a:t>自評   </a:t>
            </a:r>
            <a:r>
              <a:rPr lang="en-US" altLang="zh-TW" sz="3600" b="1" dirty="0"/>
              <a:t> </a:t>
            </a:r>
            <a:r>
              <a:rPr lang="zh-TW" altLang="en-US" sz="3600" b="1" dirty="0"/>
              <a:t>初評階段</a:t>
            </a:r>
            <a:r>
              <a:rPr lang="en-US" altLang="zh-TW" sz="3600" b="1" dirty="0"/>
              <a:t>)</a:t>
            </a:r>
            <a:endParaRPr lang="zh-TW" altLang="en-US" sz="3600" b="1" dirty="0"/>
          </a:p>
        </p:txBody>
      </p:sp>
      <p:sp>
        <p:nvSpPr>
          <p:cNvPr id="4" name="投影片編號版面配置區 3"/>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5</a:t>
            </a:fld>
            <a:endParaRPr lang="zh-TW" altLang="en-US">
              <a:solidFill>
                <a:prstClr val="black">
                  <a:tint val="75000"/>
                </a:prstClr>
              </a:solidFill>
            </a:endParaRPr>
          </a:p>
        </p:txBody>
      </p:sp>
      <p:sp>
        <p:nvSpPr>
          <p:cNvPr id="7" name="內容版面配置區 5"/>
          <p:cNvSpPr txBox="1">
            <a:spLocks/>
          </p:cNvSpPr>
          <p:nvPr/>
        </p:nvSpPr>
        <p:spPr>
          <a:xfrm>
            <a:off x="628650" y="1244603"/>
            <a:ext cx="7886700" cy="49323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TW" altLang="en-US" dirty="0">
              <a:solidFill>
                <a:prstClr val="black"/>
              </a:solidFill>
            </a:endParaRPr>
          </a:p>
        </p:txBody>
      </p:sp>
      <p:sp>
        <p:nvSpPr>
          <p:cNvPr id="9" name="向右箭號 8"/>
          <p:cNvSpPr/>
          <p:nvPr/>
        </p:nvSpPr>
        <p:spPr>
          <a:xfrm>
            <a:off x="5796136" y="499978"/>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 name="圖片 2">
            <a:extLst>
              <a:ext uri="{FF2B5EF4-FFF2-40B4-BE49-F238E27FC236}">
                <a16:creationId xmlns:a16="http://schemas.microsoft.com/office/drawing/2014/main" id="{0C87A46D-7BBF-41E2-AA79-20219B95B0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235180"/>
            <a:ext cx="8424936" cy="5103661"/>
          </a:xfrm>
          <a:prstGeom prst="rect">
            <a:avLst/>
          </a:prstGeom>
          <a:ln>
            <a:solidFill>
              <a:schemeClr val="tx1"/>
            </a:solidFill>
          </a:ln>
        </p:spPr>
      </p:pic>
    </p:spTree>
    <p:extLst>
      <p:ext uri="{BB962C8B-B14F-4D97-AF65-F5344CB8AC3E}">
        <p14:creationId xmlns:p14="http://schemas.microsoft.com/office/powerpoint/2010/main" val="22446136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116635"/>
            <a:ext cx="8047806" cy="855745"/>
          </a:xfrm>
        </p:spPr>
        <p:txBody>
          <a:bodyPr>
            <a:noAutofit/>
          </a:bodyPr>
          <a:lstStyle/>
          <a:p>
            <a:r>
              <a:rPr lang="en-US" altLang="zh-TW" sz="3000" b="1" dirty="0"/>
              <a:t>113 </a:t>
            </a:r>
            <a:r>
              <a:rPr lang="zh-TW" altLang="en-US" sz="3000" b="1" dirty="0"/>
              <a:t>學年度</a:t>
            </a:r>
            <a:r>
              <a:rPr lang="zh-TW" altLang="en-US" sz="3000" b="1" u="sng" dirty="0">
                <a:solidFill>
                  <a:srgbClr val="FF0000"/>
                </a:solidFill>
              </a:rPr>
              <a:t>專任教師</a:t>
            </a:r>
            <a:r>
              <a:rPr lang="zh-TW" altLang="en-US" sz="3000" b="1" dirty="0"/>
              <a:t>評鑑基準項目匯入單位（同仁）分工一覽表</a:t>
            </a:r>
            <a:r>
              <a:rPr lang="en-US" altLang="zh-TW" sz="3000" b="1" dirty="0"/>
              <a:t>(2/6)</a:t>
            </a:r>
            <a:endParaRPr lang="zh-TW" altLang="en-US" sz="3000" b="1" dirty="0"/>
          </a:p>
        </p:txBody>
      </p:sp>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C66928-75CA-4FDC-9A35-4CB9C6767049}"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graphicFrame>
        <p:nvGraphicFramePr>
          <p:cNvPr id="5" name="表格 4">
            <a:extLst>
              <a:ext uri="{FF2B5EF4-FFF2-40B4-BE49-F238E27FC236}">
                <a16:creationId xmlns:a16="http://schemas.microsoft.com/office/drawing/2014/main" id="{30BE1D79-6B64-4F91-95B8-2A21AD55B7E4}"/>
              </a:ext>
            </a:extLst>
          </p:cNvPr>
          <p:cNvGraphicFramePr>
            <a:graphicFrameLocks noGrp="1"/>
          </p:cNvGraphicFramePr>
          <p:nvPr>
            <p:extLst>
              <p:ext uri="{D42A27DB-BD31-4B8C-83A1-F6EECF244321}">
                <p14:modId xmlns:p14="http://schemas.microsoft.com/office/powerpoint/2010/main" val="243906289"/>
              </p:ext>
            </p:extLst>
          </p:nvPr>
        </p:nvGraphicFramePr>
        <p:xfrm>
          <a:off x="177147" y="1052736"/>
          <a:ext cx="8789705" cy="5688632"/>
        </p:xfrm>
        <a:graphic>
          <a:graphicData uri="http://schemas.openxmlformats.org/drawingml/2006/table">
            <a:tbl>
              <a:tblPr firstRow="1" firstCol="1" bandRow="1" bandCol="1"/>
              <a:tblGrid>
                <a:gridCol w="533344">
                  <a:extLst>
                    <a:ext uri="{9D8B030D-6E8A-4147-A177-3AD203B41FA5}">
                      <a16:colId xmlns:a16="http://schemas.microsoft.com/office/drawing/2014/main" val="2869104743"/>
                    </a:ext>
                  </a:extLst>
                </a:gridCol>
                <a:gridCol w="6240137">
                  <a:extLst>
                    <a:ext uri="{9D8B030D-6E8A-4147-A177-3AD203B41FA5}">
                      <a16:colId xmlns:a16="http://schemas.microsoft.com/office/drawing/2014/main" val="64224230"/>
                    </a:ext>
                  </a:extLst>
                </a:gridCol>
                <a:gridCol w="2016224">
                  <a:extLst>
                    <a:ext uri="{9D8B030D-6E8A-4147-A177-3AD203B41FA5}">
                      <a16:colId xmlns:a16="http://schemas.microsoft.com/office/drawing/2014/main" val="3841795970"/>
                    </a:ext>
                  </a:extLst>
                </a:gridCol>
              </a:tblGrid>
              <a:tr h="288032">
                <a:tc gridSpan="2">
                  <a:txBody>
                    <a:bodyPr/>
                    <a:lstStyle/>
                    <a:p>
                      <a:pPr algn="ctr">
                        <a:lnSpc>
                          <a:spcPts val="1200"/>
                        </a:lnSpc>
                        <a:spcAft>
                          <a:spcPts val="0"/>
                        </a:spcAft>
                      </a:pPr>
                      <a:r>
                        <a:rPr lang="zh-TW" sz="1200" b="1" kern="100" dirty="0">
                          <a:effectLst/>
                          <a:latin typeface="Times New Roman" panose="02020603050405020304" pitchFamily="18" charset="0"/>
                          <a:ea typeface="標楷體" panose="03000509000000000000" pitchFamily="65" charset="-120"/>
                          <a:cs typeface="Times New Roman" panose="02020603050405020304" pitchFamily="18" charset="0"/>
                        </a:rPr>
                        <a:t>項目</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6760" marR="46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zh-TW" altLang="en-US"/>
                    </a:p>
                  </a:txBody>
                  <a:tcPr/>
                </a:tc>
                <a:tc>
                  <a:txBody>
                    <a:bodyPr/>
                    <a:lstStyle/>
                    <a:p>
                      <a:pPr algn="ctr">
                        <a:lnSpc>
                          <a:spcPts val="1200"/>
                        </a:lnSpc>
                        <a:spcAft>
                          <a:spcPts val="0"/>
                        </a:spcAft>
                      </a:pP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維護單位及同仁或教師</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6760" marR="46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95762931"/>
                  </a:ext>
                </a:extLst>
              </a:tr>
              <a:tr h="5400600">
                <a:tc>
                  <a:txBody>
                    <a:bodyPr/>
                    <a:lstStyle/>
                    <a:p>
                      <a:pPr>
                        <a:spcAft>
                          <a:spcPts val="0"/>
                        </a:spcAft>
                      </a:pPr>
                      <a:r>
                        <a:rPr lang="en-US" sz="1700" b="1" kern="100" dirty="0">
                          <a:effectLst/>
                          <a:latin typeface="Times New Roman" panose="02020603050405020304" pitchFamily="18" charset="0"/>
                          <a:ea typeface="標楷體" panose="03000509000000000000" pitchFamily="65" charset="-120"/>
                          <a:cs typeface="Times New Roman" panose="02020603050405020304" pitchFamily="18" charset="0"/>
                        </a:rPr>
                        <a:t>A2</a:t>
                      </a:r>
                      <a:r>
                        <a:rPr lang="zh-TW" sz="1700" b="1" kern="100" dirty="0">
                          <a:effectLst/>
                          <a:latin typeface="Times New Roman" panose="02020603050405020304" pitchFamily="18" charset="0"/>
                          <a:ea typeface="標楷體" panose="03000509000000000000" pitchFamily="65" charset="-120"/>
                          <a:cs typeface="Times New Roman" panose="02020603050405020304" pitchFamily="18" charset="0"/>
                        </a:rPr>
                        <a:t>配合項目</a:t>
                      </a:r>
                      <a:endParaRPr lang="zh-TW" sz="17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6760" marR="46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ts val="2000"/>
                        </a:lnSpc>
                        <a:spcAft>
                          <a:spcPts val="0"/>
                        </a:spcAft>
                        <a:buFont typeface="+mj-lt"/>
                        <a:buAutoNum type="arabicPeriod" startAt="9"/>
                      </a:pPr>
                      <a:r>
                        <a:rPr lang="zh-TW" sz="15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每於評鑑期限內依照所授課程詳實</a:t>
                      </a:r>
                      <a:r>
                        <a:rPr lang="zh-TW" sz="1500" b="1"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編寫大綱、核心能力、週次進度及評分方式</a:t>
                      </a:r>
                      <a:r>
                        <a:rPr lang="zh-TW" sz="15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，上傳數位學習平台。</a:t>
                      </a:r>
                      <a:r>
                        <a:rPr lang="en-US" sz="15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5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業務單位提供</a:t>
                      </a:r>
                      <a:r>
                        <a:rPr lang="en-US" sz="15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marL="342900" lvl="0" indent="-342900">
                        <a:lnSpc>
                          <a:spcPts val="2000"/>
                        </a:lnSpc>
                        <a:spcAft>
                          <a:spcPts val="0"/>
                        </a:spcAft>
                        <a:buFont typeface="+mj-lt"/>
                        <a:buAutoNum type="arabicPeriod" startAt="9"/>
                      </a:pPr>
                      <a:r>
                        <a:rPr lang="zh-TW" sz="15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於評鑑期限內擔任非指導之博、碩士學生學位考試口試委員。</a:t>
                      </a:r>
                      <a:r>
                        <a:rPr lang="en-US" sz="15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5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教師提供</a:t>
                      </a:r>
                      <a:r>
                        <a:rPr lang="en-US" sz="15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marL="342900" lvl="0" indent="-342900">
                        <a:lnSpc>
                          <a:spcPts val="2000"/>
                        </a:lnSpc>
                        <a:spcAft>
                          <a:spcPts val="0"/>
                        </a:spcAft>
                        <a:buFont typeface="+mj-lt"/>
                        <a:buAutoNum type="arabicPeriod" startAt="9"/>
                      </a:pPr>
                      <a:r>
                        <a:rPr lang="zh-TW" sz="15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於評鑑期限內開授</a:t>
                      </a:r>
                      <a:r>
                        <a:rPr lang="zh-TW" altLang="en-US" sz="15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校</a:t>
                      </a:r>
                      <a:r>
                        <a:rPr lang="zh-TW" sz="15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5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院</a:t>
                      </a:r>
                      <a:r>
                        <a:rPr lang="zh-TW" sz="15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訂必修</a:t>
                      </a:r>
                      <a:r>
                        <a:rPr lang="zh-TW" sz="15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課程</a:t>
                      </a:r>
                      <a:r>
                        <a:rPr lang="en-US" sz="15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5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不含外語實務及生活服務教育</a:t>
                      </a:r>
                      <a:r>
                        <a:rPr lang="en-US" sz="15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5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sz="15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5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業務單位提供</a:t>
                      </a:r>
                      <a:r>
                        <a:rPr lang="en-US" sz="15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marL="342900" lvl="0" indent="-342900">
                        <a:lnSpc>
                          <a:spcPts val="2000"/>
                        </a:lnSpc>
                        <a:spcAft>
                          <a:spcPts val="0"/>
                        </a:spcAft>
                        <a:buFont typeface="+mj-lt"/>
                        <a:buAutoNum type="arabicPeriod" startAt="9"/>
                      </a:pPr>
                      <a:r>
                        <a:rPr lang="zh-TW" sz="15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於評鑑期限內配合各學系及行政單位開授輔導學生考取證照課程（業務單位提供）或輔導學生考取證照一次。</a:t>
                      </a:r>
                      <a:r>
                        <a:rPr lang="en-US" sz="15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5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教師提供</a:t>
                      </a:r>
                      <a:r>
                        <a:rPr lang="en-US" sz="15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marL="342900" lvl="0" indent="-342900">
                        <a:lnSpc>
                          <a:spcPts val="2000"/>
                        </a:lnSpc>
                        <a:spcAft>
                          <a:spcPts val="0"/>
                        </a:spcAft>
                        <a:buFont typeface="+mj-lt"/>
                        <a:buAutoNum type="arabicPeriod" startAt="9"/>
                      </a:pPr>
                      <a:r>
                        <a:rPr lang="zh-TW" sz="15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於評鑑期限內開設推廣智慧財產權保護或性別平等相關課程者。</a:t>
                      </a:r>
                      <a:r>
                        <a:rPr lang="en-US" sz="15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5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教師提供</a:t>
                      </a:r>
                      <a:r>
                        <a:rPr lang="en-US" sz="15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marL="342900" lvl="0" indent="-342900">
                        <a:lnSpc>
                          <a:spcPts val="2000"/>
                        </a:lnSpc>
                        <a:spcAft>
                          <a:spcPts val="0"/>
                        </a:spcAft>
                        <a:buFont typeface="+mj-lt"/>
                        <a:buAutoNum type="arabicPeriod" startAt="9"/>
                      </a:pPr>
                      <a:r>
                        <a:rPr lang="zh-TW" sz="15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於評鑑期限內有其他提升教學品質，增進學生學習效益之實際績效可佐證者。</a:t>
                      </a:r>
                      <a:r>
                        <a:rPr lang="en-US" sz="15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5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教師提供</a:t>
                      </a:r>
                      <a:r>
                        <a:rPr lang="en-US" sz="15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marL="342900" lvl="0" indent="-342900">
                        <a:lnSpc>
                          <a:spcPts val="2000"/>
                        </a:lnSpc>
                        <a:spcAft>
                          <a:spcPts val="0"/>
                        </a:spcAft>
                        <a:buFont typeface="+mj-lt"/>
                        <a:buAutoNum type="arabicPeriod" startAt="9"/>
                      </a:pPr>
                      <a:r>
                        <a:rPr lang="zh-TW" altLang="en-US" sz="15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於評鑑期限內申請教育部教學相關之專案計畫，例如教學實踐研究計畫、產業學院計畫、技優領航計畫、人才培育計畫等。</a:t>
                      </a:r>
                      <a:r>
                        <a:rPr lang="en-US" altLang="zh-TW" sz="1500" b="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500" b="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教師提供</a:t>
                      </a:r>
                      <a:r>
                        <a:rPr lang="en-US" altLang="zh-TW" sz="1500" b="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500" b="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本校計畫處理表或教育部核定公文</a:t>
                      </a:r>
                      <a:r>
                        <a:rPr lang="en-US" altLang="zh-TW" sz="1500" b="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)(113</a:t>
                      </a:r>
                      <a:r>
                        <a:rPr lang="zh-TW" altLang="en-US" sz="1500" b="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學年度起適用</a:t>
                      </a:r>
                      <a:r>
                        <a:rPr lang="en-US" altLang="zh-TW" sz="1500" b="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marL="342900" lvl="0" indent="-342900">
                        <a:lnSpc>
                          <a:spcPts val="2000"/>
                        </a:lnSpc>
                        <a:spcAft>
                          <a:spcPts val="0"/>
                        </a:spcAft>
                        <a:buFont typeface="+mj-lt"/>
                        <a:buAutoNum type="arabicPeriod" startAt="9"/>
                      </a:pPr>
                      <a:r>
                        <a:rPr lang="zh-TW" altLang="zh-TW" sz="1500" b="1" u="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於評鑑期限內，支援高中</a:t>
                      </a:r>
                      <a:r>
                        <a:rPr lang="zh-TW" altLang="en-US" sz="1500" b="1" u="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職</a:t>
                      </a:r>
                      <a:r>
                        <a:rPr lang="zh-TW" altLang="zh-TW" sz="1500" b="1" u="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開課</a:t>
                      </a:r>
                      <a:r>
                        <a:rPr lang="en-US" altLang="zh-TW" sz="1500" b="1" u="none" dirty="0">
                          <a:solidFill>
                            <a:schemeClr val="tx1"/>
                          </a:solidFill>
                          <a:effectLst/>
                          <a:latin typeface="Times New Roman" panose="02020603050405020304" pitchFamily="18" charset="0"/>
                          <a:ea typeface="標楷體" panose="03000509000000000000" pitchFamily="65" charset="-120"/>
                        </a:rPr>
                        <a:t>(</a:t>
                      </a:r>
                      <a:r>
                        <a:rPr lang="zh-TW" altLang="zh-TW" sz="1500" b="1" u="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例如</a:t>
                      </a:r>
                      <a:r>
                        <a:rPr lang="en-US" altLang="zh-TW" sz="1500" b="1" u="none" dirty="0">
                          <a:solidFill>
                            <a:schemeClr val="tx1"/>
                          </a:solidFill>
                          <a:effectLst/>
                          <a:latin typeface="Times New Roman" panose="02020603050405020304" pitchFamily="18" charset="0"/>
                          <a:ea typeface="標楷體" panose="03000509000000000000" pitchFamily="65" charset="-120"/>
                        </a:rPr>
                        <a:t>AP</a:t>
                      </a:r>
                      <a:r>
                        <a:rPr lang="zh-TW" altLang="zh-TW" sz="1500" b="1" u="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課程、特色課程、彈性課程等</a:t>
                      </a:r>
                      <a:r>
                        <a:rPr lang="en-US" altLang="zh-TW" sz="1500" b="1" u="none" dirty="0">
                          <a:solidFill>
                            <a:schemeClr val="tx1"/>
                          </a:solidFill>
                          <a:effectLst/>
                          <a:latin typeface="Times New Roman" panose="02020603050405020304" pitchFamily="18" charset="0"/>
                          <a:ea typeface="標楷體" panose="03000509000000000000" pitchFamily="65" charset="-120"/>
                        </a:rPr>
                        <a:t>)</a:t>
                      </a:r>
                      <a:r>
                        <a:rPr lang="zh-TW" altLang="zh-TW" sz="1500" b="1" u="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；執行或參與高中</a:t>
                      </a:r>
                      <a:r>
                        <a:rPr lang="zh-TW" altLang="en-US" sz="1500" b="1" u="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職</a:t>
                      </a:r>
                      <a:r>
                        <a:rPr lang="zh-TW" altLang="zh-TW" sz="1500" b="1" u="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跨校教學或研究計畫者，擔任計畫主持人者或參與協助者。</a:t>
                      </a:r>
                      <a:r>
                        <a:rPr lang="en-US" altLang="zh-TW" sz="1500" u="none" dirty="0">
                          <a:solidFill>
                            <a:schemeClr val="tx1"/>
                          </a:solidFill>
                          <a:effectLst/>
                          <a:latin typeface="Times New Roman" panose="02020603050405020304" pitchFamily="18" charset="0"/>
                          <a:ea typeface="標楷體" panose="03000509000000000000" pitchFamily="65" charset="-120"/>
                        </a:rPr>
                        <a:t>(</a:t>
                      </a:r>
                      <a:r>
                        <a:rPr lang="zh-TW" altLang="zh-TW" sz="1500" u="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教師提供，檢附佐證資料</a:t>
                      </a:r>
                      <a:r>
                        <a:rPr lang="en-US" altLang="zh-TW" sz="1500" u="none" dirty="0">
                          <a:solidFill>
                            <a:schemeClr val="tx1"/>
                          </a:solidFill>
                          <a:effectLst/>
                          <a:latin typeface="Times New Roman" panose="02020603050405020304" pitchFamily="18" charset="0"/>
                          <a:ea typeface="標楷體" panose="03000509000000000000" pitchFamily="65" charset="-120"/>
                        </a:rPr>
                        <a:t>)</a:t>
                      </a:r>
                      <a:r>
                        <a:rPr lang="zh-TW" altLang="en-US" sz="1500" u="none" dirty="0">
                          <a:solidFill>
                            <a:schemeClr val="tx1"/>
                          </a:solidFill>
                          <a:effectLst/>
                          <a:latin typeface="Times New Roman" panose="02020603050405020304" pitchFamily="18" charset="0"/>
                          <a:ea typeface="標楷體" panose="03000509000000000000" pitchFamily="65" charset="-120"/>
                        </a:rPr>
                        <a:t> </a:t>
                      </a:r>
                      <a:r>
                        <a:rPr lang="en-US" altLang="zh-TW" sz="1500" u="none" dirty="0">
                          <a:solidFill>
                            <a:schemeClr val="tx1"/>
                          </a:solidFill>
                          <a:effectLst/>
                          <a:latin typeface="Times New Roman" panose="02020603050405020304" pitchFamily="18" charset="0"/>
                          <a:ea typeface="標楷體" panose="03000509000000000000" pitchFamily="65" charset="-120"/>
                        </a:rPr>
                        <a:t>(113</a:t>
                      </a:r>
                      <a:r>
                        <a:rPr lang="zh-TW" altLang="en-US" sz="1500" u="none" dirty="0">
                          <a:solidFill>
                            <a:schemeClr val="tx1"/>
                          </a:solidFill>
                          <a:effectLst/>
                          <a:latin typeface="Times New Roman" panose="02020603050405020304" pitchFamily="18" charset="0"/>
                          <a:ea typeface="標楷體" panose="03000509000000000000" pitchFamily="65" charset="-120"/>
                        </a:rPr>
                        <a:t>學年度起適用</a:t>
                      </a:r>
                      <a:r>
                        <a:rPr lang="en-US" altLang="zh-TW" sz="1500" u="none" dirty="0">
                          <a:solidFill>
                            <a:schemeClr val="tx1"/>
                          </a:solidFill>
                          <a:effectLst/>
                          <a:latin typeface="Times New Roman" panose="02020603050405020304" pitchFamily="18" charset="0"/>
                          <a:ea typeface="標楷體" panose="03000509000000000000" pitchFamily="65" charset="-120"/>
                        </a:rPr>
                        <a:t>)</a:t>
                      </a:r>
                    </a:p>
                    <a:p>
                      <a:pPr marL="342900" lvl="0" indent="-342900">
                        <a:lnSpc>
                          <a:spcPts val="2000"/>
                        </a:lnSpc>
                        <a:spcAft>
                          <a:spcPts val="0"/>
                        </a:spcAft>
                        <a:buFont typeface="+mj-lt"/>
                        <a:buAutoNum type="arabicPeriod" startAt="9"/>
                      </a:pPr>
                      <a:r>
                        <a:rPr lang="zh-TW" altLang="zh-TW" sz="1500" b="1" u="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於評鑑期限內依照所授課程詳實填寫</a:t>
                      </a:r>
                      <a:r>
                        <a:rPr lang="en-US" altLang="zh-TW" sz="1500" b="1" u="none" dirty="0">
                          <a:solidFill>
                            <a:schemeClr val="tx1"/>
                          </a:solidFill>
                          <a:effectLst/>
                          <a:latin typeface="Times New Roman" panose="02020603050405020304" pitchFamily="18" charset="0"/>
                          <a:ea typeface="標楷體" panose="03000509000000000000" pitchFamily="65" charset="-120"/>
                        </a:rPr>
                        <a:t>SDGs</a:t>
                      </a:r>
                      <a:r>
                        <a:rPr lang="zh-TW" altLang="zh-TW" sz="1500" b="1" u="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指標調查表，上傳數位學習平台。</a:t>
                      </a:r>
                      <a:r>
                        <a:rPr lang="en-US" altLang="zh-TW" sz="1500" b="1" u="none" dirty="0">
                          <a:solidFill>
                            <a:schemeClr val="tx1"/>
                          </a:solidFill>
                          <a:effectLst/>
                          <a:latin typeface="Times New Roman" panose="02020603050405020304" pitchFamily="18" charset="0"/>
                          <a:ea typeface="標楷體" panose="03000509000000000000" pitchFamily="65" charset="-120"/>
                        </a:rPr>
                        <a:t>(</a:t>
                      </a:r>
                      <a:r>
                        <a:rPr lang="zh-TW" altLang="zh-TW" sz="1500" b="1" u="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業務單位提供</a:t>
                      </a:r>
                      <a:r>
                        <a:rPr lang="en-US" altLang="zh-TW" sz="1500" b="1" u="none" dirty="0">
                          <a:solidFill>
                            <a:schemeClr val="tx1"/>
                          </a:solidFill>
                          <a:effectLst/>
                          <a:latin typeface="Times New Roman" panose="02020603050405020304" pitchFamily="18" charset="0"/>
                          <a:ea typeface="標楷體" panose="03000509000000000000" pitchFamily="65" charset="-120"/>
                        </a:rPr>
                        <a:t>)</a:t>
                      </a:r>
                      <a:r>
                        <a:rPr lang="en-US" altLang="zh-TW" sz="1500" b="1" u="none" dirty="0">
                          <a:solidFill>
                            <a:schemeClr val="tx1"/>
                          </a:solidFill>
                          <a:effectLst/>
                          <a:latin typeface="Calibri" panose="020F0502020204030204" pitchFamily="34" charset="0"/>
                          <a:ea typeface="+mn-ea"/>
                          <a:cs typeface="Times New Roman" panose="02020603050405020304" pitchFamily="18" charset="0"/>
                        </a:rPr>
                        <a:t> </a:t>
                      </a:r>
                      <a:r>
                        <a:rPr lang="zh-TW" altLang="zh-TW" sz="1500" b="1" u="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（本項自</a:t>
                      </a:r>
                      <a:r>
                        <a:rPr lang="en-US" altLang="zh-TW" sz="1500" b="1" u="none" dirty="0">
                          <a:solidFill>
                            <a:schemeClr val="tx1"/>
                          </a:solidFill>
                          <a:effectLst/>
                          <a:latin typeface="Times New Roman" panose="02020603050405020304" pitchFamily="18" charset="0"/>
                          <a:ea typeface="標楷體" panose="03000509000000000000" pitchFamily="65" charset="-120"/>
                        </a:rPr>
                        <a:t>113</a:t>
                      </a:r>
                      <a:r>
                        <a:rPr lang="zh-TW" altLang="zh-TW" sz="1500" b="1" u="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學年度起實施）</a:t>
                      </a:r>
                      <a:endParaRPr lang="zh-TW" altLang="zh-TW" sz="1500" u="none" kern="100" dirty="0">
                        <a:solidFill>
                          <a:schemeClr val="tx1"/>
                        </a:solidFill>
                        <a:effectLst/>
                        <a:latin typeface="Calibri" panose="020F0502020204030204" pitchFamily="34" charset="0"/>
                        <a:ea typeface="+mn-ea"/>
                        <a:cs typeface="Times New Roman" panose="02020603050405020304" pitchFamily="18" charset="0"/>
                      </a:endParaRPr>
                    </a:p>
                  </a:txBody>
                  <a:tcPr marL="46760" marR="46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ts val="1700"/>
                        </a:lnSpc>
                        <a:spcAft>
                          <a:spcPts val="0"/>
                        </a:spcAft>
                        <a:buFont typeface="+mj-lt"/>
                        <a:buAutoNum type="arabicPeriod" startAt="9"/>
                      </a:pPr>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教務處課務組邱春葉</a:t>
                      </a:r>
                      <a:endParaRPr lang="en-US" alt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lgn="l">
                        <a:lnSpc>
                          <a:spcPts val="1700"/>
                        </a:lnSpc>
                        <a:spcAft>
                          <a:spcPts val="0"/>
                        </a:spcAft>
                        <a:buFont typeface="+mj-lt"/>
                        <a:buAutoNum type="arabicPeriod" startAt="9"/>
                      </a:pPr>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教師自填並檢附證明文件</a:t>
                      </a:r>
                      <a:endParaRPr lang="en-US" alt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lgn="l">
                        <a:lnSpc>
                          <a:spcPts val="1700"/>
                        </a:lnSpc>
                        <a:spcAft>
                          <a:spcPts val="0"/>
                        </a:spcAft>
                        <a:buFont typeface="+mj-lt"/>
                        <a:buAutoNum type="arabicPeriod" startAt="9"/>
                      </a:pPr>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各系所及教學中心承辦同仁</a:t>
                      </a:r>
                      <a:r>
                        <a:rPr lang="en-US" sz="15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教務處課務組陳鵬勇、進修教務組劉正國</a:t>
                      </a:r>
                      <a:endParaRPr lang="en-US" alt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lgn="l">
                        <a:lnSpc>
                          <a:spcPts val="1700"/>
                        </a:lnSpc>
                        <a:spcAft>
                          <a:spcPts val="0"/>
                        </a:spcAft>
                        <a:buFont typeface="+mj-lt"/>
                        <a:buAutoNum type="arabicPeriod" startAt="9"/>
                      </a:pPr>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職涯發展處職涯輔導組徐偉玲</a:t>
                      </a:r>
                      <a:r>
                        <a:rPr lang="zh-TW" altLang="zh-TW" sz="1600" kern="100" dirty="0">
                          <a:effectLst/>
                          <a:ea typeface="標楷體" panose="03000509000000000000" pitchFamily="65" charset="-120"/>
                          <a:cs typeface="Times New Roman" panose="02020603050405020304" pitchFamily="18" charset="0"/>
                        </a:rPr>
                        <a:t>、</a:t>
                      </a:r>
                      <a:r>
                        <a:rPr lang="zh-TW" altLang="zh-TW" sz="1600" kern="100" dirty="0">
                          <a:solidFill>
                            <a:schemeClr val="tx1"/>
                          </a:solidFill>
                          <a:effectLst/>
                          <a:highlight>
                            <a:srgbClr val="FFFF00"/>
                          </a:highlight>
                          <a:latin typeface="Times New Roman" panose="02020603050405020304" pitchFamily="18" charset="0"/>
                          <a:ea typeface="標楷體" panose="03000509000000000000" pitchFamily="65" charset="-120"/>
                          <a:cs typeface="Times New Roman" panose="02020603050405020304" pitchFamily="18" charset="0"/>
                        </a:rPr>
                        <a:t>蔡雅惠</a:t>
                      </a:r>
                      <a:r>
                        <a:rPr lang="en-US" sz="15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各系所及教學中心承辦同仁</a:t>
                      </a:r>
                      <a:r>
                        <a:rPr lang="en-US" sz="15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教師自填並檢附證明文件</a:t>
                      </a:r>
                      <a:endParaRPr lang="en-US" alt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lgn="l">
                        <a:lnSpc>
                          <a:spcPts val="1700"/>
                        </a:lnSpc>
                        <a:spcAft>
                          <a:spcPts val="0"/>
                        </a:spcAft>
                        <a:buFont typeface="+mj-lt"/>
                        <a:buAutoNum type="arabicPeriod" startAt="9"/>
                      </a:pPr>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教師自填並檢附證明文件</a:t>
                      </a:r>
                      <a:endParaRPr lang="en-US" alt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lgn="l">
                        <a:lnSpc>
                          <a:spcPts val="1700"/>
                        </a:lnSpc>
                        <a:spcAft>
                          <a:spcPts val="0"/>
                        </a:spcAft>
                        <a:buFont typeface="+mj-lt"/>
                        <a:buAutoNum type="arabicPeriod" startAt="9"/>
                      </a:pPr>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教師自填並檢附證明文件</a:t>
                      </a:r>
                      <a:endParaRPr lang="en-US" alt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lgn="l">
                        <a:lnSpc>
                          <a:spcPts val="1700"/>
                        </a:lnSpc>
                        <a:spcAft>
                          <a:spcPts val="0"/>
                        </a:spcAft>
                        <a:buFont typeface="+mj-lt"/>
                        <a:buAutoNum type="arabicPeriod" startAt="9"/>
                      </a:pPr>
                      <a:r>
                        <a:rPr lang="zh-TW" sz="15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教師自填並檢附證明文件</a:t>
                      </a:r>
                      <a:endParaRPr lang="en-US" altLang="zh-TW" sz="15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lgn="l">
                        <a:lnSpc>
                          <a:spcPts val="1700"/>
                        </a:lnSpc>
                        <a:spcAft>
                          <a:spcPts val="0"/>
                        </a:spcAft>
                        <a:buFont typeface="+mj-lt"/>
                        <a:buAutoNum type="arabicPeriod" startAt="9"/>
                      </a:pPr>
                      <a:r>
                        <a:rPr lang="zh-TW" altLang="en-US" sz="15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教育副校長室蘇玉娟</a:t>
                      </a:r>
                      <a:endParaRPr lang="en-US" altLang="zh-TW" sz="15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lgn="l">
                        <a:lnSpc>
                          <a:spcPts val="1700"/>
                        </a:lnSpc>
                        <a:spcAft>
                          <a:spcPts val="0"/>
                        </a:spcAft>
                        <a:buFont typeface="+mj-lt"/>
                        <a:buAutoNum type="arabicPeriod" startAt="9"/>
                      </a:pPr>
                      <a:r>
                        <a:rPr lang="zh-TW" altLang="en-US" sz="15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永續發展辦公室陳宜欣</a:t>
                      </a:r>
                      <a:endParaRPr lang="zh-TW" sz="15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46760" marR="46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8697460"/>
                  </a:ext>
                </a:extLst>
              </a:tr>
            </a:tbl>
          </a:graphicData>
        </a:graphic>
      </p:graphicFrame>
    </p:spTree>
    <p:extLst>
      <p:ext uri="{BB962C8B-B14F-4D97-AF65-F5344CB8AC3E}">
        <p14:creationId xmlns:p14="http://schemas.microsoft.com/office/powerpoint/2010/main" val="34674510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51</a:t>
            </a:fld>
            <a:endParaRPr lang="zh-TW" altLang="en-US">
              <a:solidFill>
                <a:prstClr val="black">
                  <a:tint val="75000"/>
                </a:prstClr>
              </a:solidFill>
            </a:endParaRPr>
          </a:p>
        </p:txBody>
      </p:sp>
      <p:sp>
        <p:nvSpPr>
          <p:cNvPr id="7" name="標題 1"/>
          <p:cNvSpPr>
            <a:spLocks noGrp="1"/>
          </p:cNvSpPr>
          <p:nvPr>
            <p:ph type="title"/>
          </p:nvPr>
        </p:nvSpPr>
        <p:spPr>
          <a:xfrm>
            <a:off x="611560" y="116635"/>
            <a:ext cx="7886700" cy="855745"/>
          </a:xfrm>
        </p:spPr>
        <p:txBody>
          <a:bodyPr>
            <a:noAutofit/>
          </a:bodyPr>
          <a:lstStyle/>
          <a:p>
            <a:r>
              <a:rPr lang="en-US" altLang="zh-TW" sz="3000" b="1" dirty="0"/>
              <a:t>113 </a:t>
            </a:r>
            <a:r>
              <a:rPr lang="zh-TW" altLang="en-US" sz="3000" b="1" dirty="0"/>
              <a:t>學年度</a:t>
            </a:r>
            <a:r>
              <a:rPr lang="zh-TW" altLang="en-US" sz="3000" b="1" u="sng" dirty="0">
                <a:solidFill>
                  <a:srgbClr val="FF0000"/>
                </a:solidFill>
              </a:rPr>
              <a:t>專任教師</a:t>
            </a:r>
            <a:r>
              <a:rPr lang="zh-TW" altLang="en-US" sz="3000" b="1" dirty="0"/>
              <a:t>評鑑基準項目匯入單位（同仁）分工一覽表</a:t>
            </a:r>
            <a:r>
              <a:rPr lang="en-US" altLang="zh-TW" sz="3000" b="1" dirty="0"/>
              <a:t>(3/6)</a:t>
            </a:r>
            <a:endParaRPr lang="zh-TW" altLang="en-US" sz="3000" b="1" dirty="0"/>
          </a:p>
        </p:txBody>
      </p:sp>
      <p:graphicFrame>
        <p:nvGraphicFramePr>
          <p:cNvPr id="6" name="表格 5">
            <a:extLst>
              <a:ext uri="{FF2B5EF4-FFF2-40B4-BE49-F238E27FC236}">
                <a16:creationId xmlns:a16="http://schemas.microsoft.com/office/drawing/2014/main" id="{052E847B-B07B-477B-8BA0-988E053578E6}"/>
              </a:ext>
            </a:extLst>
          </p:cNvPr>
          <p:cNvGraphicFramePr>
            <a:graphicFrameLocks noGrp="1"/>
          </p:cNvGraphicFramePr>
          <p:nvPr>
            <p:extLst>
              <p:ext uri="{D42A27DB-BD31-4B8C-83A1-F6EECF244321}">
                <p14:modId xmlns:p14="http://schemas.microsoft.com/office/powerpoint/2010/main" val="1927165170"/>
              </p:ext>
            </p:extLst>
          </p:nvPr>
        </p:nvGraphicFramePr>
        <p:xfrm>
          <a:off x="251520" y="1398086"/>
          <a:ext cx="8640959" cy="5014672"/>
        </p:xfrm>
        <a:graphic>
          <a:graphicData uri="http://schemas.openxmlformats.org/drawingml/2006/table">
            <a:tbl>
              <a:tblPr firstRow="1" firstCol="1" bandRow="1" bandCol="1"/>
              <a:tblGrid>
                <a:gridCol w="754991">
                  <a:extLst>
                    <a:ext uri="{9D8B030D-6E8A-4147-A177-3AD203B41FA5}">
                      <a16:colId xmlns:a16="http://schemas.microsoft.com/office/drawing/2014/main" val="2521846841"/>
                    </a:ext>
                  </a:extLst>
                </a:gridCol>
                <a:gridCol w="5293681">
                  <a:extLst>
                    <a:ext uri="{9D8B030D-6E8A-4147-A177-3AD203B41FA5}">
                      <a16:colId xmlns:a16="http://schemas.microsoft.com/office/drawing/2014/main" val="1683314919"/>
                    </a:ext>
                  </a:extLst>
                </a:gridCol>
                <a:gridCol w="2592287">
                  <a:extLst>
                    <a:ext uri="{9D8B030D-6E8A-4147-A177-3AD203B41FA5}">
                      <a16:colId xmlns:a16="http://schemas.microsoft.com/office/drawing/2014/main" val="3024598178"/>
                    </a:ext>
                  </a:extLst>
                </a:gridCol>
              </a:tblGrid>
              <a:tr h="261342">
                <a:tc gridSpan="2">
                  <a:txBody>
                    <a:bodyPr/>
                    <a:lstStyle/>
                    <a:p>
                      <a:pPr algn="ctr">
                        <a:lnSpc>
                          <a:spcPts val="1200"/>
                        </a:lnSpc>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項目</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5956" marR="55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zh-TW" altLang="en-US"/>
                    </a:p>
                  </a:txBody>
                  <a:tcPr/>
                </a:tc>
                <a:tc>
                  <a:txBody>
                    <a:bodyPr/>
                    <a:lstStyle/>
                    <a:p>
                      <a:pPr algn="ctr">
                        <a:lnSpc>
                          <a:spcPts val="1200"/>
                        </a:lnSpc>
                        <a:spcAft>
                          <a:spcPts val="0"/>
                        </a:spcAft>
                      </a:pPr>
                      <a:r>
                        <a:rPr lang="zh-TW" sz="1600" b="1" kern="100">
                          <a:effectLst/>
                          <a:latin typeface="Times New Roman" panose="02020603050405020304" pitchFamily="18" charset="0"/>
                          <a:ea typeface="標楷體" panose="03000509000000000000" pitchFamily="65" charset="-120"/>
                          <a:cs typeface="Times New Roman" panose="02020603050405020304" pitchFamily="18" charset="0"/>
                        </a:rPr>
                        <a:t>匯入表冊</a:t>
                      </a:r>
                      <a:r>
                        <a:rPr lang="en-US" sz="1600" b="1" kern="10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b="1" kern="100">
                          <a:effectLst/>
                          <a:latin typeface="Times New Roman" panose="02020603050405020304" pitchFamily="18" charset="0"/>
                          <a:ea typeface="標楷體" panose="03000509000000000000" pitchFamily="65" charset="-120"/>
                          <a:cs typeface="Times New Roman" panose="02020603050405020304" pitchFamily="18" charset="0"/>
                        </a:rPr>
                        <a:t>單位及同仁</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5956" marR="55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98319427"/>
                  </a:ext>
                </a:extLst>
              </a:tr>
              <a:tr h="875131">
                <a:tc>
                  <a:txBody>
                    <a:bodyPr/>
                    <a:lstStyle/>
                    <a:p>
                      <a:pPr>
                        <a:spcAft>
                          <a:spcPts val="0"/>
                        </a:spcAft>
                      </a:pPr>
                      <a:r>
                        <a:rPr lang="en-US" sz="1600" b="1" kern="100" dirty="0">
                          <a:effectLst/>
                          <a:latin typeface="Times New Roman" panose="02020603050405020304" pitchFamily="18" charset="0"/>
                          <a:ea typeface="標楷體" panose="03000509000000000000" pitchFamily="65" charset="-120"/>
                          <a:cs typeface="Times New Roman" panose="02020603050405020304" pitchFamily="18" charset="0"/>
                        </a:rPr>
                        <a:t>B1</a:t>
                      </a: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個人研究計畫執行</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5956" marR="55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ts val="1600"/>
                        </a:lnSpc>
                        <a:spcAft>
                          <a:spcPts val="0"/>
                        </a:spcAft>
                        <a:buFont typeface="+mj-lt"/>
                        <a:buAutoNum type="arabicPeriod"/>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研究計畫或產學合作執行</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不含校內補助計畫</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600"/>
                        </a:lnSpc>
                        <a:spcAft>
                          <a:spcPts val="0"/>
                        </a:spcAft>
                        <a:buFont typeface="+mj-lt"/>
                        <a:buAutoNum type="arabicPeriod"/>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教師個人展演</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含展覽、器樂演奏</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唱</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或音樂創作管絃樂曲，並於國際性或國內具審核機制院轄市級以上場館舉辦</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 1</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次以上。</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5956" marR="55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ts val="1400"/>
                        </a:lnSpc>
                        <a:spcAft>
                          <a:spcPts val="0"/>
                        </a:spcAft>
                        <a:buFont typeface="+mj-lt"/>
                        <a:buAutoNum type="arabicPeriod"/>
                      </a:pP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校基庫表</a:t>
                      </a:r>
                      <a:r>
                        <a:rPr lang="en-US" sz="1400" kern="100" dirty="0">
                          <a:effectLst/>
                          <a:latin typeface="Calibri" panose="020F0502020204030204" pitchFamily="34" charset="0"/>
                          <a:ea typeface="標楷體" panose="03000509000000000000" pitchFamily="65" charset="-120"/>
                          <a:cs typeface="Times New Roman" panose="02020603050405020304" pitchFamily="18" charset="0"/>
                        </a:rPr>
                        <a:t>1-8/</a:t>
                      </a: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研發處研推組</a:t>
                      </a:r>
                      <a:r>
                        <a:rPr lang="zh-TW" sz="1400" b="1" kern="100" dirty="0">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潘姸蓉</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400"/>
                        </a:lnSpc>
                        <a:spcAft>
                          <a:spcPts val="0"/>
                        </a:spcAft>
                        <a:buFont typeface="+mj-lt"/>
                        <a:buAutoNum type="arabicPeriod"/>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教師自填並檢附證明文件</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5956" marR="55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2386067"/>
                  </a:ext>
                </a:extLst>
              </a:tr>
              <a:tr h="2566934">
                <a:tc>
                  <a:txBody>
                    <a:bodyPr/>
                    <a:lstStyle/>
                    <a:p>
                      <a:pPr>
                        <a:spcAft>
                          <a:spcPts val="0"/>
                        </a:spcAft>
                      </a:pPr>
                      <a:r>
                        <a:rPr lang="en-US" sz="1600" b="1" kern="100" dirty="0">
                          <a:effectLst/>
                          <a:latin typeface="Times New Roman" panose="02020603050405020304" pitchFamily="18" charset="0"/>
                          <a:ea typeface="標楷體" panose="03000509000000000000" pitchFamily="65" charset="-120"/>
                          <a:cs typeface="Times New Roman" panose="02020603050405020304" pitchFamily="18" charset="0"/>
                        </a:rPr>
                        <a:t>B2</a:t>
                      </a: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研究衍生成果</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5956" marR="55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ts val="1600"/>
                        </a:lnSpc>
                        <a:spcAft>
                          <a:spcPts val="0"/>
                        </a:spcAft>
                        <a:buFont typeface="+mj-lt"/>
                        <a:buAutoNum type="arabicPeriod"/>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專利獲證</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件以上。</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600"/>
                        </a:lnSpc>
                        <a:spcAft>
                          <a:spcPts val="0"/>
                        </a:spcAft>
                        <a:buFont typeface="+mj-lt"/>
                        <a:buAutoNum type="arabicPeriod"/>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技轉</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件以上</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金額</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萬元，且已確實入帳</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600"/>
                        </a:lnSpc>
                        <a:spcAft>
                          <a:spcPts val="0"/>
                        </a:spcAft>
                        <a:buFont typeface="+mj-lt"/>
                        <a:buAutoNum type="arabicPeriod"/>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期刊論文</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篇以上</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需為第一作者或通訊作者</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600"/>
                        </a:lnSpc>
                        <a:spcAft>
                          <a:spcPts val="0"/>
                        </a:spcAft>
                        <a:buFont typeface="+mj-lt"/>
                        <a:buAutoNum type="arabicPeriod"/>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研討會論文</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篇以上</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需為第一作者或通訊作者</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600"/>
                        </a:lnSpc>
                        <a:spcAft>
                          <a:spcPts val="0"/>
                        </a:spcAft>
                        <a:buFont typeface="+mj-lt"/>
                        <a:buAutoNum type="arabicPeriod"/>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專書達</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本以上</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需為作者之一，不含出版翻譯書</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600"/>
                        </a:lnSpc>
                        <a:spcAft>
                          <a:spcPts val="0"/>
                        </a:spcAft>
                        <a:buFont typeface="+mj-lt"/>
                        <a:buAutoNum type="arabicPeriod"/>
                      </a:pPr>
                      <a:r>
                        <a:rPr lang="en-US" altLang="zh-TW" sz="16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I</a:t>
                      </a:r>
                      <a:r>
                        <a:rPr lang="zh-TW" altLang="en-US" sz="16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級及</a:t>
                      </a:r>
                      <a:r>
                        <a:rPr lang="en-US" altLang="zh-TW" sz="16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EI</a:t>
                      </a:r>
                      <a:r>
                        <a:rPr lang="zh-TW" altLang="zh-TW" sz="1600" b="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期刊</a:t>
                      </a:r>
                      <a:r>
                        <a:rPr lang="zh-TW" sz="1600" u="none" kern="100" dirty="0">
                          <a:effectLst/>
                          <a:latin typeface="Times New Roman" panose="02020603050405020304" pitchFamily="18" charset="0"/>
                          <a:ea typeface="標楷體" panose="03000509000000000000" pitchFamily="65" charset="-120"/>
                          <a:cs typeface="Times New Roman" panose="02020603050405020304" pitchFamily="18" charset="0"/>
                        </a:rPr>
                        <a:t>論文</a:t>
                      </a:r>
                      <a:r>
                        <a:rPr lang="en-US" sz="1600" u="none"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u="none" kern="100" dirty="0">
                          <a:effectLst/>
                          <a:latin typeface="Times New Roman" panose="02020603050405020304" pitchFamily="18" charset="0"/>
                          <a:ea typeface="標楷體" panose="03000509000000000000" pitchFamily="65" charset="-120"/>
                          <a:cs typeface="Times New Roman" panose="02020603050405020304" pitchFamily="18" charset="0"/>
                        </a:rPr>
                        <a:t>篇以上</a:t>
                      </a:r>
                      <a:r>
                        <a:rPr lang="en-US" sz="1600" u="none"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u="none" kern="100" dirty="0">
                          <a:effectLst/>
                          <a:latin typeface="Times New Roman" panose="02020603050405020304" pitchFamily="18" charset="0"/>
                          <a:ea typeface="標楷體" panose="03000509000000000000" pitchFamily="65" charset="-120"/>
                          <a:cs typeface="Times New Roman" panose="02020603050405020304" pitchFamily="18" charset="0"/>
                        </a:rPr>
                        <a:t>需為第一作者或通訊作者</a:t>
                      </a:r>
                      <a:r>
                        <a:rPr lang="en-US" sz="1600" u="none"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u="none"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b="1" u="none" kern="100" dirty="0">
                          <a:effectLst/>
                          <a:latin typeface="Times New Roman" panose="02020603050405020304" pitchFamily="18" charset="0"/>
                          <a:ea typeface="標楷體" panose="03000509000000000000" pitchFamily="65" charset="-120"/>
                          <a:cs typeface="Times New Roman" panose="02020603050405020304" pitchFamily="18" charset="0"/>
                        </a:rPr>
                        <a:t>視為通過</a:t>
                      </a:r>
                      <a:r>
                        <a:rPr lang="en-US" sz="1600" b="1" u="none" kern="100" dirty="0">
                          <a:effectLst/>
                          <a:latin typeface="Times New Roman" panose="02020603050405020304" pitchFamily="18" charset="0"/>
                          <a:ea typeface="標楷體" panose="03000509000000000000" pitchFamily="65" charset="-120"/>
                          <a:cs typeface="Times New Roman" panose="02020603050405020304" pitchFamily="18" charset="0"/>
                        </a:rPr>
                        <a:t>B2</a:t>
                      </a:r>
                      <a:r>
                        <a:rPr lang="zh-TW" sz="1600" b="1" u="none" kern="100" dirty="0">
                          <a:effectLst/>
                          <a:latin typeface="Times New Roman" panose="02020603050405020304" pitchFamily="18" charset="0"/>
                          <a:ea typeface="標楷體" panose="03000509000000000000" pitchFamily="65" charset="-120"/>
                          <a:cs typeface="Times New Roman" panose="02020603050405020304" pitchFamily="18" charset="0"/>
                        </a:rPr>
                        <a:t>門檻。</a:t>
                      </a:r>
                      <a:endParaRPr lang="zh-TW" sz="1600" u="none"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600"/>
                        </a:lnSpc>
                        <a:spcAft>
                          <a:spcPts val="0"/>
                        </a:spcAft>
                        <a:buFont typeface="+mj-lt"/>
                        <a:buAutoNum type="arabicPeriod"/>
                      </a:pPr>
                      <a:r>
                        <a:rPr lang="zh-TW" sz="1600" u="none" kern="100" dirty="0">
                          <a:effectLst/>
                          <a:latin typeface="Times New Roman" panose="02020603050405020304" pitchFamily="18" charset="0"/>
                          <a:ea typeface="標楷體" panose="03000509000000000000" pitchFamily="65" charset="-120"/>
                          <a:cs typeface="Times New Roman" panose="02020603050405020304" pitchFamily="18" charset="0"/>
                        </a:rPr>
                        <a:t>指導學生創業並有實</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際成果者</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件以上。</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600"/>
                        </a:lnSpc>
                        <a:spcAft>
                          <a:spcPts val="0"/>
                        </a:spcAft>
                        <a:buFont typeface="+mj-lt"/>
                        <a:buAutoNum type="arabicPeriod"/>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國外研討會口頭報告</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次。</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600"/>
                        </a:lnSpc>
                        <a:spcAft>
                          <a:spcPts val="0"/>
                        </a:spcAft>
                        <a:buFont typeface="+mj-lt"/>
                        <a:buAutoNum type="arabicPeriod"/>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參加國際性競賽並獲得名次者</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以前三名或銅牌以上名次者為限，無名次規定者則以實際獲獎情形計列</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600"/>
                        </a:lnSpc>
                        <a:spcAft>
                          <a:spcPts val="0"/>
                        </a:spcAft>
                        <a:buFont typeface="+mj-lt"/>
                        <a:buAutoNum type="arabicPeriod"/>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參加由政府部會舉辦之全國性競賽並獲得名次者</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以前三名或銅牌以上名次者為限，無名次規定者則以實際獲獎情形計列</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600"/>
                        </a:lnSpc>
                        <a:spcAft>
                          <a:spcPts val="0"/>
                        </a:spcAft>
                        <a:buFont typeface="+mj-lt"/>
                        <a:buAutoNum type="arabicPeriod"/>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教師個人展演之現場整場光碟</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含展覽、器樂演奏</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唱</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或音樂創作管絃樂曲，並於國際性或國內具審核機制院轄市級以上場館舉辦</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份以上。</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不得與</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B1</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重覆採計</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600"/>
                        </a:lnSpc>
                        <a:spcAft>
                          <a:spcPts val="0"/>
                        </a:spcAft>
                        <a:buFont typeface="+mj-lt"/>
                        <a:buAutoNum type="arabicPeriod"/>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其他研究成果</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自行提供佐證資料</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5956" marR="55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ts val="1700"/>
                        </a:lnSpc>
                        <a:spcAft>
                          <a:spcPts val="0"/>
                        </a:spcAft>
                        <a:buFont typeface="+mj-lt"/>
                        <a:buAutoNum type="arabicPeriod"/>
                      </a:pPr>
                      <a:r>
                        <a:rPr lang="zh-TW" sz="1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校基庫表</a:t>
                      </a:r>
                      <a:r>
                        <a:rPr lang="en-US" sz="1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1-12/</a:t>
                      </a:r>
                      <a:r>
                        <a:rPr lang="zh-TW" sz="1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研發處技轉中心</a:t>
                      </a:r>
                      <a:r>
                        <a:rPr lang="zh-TW" altLang="zh-TW" sz="1400" u="sng" kern="100" dirty="0">
                          <a:solidFill>
                            <a:schemeClr val="tx1"/>
                          </a:solidFill>
                          <a:effectLst/>
                          <a:highlight>
                            <a:srgbClr val="FFFF00"/>
                          </a:highlight>
                          <a:latin typeface="Times New Roman" panose="02020603050405020304" pitchFamily="18" charset="0"/>
                          <a:ea typeface="標楷體" panose="03000509000000000000" pitchFamily="65" charset="-120"/>
                          <a:cs typeface="Times New Roman" panose="02020603050405020304" pitchFamily="18" charset="0"/>
                        </a:rPr>
                        <a:t>顏嘉德</a:t>
                      </a:r>
                      <a:endParaRPr lang="zh-TW" sz="14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700"/>
                        </a:lnSpc>
                        <a:spcAft>
                          <a:spcPts val="0"/>
                        </a:spcAft>
                        <a:buFont typeface="+mj-lt"/>
                        <a:buAutoNum type="arabicPeriod"/>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校基庫表</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1-16/</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研發處技轉中心</a:t>
                      </a:r>
                      <a:r>
                        <a:rPr lang="zh-TW" sz="1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顏嬿玲</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700"/>
                        </a:lnSpc>
                        <a:spcAft>
                          <a:spcPts val="0"/>
                        </a:spcAft>
                        <a:buFont typeface="+mj-lt"/>
                        <a:buAutoNum type="arabicPeriod"/>
                      </a:pPr>
                      <a:r>
                        <a:rPr lang="zh-TW" sz="1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校基庫表</a:t>
                      </a:r>
                      <a:r>
                        <a:rPr lang="en-US" sz="1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1-9/</a:t>
                      </a:r>
                      <a:r>
                        <a:rPr lang="zh-TW" sz="1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研發處研推組</a:t>
                      </a:r>
                      <a:r>
                        <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盧依秀</a:t>
                      </a:r>
                      <a:endParaRPr lang="zh-TW" sz="14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700"/>
                        </a:lnSpc>
                        <a:spcAft>
                          <a:spcPts val="0"/>
                        </a:spcAft>
                        <a:buFont typeface="+mj-lt"/>
                        <a:buAutoNum type="arabicPeriod"/>
                      </a:pPr>
                      <a:r>
                        <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校基庫表</a:t>
                      </a:r>
                      <a:r>
                        <a:rPr lang="en-US"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1-10/</a:t>
                      </a:r>
                      <a:r>
                        <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研發處研推組盧依秀</a:t>
                      </a:r>
                      <a:endParaRPr lang="zh-TW" sz="14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700"/>
                        </a:lnSpc>
                        <a:spcAft>
                          <a:spcPts val="0"/>
                        </a:spcAft>
                        <a:buFont typeface="+mj-lt"/>
                        <a:buAutoNum type="arabicPeriod"/>
                      </a:pPr>
                      <a:r>
                        <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校基庫表</a:t>
                      </a:r>
                      <a:r>
                        <a:rPr lang="en-US"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1-11/</a:t>
                      </a:r>
                      <a:r>
                        <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研發處研推組盧依秀</a:t>
                      </a:r>
                      <a:endParaRPr lang="zh-TW" sz="14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700"/>
                        </a:lnSpc>
                        <a:spcAft>
                          <a:spcPts val="0"/>
                        </a:spcAft>
                        <a:buFont typeface="+mj-lt"/>
                        <a:buAutoNum type="arabicPeriod"/>
                      </a:pPr>
                      <a:r>
                        <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校基庫表</a:t>
                      </a:r>
                      <a:r>
                        <a:rPr lang="en-US"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1-9/</a:t>
                      </a:r>
                      <a:r>
                        <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研發處研推組盧依秀</a:t>
                      </a:r>
                      <a:endParaRPr lang="zh-TW" sz="14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700"/>
                        </a:lnSpc>
                        <a:spcAft>
                          <a:spcPts val="0"/>
                        </a:spcAft>
                        <a:buFont typeface="+mj-lt"/>
                        <a:buAutoNum type="arabicPeriod"/>
                      </a:pPr>
                      <a:r>
                        <a:rPr lang="zh-TW" sz="1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教師自填並檢附證明文件</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700"/>
                        </a:lnSpc>
                        <a:spcAft>
                          <a:spcPts val="0"/>
                        </a:spcAft>
                        <a:buFont typeface="+mj-lt"/>
                        <a:buAutoNum type="arabicPeriod"/>
                      </a:pPr>
                      <a:r>
                        <a:rPr lang="zh-TW" sz="1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教師自填並檢附證明文件</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700"/>
                        </a:lnSpc>
                        <a:spcAft>
                          <a:spcPts val="0"/>
                        </a:spcAft>
                        <a:buFont typeface="+mj-lt"/>
                        <a:buAutoNum type="arabicPeriod"/>
                      </a:pPr>
                      <a:r>
                        <a:rPr lang="zh-TW" sz="1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教師自填並檢附證明文件</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700"/>
                        </a:lnSpc>
                        <a:spcAft>
                          <a:spcPts val="0"/>
                        </a:spcAft>
                        <a:buFont typeface="+mj-lt"/>
                        <a:buAutoNum type="arabicPeriod"/>
                      </a:pPr>
                      <a:r>
                        <a:rPr lang="zh-TW" sz="1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教師自填並檢附證明文件</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700"/>
                        </a:lnSpc>
                        <a:spcAft>
                          <a:spcPts val="0"/>
                        </a:spcAft>
                        <a:buFont typeface="+mj-lt"/>
                        <a:buAutoNum type="arabicPeriod"/>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教師自填並檢附證明文件</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700"/>
                        </a:lnSpc>
                        <a:spcAft>
                          <a:spcPts val="0"/>
                        </a:spcAft>
                        <a:buFont typeface="+mj-lt"/>
                        <a:buAutoNum type="arabicPeriod"/>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教師自填並檢附證明文件</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5956" marR="55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1555583"/>
                  </a:ext>
                </a:extLst>
              </a:tr>
            </a:tbl>
          </a:graphicData>
        </a:graphic>
      </p:graphicFrame>
    </p:spTree>
    <p:extLst>
      <p:ext uri="{BB962C8B-B14F-4D97-AF65-F5344CB8AC3E}">
        <p14:creationId xmlns:p14="http://schemas.microsoft.com/office/powerpoint/2010/main" val="36165919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52</a:t>
            </a:fld>
            <a:endParaRPr lang="zh-TW" altLang="en-US">
              <a:solidFill>
                <a:prstClr val="black">
                  <a:tint val="75000"/>
                </a:prstClr>
              </a:solidFill>
            </a:endParaRPr>
          </a:p>
        </p:txBody>
      </p:sp>
      <p:sp>
        <p:nvSpPr>
          <p:cNvPr id="6" name="標題 1"/>
          <p:cNvSpPr>
            <a:spLocks noGrp="1"/>
          </p:cNvSpPr>
          <p:nvPr>
            <p:ph type="title"/>
          </p:nvPr>
        </p:nvSpPr>
        <p:spPr>
          <a:xfrm>
            <a:off x="683568" y="116635"/>
            <a:ext cx="7886700" cy="855745"/>
          </a:xfrm>
        </p:spPr>
        <p:txBody>
          <a:bodyPr>
            <a:noAutofit/>
          </a:bodyPr>
          <a:lstStyle/>
          <a:p>
            <a:r>
              <a:rPr lang="en-US" altLang="zh-TW" sz="3000" b="1" dirty="0"/>
              <a:t>113 </a:t>
            </a:r>
            <a:r>
              <a:rPr lang="zh-TW" altLang="en-US" sz="3000" b="1" dirty="0"/>
              <a:t>學年度</a:t>
            </a:r>
            <a:r>
              <a:rPr lang="zh-TW" altLang="en-US" sz="3000" b="1" u="sng" dirty="0">
                <a:solidFill>
                  <a:srgbClr val="FF0000"/>
                </a:solidFill>
              </a:rPr>
              <a:t>專任教師</a:t>
            </a:r>
            <a:r>
              <a:rPr lang="zh-TW" altLang="en-US" sz="3000" b="1" dirty="0"/>
              <a:t>評鑑基準項目匯入單位（同仁）分工一覽表</a:t>
            </a:r>
            <a:r>
              <a:rPr lang="en-US" altLang="zh-TW" sz="3000" b="1" dirty="0"/>
              <a:t>(4/6)</a:t>
            </a:r>
            <a:endParaRPr lang="zh-TW" altLang="en-US" sz="3000" b="1" dirty="0"/>
          </a:p>
        </p:txBody>
      </p:sp>
      <p:graphicFrame>
        <p:nvGraphicFramePr>
          <p:cNvPr id="7" name="表格 6">
            <a:extLst>
              <a:ext uri="{FF2B5EF4-FFF2-40B4-BE49-F238E27FC236}">
                <a16:creationId xmlns:a16="http://schemas.microsoft.com/office/drawing/2014/main" id="{4E7BFEFC-8E64-4305-8E87-84AAC71E7C72}"/>
              </a:ext>
            </a:extLst>
          </p:cNvPr>
          <p:cNvGraphicFramePr>
            <a:graphicFrameLocks noGrp="1"/>
          </p:cNvGraphicFramePr>
          <p:nvPr>
            <p:extLst>
              <p:ext uri="{D42A27DB-BD31-4B8C-83A1-F6EECF244321}">
                <p14:modId xmlns:p14="http://schemas.microsoft.com/office/powerpoint/2010/main" val="2554167125"/>
              </p:ext>
            </p:extLst>
          </p:nvPr>
        </p:nvGraphicFramePr>
        <p:xfrm>
          <a:off x="342442" y="1280571"/>
          <a:ext cx="8568952" cy="5147428"/>
        </p:xfrm>
        <a:graphic>
          <a:graphicData uri="http://schemas.openxmlformats.org/drawingml/2006/table">
            <a:tbl>
              <a:tblPr firstRow="1" firstCol="1" bandRow="1" bandCol="1"/>
              <a:tblGrid>
                <a:gridCol w="962664">
                  <a:extLst>
                    <a:ext uri="{9D8B030D-6E8A-4147-A177-3AD203B41FA5}">
                      <a16:colId xmlns:a16="http://schemas.microsoft.com/office/drawing/2014/main" val="2521846841"/>
                    </a:ext>
                  </a:extLst>
                </a:gridCol>
                <a:gridCol w="4887986">
                  <a:extLst>
                    <a:ext uri="{9D8B030D-6E8A-4147-A177-3AD203B41FA5}">
                      <a16:colId xmlns:a16="http://schemas.microsoft.com/office/drawing/2014/main" val="1683314919"/>
                    </a:ext>
                  </a:extLst>
                </a:gridCol>
                <a:gridCol w="2718302">
                  <a:extLst>
                    <a:ext uri="{9D8B030D-6E8A-4147-A177-3AD203B41FA5}">
                      <a16:colId xmlns:a16="http://schemas.microsoft.com/office/drawing/2014/main" val="3024598178"/>
                    </a:ext>
                  </a:extLst>
                </a:gridCol>
              </a:tblGrid>
              <a:tr h="253349">
                <a:tc gridSpan="2">
                  <a:txBody>
                    <a:bodyPr/>
                    <a:lstStyle/>
                    <a:p>
                      <a:pPr algn="ctr">
                        <a:lnSpc>
                          <a:spcPts val="1200"/>
                        </a:lnSpc>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項目</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5956" marR="55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zh-TW" altLang="en-US"/>
                    </a:p>
                  </a:txBody>
                  <a:tcPr/>
                </a:tc>
                <a:tc>
                  <a:txBody>
                    <a:bodyPr/>
                    <a:lstStyle/>
                    <a:p>
                      <a:pPr algn="ctr">
                        <a:lnSpc>
                          <a:spcPts val="1200"/>
                        </a:lnSpc>
                        <a:spcAft>
                          <a:spcPts val="0"/>
                        </a:spcAft>
                      </a:pPr>
                      <a:r>
                        <a:rPr lang="zh-TW" sz="1600" b="1" kern="100">
                          <a:effectLst/>
                          <a:latin typeface="Times New Roman" panose="02020603050405020304" pitchFamily="18" charset="0"/>
                          <a:ea typeface="標楷體" panose="03000509000000000000" pitchFamily="65" charset="-120"/>
                          <a:cs typeface="Times New Roman" panose="02020603050405020304" pitchFamily="18" charset="0"/>
                        </a:rPr>
                        <a:t>匯入表冊</a:t>
                      </a:r>
                      <a:r>
                        <a:rPr lang="en-US" sz="1600" b="1" kern="10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b="1" kern="100">
                          <a:effectLst/>
                          <a:latin typeface="Times New Roman" panose="02020603050405020304" pitchFamily="18" charset="0"/>
                          <a:ea typeface="標楷體" panose="03000509000000000000" pitchFamily="65" charset="-120"/>
                          <a:cs typeface="Times New Roman" panose="02020603050405020304" pitchFamily="18" charset="0"/>
                        </a:rPr>
                        <a:t>單位及同仁</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5956" marR="55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98319427"/>
                  </a:ext>
                </a:extLst>
              </a:tr>
              <a:tr h="886968">
                <a:tc>
                  <a:txBody>
                    <a:bodyPr/>
                    <a:lstStyle/>
                    <a:p>
                      <a:pPr>
                        <a:spcAft>
                          <a:spcPts val="0"/>
                        </a:spcAft>
                      </a:pPr>
                      <a:r>
                        <a:rPr lang="en-US" sz="1600" b="1" kern="100" dirty="0">
                          <a:effectLst/>
                          <a:latin typeface="Times New Roman" panose="02020603050405020304" pitchFamily="18" charset="0"/>
                          <a:ea typeface="標楷體" panose="03000509000000000000" pitchFamily="65" charset="-120"/>
                          <a:cs typeface="Times New Roman" panose="02020603050405020304" pitchFamily="18" charset="0"/>
                        </a:rPr>
                        <a:t>B3</a:t>
                      </a: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全校性計畫執行</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ts val="1800"/>
                        </a:lnSpc>
                        <a:spcAft>
                          <a:spcPts val="0"/>
                        </a:spcAft>
                        <a:buFont typeface="+mj-lt"/>
                        <a:buAutoNum type="arabicPeriod"/>
                      </a:pPr>
                      <a:r>
                        <a:rPr lang="zh-TW" sz="1500" u="none" kern="100" dirty="0">
                          <a:effectLst/>
                          <a:latin typeface="Times New Roman" panose="02020603050405020304" pitchFamily="18" charset="0"/>
                          <a:ea typeface="標楷體" panose="03000509000000000000" pitchFamily="65" charset="-120"/>
                          <a:cs typeface="Times New Roman" panose="02020603050405020304" pitchFamily="18" charset="0"/>
                        </a:rPr>
                        <a:t>執行全校性計畫</a:t>
                      </a:r>
                      <a:r>
                        <a:rPr lang="en-US" sz="1500" u="none"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500" u="none" kern="100" dirty="0">
                          <a:effectLst/>
                          <a:latin typeface="Times New Roman" panose="02020603050405020304" pitchFamily="18" charset="0"/>
                          <a:ea typeface="標楷體" panose="03000509000000000000" pitchFamily="65" charset="-120"/>
                          <a:cs typeface="Times New Roman" panose="02020603050405020304" pitchFamily="18" charset="0"/>
                        </a:rPr>
                        <a:t>如：</a:t>
                      </a:r>
                      <a:r>
                        <a:rPr lang="zh-TW" altLang="en-US" sz="1500" b="1" u="none" kern="100" dirty="0">
                          <a:effectLst/>
                          <a:latin typeface="Times New Roman" panose="02020603050405020304" pitchFamily="18" charset="0"/>
                          <a:ea typeface="標楷體" panose="03000509000000000000" pitchFamily="65" charset="-120"/>
                          <a:cs typeface="Times New Roman" panose="02020603050405020304" pitchFamily="18" charset="0"/>
                        </a:rPr>
                        <a:t>高教深耕</a:t>
                      </a:r>
                      <a:r>
                        <a:rPr lang="zh-TW" sz="1500" b="1" u="none" kern="100" dirty="0">
                          <a:effectLst/>
                          <a:latin typeface="Times New Roman" panose="02020603050405020304" pitchFamily="18" charset="0"/>
                          <a:ea typeface="標楷體" panose="03000509000000000000" pitchFamily="65" charset="-120"/>
                          <a:cs typeface="Times New Roman" panose="02020603050405020304" pitchFamily="18" charset="0"/>
                        </a:rPr>
                        <a:t>計畫</a:t>
                      </a:r>
                      <a:r>
                        <a:rPr lang="zh-TW" sz="1500" u="none" kern="100" dirty="0">
                          <a:effectLst/>
                          <a:latin typeface="Times New Roman" panose="02020603050405020304" pitchFamily="18" charset="0"/>
                          <a:ea typeface="標楷體" panose="03000509000000000000" pitchFamily="65" charset="-120"/>
                          <a:cs typeface="Times New Roman" panose="02020603050405020304" pitchFamily="18" charset="0"/>
                        </a:rPr>
                        <a:t>、貴重儀器計畫及其他全校性之計畫</a:t>
                      </a:r>
                      <a:r>
                        <a:rPr lang="en-US" sz="1500" u="none"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500" u="none" kern="100" dirty="0">
                          <a:effectLst/>
                          <a:latin typeface="Times New Roman" panose="02020603050405020304" pitchFamily="18" charset="0"/>
                          <a:ea typeface="標楷體" panose="03000509000000000000" pitchFamily="65" charset="-120"/>
                          <a:cs typeface="Times New Roman" panose="02020603050405020304" pitchFamily="18" charset="0"/>
                        </a:rPr>
                        <a:t>件以上。</a:t>
                      </a:r>
                      <a:endParaRPr lang="zh-TW" sz="1500" u="none"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800"/>
                        </a:lnSpc>
                        <a:spcAft>
                          <a:spcPts val="0"/>
                        </a:spcAft>
                        <a:buFont typeface="+mj-lt"/>
                        <a:buAutoNum type="arabicPeriod"/>
                      </a:pPr>
                      <a:r>
                        <a:rPr lang="zh-TW" sz="1500" u="none" kern="100" dirty="0">
                          <a:effectLst/>
                          <a:latin typeface="Times New Roman" panose="02020603050405020304" pitchFamily="18" charset="0"/>
                          <a:ea typeface="標楷體" panose="03000509000000000000" pitchFamily="65" charset="-120"/>
                          <a:cs typeface="Times New Roman" panose="02020603050405020304" pitchFamily="18" charset="0"/>
                        </a:rPr>
                        <a:t>承辦全校性藝文活動</a:t>
                      </a:r>
                      <a:r>
                        <a:rPr lang="en-US" sz="1500" u="none"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500" u="none" kern="100" dirty="0">
                          <a:effectLst/>
                          <a:latin typeface="Times New Roman" panose="02020603050405020304" pitchFamily="18" charset="0"/>
                          <a:ea typeface="標楷體" panose="03000509000000000000" pitchFamily="65" charset="-120"/>
                          <a:cs typeface="Times New Roman" panose="02020603050405020304" pitchFamily="18" charset="0"/>
                        </a:rPr>
                        <a:t>件以上。</a:t>
                      </a:r>
                      <a:endParaRPr lang="zh-TW" sz="1500" u="none"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ts val="1800"/>
                        </a:lnSpc>
                        <a:spcAft>
                          <a:spcPts val="0"/>
                        </a:spcAft>
                        <a:buFont typeface="+mj-lt"/>
                        <a:buAutoNum type="arabicPeriod"/>
                      </a:pPr>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教師自填並檢附證明文件</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800"/>
                        </a:lnSpc>
                        <a:spcAft>
                          <a:spcPts val="0"/>
                        </a:spcAft>
                        <a:buFont typeface="+mj-lt"/>
                        <a:buAutoNum type="arabicPeriod"/>
                      </a:pPr>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教師自填並檢附證明文件</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2386067"/>
                  </a:ext>
                </a:extLst>
              </a:tr>
              <a:tr h="4007111">
                <a:tc>
                  <a:txBody>
                    <a:bodyPr/>
                    <a:lstStyle/>
                    <a:p>
                      <a:pPr>
                        <a:spcAft>
                          <a:spcPts val="0"/>
                        </a:spcAft>
                      </a:pPr>
                      <a:r>
                        <a:rPr lang="en-US" sz="1600" b="1" kern="100">
                          <a:effectLst/>
                          <a:latin typeface="Times New Roman" panose="02020603050405020304" pitchFamily="18" charset="0"/>
                          <a:ea typeface="標楷體" panose="03000509000000000000" pitchFamily="65" charset="-120"/>
                          <a:cs typeface="Times New Roman" panose="02020603050405020304" pitchFamily="18" charset="0"/>
                        </a:rPr>
                        <a:t>B4</a:t>
                      </a:r>
                      <a:r>
                        <a:rPr lang="zh-TW" sz="1600" b="1" kern="100">
                          <a:effectLst/>
                          <a:latin typeface="Times New Roman" panose="02020603050405020304" pitchFamily="18" charset="0"/>
                          <a:ea typeface="標楷體" panose="03000509000000000000" pitchFamily="65" charset="-120"/>
                          <a:cs typeface="Times New Roman" panose="02020603050405020304" pitchFamily="18" charset="0"/>
                        </a:rPr>
                        <a:t>其他協助研究發展推動服務</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ts val="1800"/>
                        </a:lnSpc>
                        <a:spcAft>
                          <a:spcPts val="0"/>
                        </a:spcAft>
                        <a:buFont typeface="+mj-lt"/>
                        <a:buAutoNum type="arabicPeriod"/>
                      </a:pPr>
                      <a:r>
                        <a:rPr lang="zh-TW" sz="1500" u="none" kern="100" dirty="0">
                          <a:effectLst/>
                          <a:latin typeface="Times New Roman" panose="02020603050405020304" pitchFamily="18" charset="0"/>
                          <a:ea typeface="標楷體" panose="03000509000000000000" pitchFamily="65" charset="-120"/>
                          <a:cs typeface="Times New Roman" panose="02020603050405020304" pitchFamily="18" charset="0"/>
                        </a:rPr>
                        <a:t>指導學生</a:t>
                      </a:r>
                      <a:r>
                        <a:rPr lang="zh-TW" sz="15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參與</a:t>
                      </a:r>
                      <a:r>
                        <a:rPr lang="zh-TW" altLang="zh-TW" sz="1500" b="1" u="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國家科學及技術委員會</a:t>
                      </a:r>
                      <a:r>
                        <a:rPr lang="en-US" altLang="zh-TW" sz="1500" b="1" u="none" dirty="0">
                          <a:solidFill>
                            <a:schemeClr val="tx1"/>
                          </a:solidFill>
                          <a:effectLst/>
                          <a:latin typeface="Times New Roman" panose="02020603050405020304" pitchFamily="18" charset="0"/>
                          <a:ea typeface="標楷體" panose="03000509000000000000" pitchFamily="65" charset="-120"/>
                        </a:rPr>
                        <a:t>(</a:t>
                      </a:r>
                      <a:r>
                        <a:rPr lang="zh-TW" altLang="zh-TW" sz="1500" b="1" u="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簡稱國科會</a:t>
                      </a:r>
                      <a:r>
                        <a:rPr lang="en-US" altLang="zh-TW" sz="1500" b="1" u="none" dirty="0">
                          <a:solidFill>
                            <a:schemeClr val="tx1"/>
                          </a:solidFill>
                          <a:effectLst/>
                          <a:latin typeface="Times New Roman" panose="02020603050405020304" pitchFamily="18" charset="0"/>
                          <a:ea typeface="標楷體" panose="03000509000000000000" pitchFamily="65" charset="-120"/>
                        </a:rPr>
                        <a:t>)</a:t>
                      </a:r>
                      <a:r>
                        <a:rPr lang="zh-TW" sz="1500" u="none" kern="100" dirty="0">
                          <a:effectLst/>
                          <a:latin typeface="Times New Roman" panose="02020603050405020304" pitchFamily="18" charset="0"/>
                          <a:ea typeface="標楷體" panose="03000509000000000000" pitchFamily="65" charset="-120"/>
                          <a:cs typeface="Times New Roman" panose="02020603050405020304" pitchFamily="18" charset="0"/>
                        </a:rPr>
                        <a:t>大專生專題計畫並獲補助</a:t>
                      </a:r>
                      <a:r>
                        <a:rPr lang="en-US" sz="1500" u="none"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500" u="none" kern="100" dirty="0">
                          <a:effectLst/>
                          <a:latin typeface="Times New Roman" panose="02020603050405020304" pitchFamily="18" charset="0"/>
                          <a:ea typeface="標楷體" panose="03000509000000000000" pitchFamily="65" charset="-120"/>
                          <a:cs typeface="Times New Roman" panose="02020603050405020304" pitchFamily="18" charset="0"/>
                        </a:rPr>
                        <a:t>次以上。</a:t>
                      </a:r>
                      <a:endParaRPr lang="zh-TW" sz="1500" u="none"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800"/>
                        </a:lnSpc>
                        <a:spcAft>
                          <a:spcPts val="0"/>
                        </a:spcAft>
                        <a:buFont typeface="+mj-lt"/>
                        <a:buAutoNum type="arabicPeriod"/>
                      </a:pPr>
                      <a:r>
                        <a:rPr lang="zh-TW" sz="1500" u="none" kern="100" dirty="0">
                          <a:effectLst/>
                          <a:latin typeface="Times New Roman" panose="02020603050405020304" pitchFamily="18" charset="0"/>
                          <a:ea typeface="標楷體" panose="03000509000000000000" pitchFamily="65" charset="-120"/>
                          <a:cs typeface="Times New Roman" panose="02020603050405020304" pitchFamily="18" charset="0"/>
                        </a:rPr>
                        <a:t>指導學生參與校內外或全國性實務專題競賽或其他展覽</a:t>
                      </a:r>
                      <a:r>
                        <a:rPr lang="en-US" sz="1500" u="none"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500" u="none" kern="100" dirty="0">
                          <a:effectLst/>
                          <a:latin typeface="Times New Roman" panose="02020603050405020304" pitchFamily="18" charset="0"/>
                          <a:ea typeface="標楷體" panose="03000509000000000000" pitchFamily="65" charset="-120"/>
                          <a:cs typeface="Times New Roman" panose="02020603050405020304" pitchFamily="18" charset="0"/>
                        </a:rPr>
                        <a:t>次以上。</a:t>
                      </a:r>
                      <a:endParaRPr lang="zh-TW" sz="1500" u="none"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800"/>
                        </a:lnSpc>
                        <a:spcAft>
                          <a:spcPts val="0"/>
                        </a:spcAft>
                        <a:buFont typeface="+mj-lt"/>
                        <a:buAutoNum type="arabicPeriod"/>
                      </a:pPr>
                      <a:r>
                        <a:rPr lang="zh-TW" sz="1500" u="none" kern="100" dirty="0">
                          <a:effectLst/>
                          <a:latin typeface="Times New Roman" panose="02020603050405020304" pitchFamily="18" charset="0"/>
                          <a:ea typeface="標楷體" panose="03000509000000000000" pitchFamily="65" charset="-120"/>
                          <a:cs typeface="Times New Roman" panose="02020603050405020304" pitchFamily="18" charset="0"/>
                        </a:rPr>
                        <a:t>擔任本校育成中心廠商專任輔導顧問</a:t>
                      </a:r>
                      <a:r>
                        <a:rPr lang="en-US" sz="1500" u="none"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500" u="none" kern="100" dirty="0">
                          <a:effectLst/>
                          <a:latin typeface="Times New Roman" panose="02020603050405020304" pitchFamily="18" charset="0"/>
                          <a:ea typeface="標楷體" panose="03000509000000000000" pitchFamily="65" charset="-120"/>
                          <a:cs typeface="Times New Roman" panose="02020603050405020304" pitchFamily="18" charset="0"/>
                        </a:rPr>
                        <a:t>年以上。</a:t>
                      </a:r>
                      <a:endParaRPr lang="zh-TW" sz="1500" u="none"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800"/>
                        </a:lnSpc>
                        <a:spcAft>
                          <a:spcPts val="0"/>
                        </a:spcAft>
                        <a:buFont typeface="+mj-lt"/>
                        <a:buAutoNum type="arabicPeriod"/>
                      </a:pPr>
                      <a:r>
                        <a:rPr lang="zh-TW" sz="1500" u="none" kern="100" dirty="0">
                          <a:effectLst/>
                          <a:latin typeface="Times New Roman" panose="02020603050405020304" pitchFamily="18" charset="0"/>
                          <a:ea typeface="標楷體" panose="03000509000000000000" pitchFamily="65" charset="-120"/>
                          <a:cs typeface="Times New Roman" panose="02020603050405020304" pitchFamily="18" charset="0"/>
                        </a:rPr>
                        <a:t>擔任與研究發展推動相關之顧問、諮詢委員</a:t>
                      </a:r>
                      <a:r>
                        <a:rPr lang="en-US" sz="1500" u="none"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500" u="none" kern="100" dirty="0">
                          <a:effectLst/>
                          <a:latin typeface="Times New Roman" panose="02020603050405020304" pitchFamily="18" charset="0"/>
                          <a:ea typeface="標楷體" panose="03000509000000000000" pitchFamily="65" charset="-120"/>
                          <a:cs typeface="Times New Roman" panose="02020603050405020304" pitchFamily="18" charset="0"/>
                        </a:rPr>
                        <a:t>年以上。</a:t>
                      </a:r>
                      <a:endParaRPr lang="zh-TW" sz="1500" u="none"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800"/>
                        </a:lnSpc>
                        <a:spcAft>
                          <a:spcPts val="0"/>
                        </a:spcAft>
                        <a:buFont typeface="+mj-lt"/>
                        <a:buAutoNum type="arabicPeriod"/>
                      </a:pPr>
                      <a:r>
                        <a:rPr lang="zh-TW" sz="1500" u="none" kern="100" dirty="0">
                          <a:effectLst/>
                          <a:latin typeface="Times New Roman" panose="02020603050405020304" pitchFamily="18" charset="0"/>
                          <a:ea typeface="標楷體" panose="03000509000000000000" pitchFamily="65" charset="-120"/>
                          <a:cs typeface="Times New Roman" panose="02020603050405020304" pitchFamily="18" charset="0"/>
                        </a:rPr>
                        <a:t>促成策略聯盟並有實質合作項目</a:t>
                      </a:r>
                      <a:r>
                        <a:rPr lang="en-US" sz="1500" u="none"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500" u="none" kern="100" dirty="0">
                          <a:effectLst/>
                          <a:latin typeface="Times New Roman" panose="02020603050405020304" pitchFamily="18" charset="0"/>
                          <a:ea typeface="標楷體" panose="03000509000000000000" pitchFamily="65" charset="-120"/>
                          <a:cs typeface="Times New Roman" panose="02020603050405020304" pitchFamily="18" charset="0"/>
                        </a:rPr>
                        <a:t>件以上。</a:t>
                      </a:r>
                      <a:endParaRPr lang="zh-TW" sz="1500" u="none"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800"/>
                        </a:lnSpc>
                        <a:spcAft>
                          <a:spcPts val="0"/>
                        </a:spcAft>
                        <a:buFont typeface="+mj-lt"/>
                        <a:buAutoNum type="arabicPeriod"/>
                      </a:pPr>
                      <a:r>
                        <a:rPr lang="zh-TW" sz="1500" u="none" kern="100" dirty="0">
                          <a:effectLst/>
                          <a:latin typeface="Times New Roman" panose="02020603050405020304" pitchFamily="18" charset="0"/>
                          <a:ea typeface="標楷體" panose="03000509000000000000" pitchFamily="65" charset="-120"/>
                          <a:cs typeface="Times New Roman" panose="02020603050405020304" pitchFamily="18" charset="0"/>
                        </a:rPr>
                        <a:t>產業界委託檢測分析案資料累計達服務總金額超過</a:t>
                      </a:r>
                      <a:r>
                        <a:rPr lang="en-US" sz="1500" u="none" kern="100" dirty="0">
                          <a:effectLst/>
                          <a:latin typeface="Times New Roman" panose="02020603050405020304" pitchFamily="18" charset="0"/>
                          <a:ea typeface="標楷體" panose="03000509000000000000" pitchFamily="65" charset="-120"/>
                          <a:cs typeface="Times New Roman" panose="02020603050405020304" pitchFamily="18" charset="0"/>
                        </a:rPr>
                        <a:t>20</a:t>
                      </a:r>
                      <a:r>
                        <a:rPr lang="zh-TW" sz="1500" u="none" kern="100" dirty="0">
                          <a:effectLst/>
                          <a:latin typeface="Times New Roman" panose="02020603050405020304" pitchFamily="18" charset="0"/>
                          <a:ea typeface="標楷體" panose="03000509000000000000" pitchFamily="65" charset="-120"/>
                          <a:cs typeface="Times New Roman" panose="02020603050405020304" pitchFamily="18" charset="0"/>
                        </a:rPr>
                        <a:t>萬元以上，並確實有管理費回饋本校者。</a:t>
                      </a:r>
                      <a:endParaRPr lang="zh-TW" sz="1500" u="none"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800"/>
                        </a:lnSpc>
                        <a:spcAft>
                          <a:spcPts val="0"/>
                        </a:spcAft>
                        <a:buFont typeface="+mj-lt"/>
                        <a:buAutoNum type="arabicPeriod"/>
                      </a:pPr>
                      <a:r>
                        <a:rPr lang="zh-TW" sz="1500" u="none" kern="100" dirty="0">
                          <a:effectLst/>
                          <a:latin typeface="Times New Roman" panose="02020603050405020304" pitchFamily="18" charset="0"/>
                          <a:ea typeface="標楷體" panose="03000509000000000000" pitchFamily="65" charset="-120"/>
                          <a:cs typeface="Times New Roman" panose="02020603050405020304" pitchFamily="18" charset="0"/>
                        </a:rPr>
                        <a:t>出版科學類、人文類、社會學類或其他具學術性之翻譯書籍。</a:t>
                      </a:r>
                      <a:endParaRPr lang="zh-TW" sz="1500" u="none"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800"/>
                        </a:lnSpc>
                        <a:spcAft>
                          <a:spcPts val="0"/>
                        </a:spcAft>
                        <a:buFont typeface="+mj-lt"/>
                        <a:buAutoNum type="arabicPeriod"/>
                      </a:pPr>
                      <a:r>
                        <a:rPr lang="zh-TW" sz="1500" u="none" kern="100" dirty="0">
                          <a:effectLst/>
                          <a:latin typeface="Times New Roman" panose="02020603050405020304" pitchFamily="18" charset="0"/>
                          <a:ea typeface="標楷體" panose="03000509000000000000" pitchFamily="65" charset="-120"/>
                          <a:cs typeface="Times New Roman" panose="02020603050405020304" pitchFamily="18" charset="0"/>
                        </a:rPr>
                        <a:t>擔任校內外專業領域比賽評審</a:t>
                      </a:r>
                      <a:r>
                        <a:rPr lang="en-US" sz="1500" u="none"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500" u="none" kern="100" dirty="0">
                          <a:effectLst/>
                          <a:latin typeface="Times New Roman" panose="02020603050405020304" pitchFamily="18" charset="0"/>
                          <a:ea typeface="標楷體" panose="03000509000000000000" pitchFamily="65" charset="-120"/>
                          <a:cs typeface="Times New Roman" panose="02020603050405020304" pitchFamily="18" charset="0"/>
                        </a:rPr>
                        <a:t>次以上。</a:t>
                      </a:r>
                      <a:endParaRPr lang="zh-TW" sz="1500" u="none"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800"/>
                        </a:lnSpc>
                        <a:spcAft>
                          <a:spcPts val="0"/>
                        </a:spcAft>
                        <a:buFont typeface="+mj-lt"/>
                        <a:buAutoNum type="arabicPeriod"/>
                      </a:pPr>
                      <a:r>
                        <a:rPr lang="zh-TW" sz="1500" u="none" kern="100" dirty="0">
                          <a:effectLst/>
                          <a:latin typeface="Times New Roman" panose="02020603050405020304" pitchFamily="18" charset="0"/>
                          <a:ea typeface="標楷體" panose="03000509000000000000" pitchFamily="65" charset="-120"/>
                          <a:cs typeface="Times New Roman" panose="02020603050405020304" pitchFamily="18" charset="0"/>
                        </a:rPr>
                        <a:t>擔任校內外專業領域論文審查</a:t>
                      </a:r>
                      <a:r>
                        <a:rPr lang="en-US" sz="1500" u="none"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500" u="none" kern="100" dirty="0">
                          <a:effectLst/>
                          <a:latin typeface="Times New Roman" panose="02020603050405020304" pitchFamily="18" charset="0"/>
                          <a:ea typeface="標楷體" panose="03000509000000000000" pitchFamily="65" charset="-120"/>
                          <a:cs typeface="Times New Roman" panose="02020603050405020304" pitchFamily="18" charset="0"/>
                        </a:rPr>
                        <a:t>篇以上或學術研討會評論人</a:t>
                      </a:r>
                      <a:r>
                        <a:rPr lang="en-US" sz="1500" u="none"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500" u="none" kern="100" dirty="0">
                          <a:effectLst/>
                          <a:latin typeface="Times New Roman" panose="02020603050405020304" pitchFamily="18" charset="0"/>
                          <a:ea typeface="標楷體" panose="03000509000000000000" pitchFamily="65" charset="-120"/>
                          <a:cs typeface="Times New Roman" panose="02020603050405020304" pitchFamily="18" charset="0"/>
                        </a:rPr>
                        <a:t>次以上。</a:t>
                      </a:r>
                      <a:endParaRPr lang="zh-TW" sz="1500" u="none"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800"/>
                        </a:lnSpc>
                        <a:spcAft>
                          <a:spcPts val="0"/>
                        </a:spcAft>
                        <a:buFont typeface="+mj-lt"/>
                        <a:buAutoNum type="arabicPeriod"/>
                      </a:pPr>
                      <a:r>
                        <a:rPr lang="zh-TW" sz="1500" u="none" kern="100" dirty="0">
                          <a:effectLst/>
                          <a:latin typeface="Times New Roman" panose="02020603050405020304" pitchFamily="18" charset="0"/>
                          <a:ea typeface="標楷體" panose="03000509000000000000" pitchFamily="65" charset="-120"/>
                          <a:cs typeface="Times New Roman" panose="02020603050405020304" pitchFamily="18" charset="0"/>
                        </a:rPr>
                        <a:t>校內外專業領域演講</a:t>
                      </a:r>
                      <a:r>
                        <a:rPr lang="en-US" sz="1500" u="none"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500" u="none" kern="100" dirty="0">
                          <a:effectLst/>
                          <a:latin typeface="Times New Roman" panose="02020603050405020304" pitchFamily="18" charset="0"/>
                          <a:ea typeface="標楷體" panose="03000509000000000000" pitchFamily="65" charset="-120"/>
                          <a:cs typeface="Times New Roman" panose="02020603050405020304" pitchFamily="18" charset="0"/>
                        </a:rPr>
                        <a:t>次以上。</a:t>
                      </a:r>
                      <a:endParaRPr lang="zh-TW" sz="1500" u="none"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800"/>
                        </a:lnSpc>
                        <a:spcAft>
                          <a:spcPts val="0"/>
                        </a:spcAft>
                        <a:buFont typeface="+mj-lt"/>
                        <a:buAutoNum type="arabicPeriod"/>
                      </a:pPr>
                      <a:r>
                        <a:rPr lang="zh-TW" sz="1500" u="none" kern="100" dirty="0">
                          <a:effectLst/>
                          <a:latin typeface="Times New Roman" panose="02020603050405020304" pitchFamily="18" charset="0"/>
                          <a:ea typeface="標楷體" panose="03000509000000000000" pitchFamily="65" charset="-120"/>
                          <a:cs typeface="Times New Roman" panose="02020603050405020304" pitchFamily="18" charset="0"/>
                        </a:rPr>
                        <a:t>教師參與校內外專業團體展演</a:t>
                      </a:r>
                      <a:r>
                        <a:rPr lang="en-US" sz="1500" u="none"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500" u="none" kern="100" dirty="0">
                          <a:effectLst/>
                          <a:latin typeface="Times New Roman" panose="02020603050405020304" pitchFamily="18" charset="0"/>
                          <a:ea typeface="標楷體" panose="03000509000000000000" pitchFamily="65" charset="-120"/>
                          <a:cs typeface="Times New Roman" panose="02020603050405020304" pitchFamily="18" charset="0"/>
                        </a:rPr>
                        <a:t>次以上。</a:t>
                      </a:r>
                      <a:endParaRPr lang="zh-TW" sz="1500" u="none"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800"/>
                        </a:lnSpc>
                        <a:spcAft>
                          <a:spcPts val="0"/>
                        </a:spcAft>
                        <a:buFont typeface="+mj-lt"/>
                        <a:buAutoNum type="arabicPeriod"/>
                      </a:pPr>
                      <a:r>
                        <a:rPr lang="zh-TW" sz="1500" u="none" kern="100" dirty="0">
                          <a:effectLst/>
                          <a:latin typeface="Times New Roman" panose="02020603050405020304" pitchFamily="18" charset="0"/>
                          <a:ea typeface="標楷體" panose="03000509000000000000" pitchFamily="65" charset="-120"/>
                          <a:cs typeface="Times New Roman" panose="02020603050405020304" pitchFamily="18" charset="0"/>
                        </a:rPr>
                        <a:t>其他協助研究發展推動服務具有實際績效可佐證者。</a:t>
                      </a:r>
                      <a:endParaRPr lang="zh-TW" sz="1500" u="none"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ts val="1800"/>
                        </a:lnSpc>
                        <a:spcAft>
                          <a:spcPts val="0"/>
                        </a:spcAft>
                        <a:buFont typeface="+mj-lt"/>
                        <a:buAutoNum type="arabicPeriod"/>
                      </a:pPr>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教師自填並檢附證明文件</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800"/>
                        </a:lnSpc>
                        <a:spcAft>
                          <a:spcPts val="0"/>
                        </a:spcAft>
                        <a:buFont typeface="+mj-lt"/>
                        <a:buAutoNum type="arabicPeriod"/>
                      </a:pPr>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教師自填並檢附證明文件</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800"/>
                        </a:lnSpc>
                        <a:spcAft>
                          <a:spcPts val="0"/>
                        </a:spcAft>
                        <a:buFont typeface="+mj-lt"/>
                        <a:buAutoNum type="arabicPeriod"/>
                      </a:pPr>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研發處</a:t>
                      </a:r>
                      <a:r>
                        <a:rPr lang="zh-TW" altLang="en-US" sz="15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創新創業辦公室許儷靜</a:t>
                      </a:r>
                      <a:endParaRPr lang="zh-TW" sz="15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800"/>
                        </a:lnSpc>
                        <a:spcAft>
                          <a:spcPts val="0"/>
                        </a:spcAft>
                        <a:buFont typeface="+mj-lt"/>
                        <a:buAutoNum type="arabicPeriod"/>
                      </a:pPr>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教師自填並檢附證明文件</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800"/>
                        </a:lnSpc>
                        <a:spcAft>
                          <a:spcPts val="0"/>
                        </a:spcAft>
                        <a:buFont typeface="+mj-lt"/>
                        <a:buAutoNum type="arabicPeriod"/>
                      </a:pPr>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教師自填並檢附證明文件</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800"/>
                        </a:lnSpc>
                        <a:spcAft>
                          <a:spcPts val="0"/>
                        </a:spcAft>
                        <a:buFont typeface="+mj-lt"/>
                        <a:buAutoNum type="arabicPeriod"/>
                      </a:pPr>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研究總中心陳靜妮</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800"/>
                        </a:lnSpc>
                        <a:spcAft>
                          <a:spcPts val="0"/>
                        </a:spcAft>
                        <a:buFont typeface="+mj-lt"/>
                        <a:buAutoNum type="arabicPeriod"/>
                      </a:pPr>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教師自填並檢附證明文件</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800"/>
                        </a:lnSpc>
                        <a:spcAft>
                          <a:spcPts val="0"/>
                        </a:spcAft>
                        <a:buFont typeface="+mj-lt"/>
                        <a:buAutoNum type="arabicPeriod"/>
                      </a:pPr>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教師自填並檢附證明文件</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800"/>
                        </a:lnSpc>
                        <a:spcAft>
                          <a:spcPts val="0"/>
                        </a:spcAft>
                        <a:buFont typeface="+mj-lt"/>
                        <a:buAutoNum type="arabicPeriod"/>
                      </a:pPr>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教師自填並檢附證明文件</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800"/>
                        </a:lnSpc>
                        <a:spcAft>
                          <a:spcPts val="0"/>
                        </a:spcAft>
                        <a:buFont typeface="+mj-lt"/>
                        <a:buAutoNum type="arabicPeriod"/>
                      </a:pPr>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教師自填並檢附證明文件</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800"/>
                        </a:lnSpc>
                        <a:spcAft>
                          <a:spcPts val="0"/>
                        </a:spcAft>
                        <a:buFont typeface="+mj-lt"/>
                        <a:buAutoNum type="arabicPeriod"/>
                      </a:pPr>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教師自填並檢附證明文件</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800"/>
                        </a:lnSpc>
                        <a:spcAft>
                          <a:spcPts val="0"/>
                        </a:spcAft>
                        <a:buFont typeface="+mj-lt"/>
                        <a:buAutoNum type="arabicPeriod"/>
                      </a:pPr>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教師自填並檢附證明文件</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1555583"/>
                  </a:ext>
                </a:extLst>
              </a:tr>
            </a:tbl>
          </a:graphicData>
        </a:graphic>
      </p:graphicFrame>
    </p:spTree>
    <p:extLst>
      <p:ext uri="{BB962C8B-B14F-4D97-AF65-F5344CB8AC3E}">
        <p14:creationId xmlns:p14="http://schemas.microsoft.com/office/powerpoint/2010/main" val="13516482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C66928-75CA-4FDC-9A35-4CB9C6767049}"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標題 1"/>
          <p:cNvSpPr>
            <a:spLocks noGrp="1"/>
          </p:cNvSpPr>
          <p:nvPr>
            <p:ph type="title"/>
          </p:nvPr>
        </p:nvSpPr>
        <p:spPr>
          <a:xfrm>
            <a:off x="683568" y="116635"/>
            <a:ext cx="7886700" cy="855745"/>
          </a:xfrm>
        </p:spPr>
        <p:txBody>
          <a:bodyPr>
            <a:noAutofit/>
          </a:bodyPr>
          <a:lstStyle/>
          <a:p>
            <a:r>
              <a:rPr lang="en-US" altLang="zh-TW" sz="3000" b="1" dirty="0"/>
              <a:t>113 </a:t>
            </a:r>
            <a:r>
              <a:rPr lang="zh-TW" altLang="en-US" sz="3000" b="1" dirty="0"/>
              <a:t>學年度</a:t>
            </a:r>
            <a:r>
              <a:rPr lang="zh-TW" altLang="en-US" sz="3000" b="1" u="sng" dirty="0">
                <a:solidFill>
                  <a:srgbClr val="FF0000"/>
                </a:solidFill>
              </a:rPr>
              <a:t>專任教師</a:t>
            </a:r>
            <a:r>
              <a:rPr lang="zh-TW" altLang="en-US" sz="3000" b="1" dirty="0"/>
              <a:t>評鑑基準項目匯入單位（同仁）分工一覽表</a:t>
            </a:r>
            <a:r>
              <a:rPr lang="en-US" altLang="zh-TW" sz="3000" b="1" dirty="0"/>
              <a:t>(5/6)</a:t>
            </a:r>
            <a:endParaRPr lang="zh-TW" altLang="en-US" sz="3000" b="1" dirty="0"/>
          </a:p>
        </p:txBody>
      </p:sp>
      <p:graphicFrame>
        <p:nvGraphicFramePr>
          <p:cNvPr id="2" name="表格 1">
            <a:extLst>
              <a:ext uri="{FF2B5EF4-FFF2-40B4-BE49-F238E27FC236}">
                <a16:creationId xmlns:a16="http://schemas.microsoft.com/office/drawing/2014/main" id="{D8775CD7-A9C4-413A-8C89-A1D2DF533AE5}"/>
              </a:ext>
            </a:extLst>
          </p:cNvPr>
          <p:cNvGraphicFramePr>
            <a:graphicFrameLocks noGrp="1"/>
          </p:cNvGraphicFramePr>
          <p:nvPr>
            <p:extLst>
              <p:ext uri="{D42A27DB-BD31-4B8C-83A1-F6EECF244321}">
                <p14:modId xmlns:p14="http://schemas.microsoft.com/office/powerpoint/2010/main" val="1229833291"/>
              </p:ext>
            </p:extLst>
          </p:nvPr>
        </p:nvGraphicFramePr>
        <p:xfrm>
          <a:off x="342441" y="1263900"/>
          <a:ext cx="8568953" cy="5169373"/>
        </p:xfrm>
        <a:graphic>
          <a:graphicData uri="http://schemas.openxmlformats.org/drawingml/2006/table">
            <a:tbl>
              <a:tblPr firstRow="1" firstCol="1" bandRow="1" bandCol="1"/>
              <a:tblGrid>
                <a:gridCol w="819639">
                  <a:extLst>
                    <a:ext uri="{9D8B030D-6E8A-4147-A177-3AD203B41FA5}">
                      <a16:colId xmlns:a16="http://schemas.microsoft.com/office/drawing/2014/main" val="2874881656"/>
                    </a:ext>
                  </a:extLst>
                </a:gridCol>
                <a:gridCol w="5841102">
                  <a:extLst>
                    <a:ext uri="{9D8B030D-6E8A-4147-A177-3AD203B41FA5}">
                      <a16:colId xmlns:a16="http://schemas.microsoft.com/office/drawing/2014/main" val="3590250686"/>
                    </a:ext>
                  </a:extLst>
                </a:gridCol>
                <a:gridCol w="1908212">
                  <a:extLst>
                    <a:ext uri="{9D8B030D-6E8A-4147-A177-3AD203B41FA5}">
                      <a16:colId xmlns:a16="http://schemas.microsoft.com/office/drawing/2014/main" val="3854924319"/>
                    </a:ext>
                  </a:extLst>
                </a:gridCol>
              </a:tblGrid>
              <a:tr h="436908">
                <a:tc gridSpan="2">
                  <a:txBody>
                    <a:bodyPr/>
                    <a:lstStyle/>
                    <a:p>
                      <a:pPr algn="ctr">
                        <a:lnSpc>
                          <a:spcPts val="1200"/>
                        </a:lnSpc>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項目</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6997" marR="5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algn="ctr">
                        <a:lnSpc>
                          <a:spcPts val="1200"/>
                        </a:lnSpc>
                        <a:spcAft>
                          <a:spcPts val="0"/>
                        </a:spcAft>
                      </a:pP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6997" marR="5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200"/>
                        </a:lnSpc>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維護單位及同仁</a:t>
                      </a:r>
                      <a:endParaRPr lang="en-US" altLang="zh-TW" sz="16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或教師</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6997" marR="5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74028208"/>
                  </a:ext>
                </a:extLst>
              </a:tr>
              <a:tr h="3241563">
                <a:tc>
                  <a:txBody>
                    <a:bodyPr/>
                    <a:lstStyle/>
                    <a:p>
                      <a:pPr>
                        <a:spcAft>
                          <a:spcPts val="0"/>
                        </a:spcAft>
                      </a:pPr>
                      <a:r>
                        <a:rPr lang="en-US" altLang="zh-TW" sz="1600" b="1" kern="100" dirty="0">
                          <a:effectLst/>
                          <a:latin typeface="Times New Roman" panose="02020603050405020304" pitchFamily="18" charset="0"/>
                          <a:ea typeface="標楷體" panose="03000509000000000000" pitchFamily="65" charset="-120"/>
                        </a:rPr>
                        <a:t>C1</a:t>
                      </a:r>
                      <a:r>
                        <a:rPr lang="zh-TW" alt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基本項目</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6997" marR="5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ts val="2200"/>
                        </a:lnSpc>
                        <a:spcAft>
                          <a:spcPts val="0"/>
                        </a:spcAft>
                        <a:buFont typeface="+mj-lt"/>
                        <a:buAutoNum type="arabicPeriod"/>
                      </a:pPr>
                      <a:r>
                        <a:rPr lang="zh-TW" altLang="zh-TW" sz="1600" b="0" u="none" kern="0" dirty="0">
                          <a:effectLst/>
                          <a:latin typeface="Times New Roman" panose="02020603050405020304" pitchFamily="18" charset="0"/>
                          <a:ea typeface="標楷體" panose="03000509000000000000" pitchFamily="65" charset="-120"/>
                          <a:cs typeface="Times New Roman" panose="02020603050405020304" pitchFamily="18" charset="0"/>
                        </a:rPr>
                        <a:t>實際擔任導師或準導師服務共計三學期以上，並達以下基準之一者</a:t>
                      </a:r>
                      <a:r>
                        <a:rPr lang="zh-TW" altLang="zh-TW" sz="1600" b="0" u="none" kern="0" dirty="0">
                          <a:effectLst/>
                          <a:latin typeface="Times New Roman" panose="02020603050405020304" pitchFamily="18" charset="0"/>
                          <a:ea typeface="+mn-ea"/>
                          <a:cs typeface="Times New Roman" panose="02020603050405020304" pitchFamily="18" charset="0"/>
                        </a:rPr>
                        <a:t>：</a:t>
                      </a:r>
                      <a:endParaRPr lang="zh-TW" altLang="zh-TW" sz="1600" b="0" u="none" kern="100" dirty="0">
                        <a:effectLst/>
                        <a:latin typeface="Calibri" panose="020F0502020204030204" pitchFamily="34" charset="0"/>
                        <a:ea typeface="+mn-ea"/>
                        <a:cs typeface="Times New Roman" panose="02020603050405020304" pitchFamily="18" charset="0"/>
                      </a:endParaRPr>
                    </a:p>
                    <a:p>
                      <a:pPr marL="342900" lvl="0" indent="-342900">
                        <a:lnSpc>
                          <a:spcPts val="2200"/>
                        </a:lnSpc>
                        <a:spcAft>
                          <a:spcPts val="0"/>
                        </a:spcAft>
                        <a:buFont typeface="+mj-lt"/>
                        <a:buAutoNum type="arabicParenBoth"/>
                      </a:pPr>
                      <a:r>
                        <a:rPr lang="zh-TW" altLang="zh-TW" sz="1600" b="0" u="none" strike="noStrike" kern="0" dirty="0">
                          <a:effectLst/>
                          <a:latin typeface="Times New Roman" panose="02020603050405020304" pitchFamily="18" charset="0"/>
                          <a:ea typeface="標楷體" panose="03000509000000000000" pitchFamily="65" charset="-120"/>
                          <a:cs typeface="Times New Roman" panose="02020603050405020304" pitchFamily="18" charset="0"/>
                        </a:rPr>
                        <a:t>擔任班級或家族導師學期間按時繳交班會記錄表、導生活動成果表、班級學生輔導記錄表等資料超過</a:t>
                      </a:r>
                      <a:r>
                        <a:rPr lang="en-US" altLang="zh-TW" sz="1600" b="0" u="none" strike="noStrike" kern="0" dirty="0">
                          <a:effectLst/>
                          <a:latin typeface="Times New Roman" panose="02020603050405020304" pitchFamily="18" charset="0"/>
                          <a:ea typeface="標楷體" panose="03000509000000000000" pitchFamily="65" charset="-120"/>
                          <a:cs typeface="Times New Roman" panose="02020603050405020304" pitchFamily="18" charset="0"/>
                        </a:rPr>
                        <a:t>7</a:t>
                      </a:r>
                      <a:r>
                        <a:rPr lang="zh-TW" altLang="zh-TW" sz="1600" b="0" u="none" strike="noStrike" kern="0" dirty="0">
                          <a:effectLst/>
                          <a:latin typeface="Times New Roman" panose="02020603050405020304" pitchFamily="18" charset="0"/>
                          <a:ea typeface="標楷體" panose="03000509000000000000" pitchFamily="65" charset="-120"/>
                          <a:cs typeface="Times New Roman" panose="02020603050405020304" pitchFamily="18" charset="0"/>
                        </a:rPr>
                        <a:t>成以上。</a:t>
                      </a:r>
                      <a:endParaRPr lang="zh-TW" altLang="zh-TW" sz="1600" b="0" u="none" strike="noStrike" kern="100" dirty="0">
                        <a:effectLst/>
                        <a:latin typeface="Calibri" panose="020F0502020204030204" pitchFamily="34" charset="0"/>
                        <a:ea typeface="+mn-ea"/>
                        <a:cs typeface="Times New Roman" panose="02020603050405020304" pitchFamily="18" charset="0"/>
                      </a:endParaRPr>
                    </a:p>
                    <a:p>
                      <a:pPr marL="342900" lvl="0" indent="-342900">
                        <a:lnSpc>
                          <a:spcPts val="2200"/>
                        </a:lnSpc>
                        <a:spcAft>
                          <a:spcPts val="0"/>
                        </a:spcAft>
                        <a:buFont typeface="+mj-lt"/>
                        <a:buAutoNum type="arabicParenBoth"/>
                      </a:pPr>
                      <a:r>
                        <a:rPr lang="zh-TW" altLang="zh-TW" sz="1600" b="0" u="none" strike="noStrike" kern="0" dirty="0">
                          <a:effectLst/>
                          <a:latin typeface="Times New Roman" panose="02020603050405020304" pitchFamily="18" charset="0"/>
                          <a:ea typeface="標楷體" panose="03000509000000000000" pitchFamily="65" charset="-120"/>
                          <a:cs typeface="Times New Roman" panose="02020603050405020304" pitchFamily="18" charset="0"/>
                        </a:rPr>
                        <a:t>教師至學生諮商中心之擔任義輔老師</a:t>
                      </a:r>
                      <a:r>
                        <a:rPr lang="zh-TW" altLang="zh-TW" sz="1600" b="0" u="none" strike="noStrike" kern="100" dirty="0">
                          <a:effectLst/>
                          <a:latin typeface="Times New Roman" panose="02020603050405020304" pitchFamily="18" charset="0"/>
                          <a:ea typeface="標楷體" panose="03000509000000000000" pitchFamily="65" charset="-120"/>
                          <a:cs typeface="Times New Roman" panose="02020603050405020304" pitchFamily="18" charset="0"/>
                        </a:rPr>
                        <a:t>且該學期請假次數少於</a:t>
                      </a:r>
                      <a:r>
                        <a:rPr lang="en-US" altLang="zh-TW" sz="1600" b="0" u="none" strike="noStrike"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600" b="0" u="none" strike="noStrike" kern="100" dirty="0">
                          <a:effectLst/>
                          <a:latin typeface="Times New Roman" panose="02020603050405020304" pitchFamily="18" charset="0"/>
                          <a:ea typeface="標楷體" panose="03000509000000000000" pitchFamily="65" charset="-120"/>
                          <a:cs typeface="Times New Roman" panose="02020603050405020304" pitchFamily="18" charset="0"/>
                        </a:rPr>
                        <a:t>次者，或</a:t>
                      </a:r>
                      <a:r>
                        <a:rPr lang="zh-TW" altLang="zh-TW" sz="1600" b="0" u="none" strike="noStrike" kern="0" dirty="0">
                          <a:effectLst/>
                          <a:latin typeface="Times New Roman" panose="02020603050405020304" pitchFamily="18" charset="0"/>
                          <a:ea typeface="標楷體" panose="03000509000000000000" pitchFamily="65" charset="-120"/>
                          <a:cs typeface="Times New Roman" panose="02020603050405020304" pitchFamily="18" charset="0"/>
                        </a:rPr>
                        <a:t>協助通識教育課程學生之課業輔導與生活輔導，並填附輔導紀錄表達</a:t>
                      </a:r>
                      <a:r>
                        <a:rPr lang="en-US" altLang="zh-TW" sz="1600" b="0" u="none" strike="noStrike" kern="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zh-TW" sz="1600" b="0" u="none" strike="noStrike" kern="0" dirty="0">
                          <a:effectLst/>
                          <a:latin typeface="Times New Roman" panose="02020603050405020304" pitchFamily="18" charset="0"/>
                          <a:ea typeface="標楷體" panose="03000509000000000000" pitchFamily="65" charset="-120"/>
                          <a:cs typeface="Times New Roman" panose="02020603050405020304" pitchFamily="18" charset="0"/>
                        </a:rPr>
                        <a:t>次以上者，視為準導師服務一學期。</a:t>
                      </a:r>
                      <a:endParaRPr lang="zh-TW" altLang="zh-TW" sz="1600" b="0" u="none" strike="noStrike" kern="100" dirty="0">
                        <a:effectLst/>
                        <a:latin typeface="Calibri" panose="020F0502020204030204" pitchFamily="34" charset="0"/>
                        <a:ea typeface="+mn-ea"/>
                        <a:cs typeface="Times New Roman" panose="02020603050405020304" pitchFamily="18" charset="0"/>
                      </a:endParaRPr>
                    </a:p>
                    <a:p>
                      <a:pPr marL="342900" lvl="0" indent="-342900">
                        <a:lnSpc>
                          <a:spcPts val="2200"/>
                        </a:lnSpc>
                        <a:spcAft>
                          <a:spcPts val="0"/>
                        </a:spcAft>
                        <a:buFont typeface="+mj-lt"/>
                        <a:buAutoNum type="arabicParenBoth"/>
                      </a:pPr>
                      <a:r>
                        <a:rPr lang="zh-TW" altLang="zh-TW" sz="1600" b="0" u="none" strike="noStrike" kern="0" dirty="0">
                          <a:effectLst/>
                          <a:latin typeface="Times New Roman" panose="02020603050405020304" pitchFamily="18" charset="0"/>
                          <a:ea typeface="標楷體" panose="03000509000000000000" pitchFamily="65" charset="-120"/>
                          <a:cs typeface="Times New Roman" panose="02020603050405020304" pitchFamily="18" charset="0"/>
                        </a:rPr>
                        <a:t>教師擔任學生代表隊之指導老師或教練一學期視為準導師服務一學期。</a:t>
                      </a:r>
                      <a:endParaRPr lang="zh-TW" altLang="zh-TW" sz="1600" b="0" u="none" strike="noStrike" kern="100" dirty="0">
                        <a:effectLst/>
                        <a:latin typeface="Calibri" panose="020F0502020204030204" pitchFamily="34" charset="0"/>
                        <a:ea typeface="+mn-ea"/>
                        <a:cs typeface="Times New Roman" panose="02020603050405020304" pitchFamily="18" charset="0"/>
                      </a:endParaRPr>
                    </a:p>
                    <a:p>
                      <a:pPr marL="342900" lvl="0" indent="-342900">
                        <a:lnSpc>
                          <a:spcPts val="2200"/>
                        </a:lnSpc>
                        <a:spcAft>
                          <a:spcPts val="0"/>
                        </a:spcAft>
                        <a:buFont typeface="+mj-lt"/>
                        <a:buAutoNum type="arabicPeriod" startAt="2"/>
                      </a:pPr>
                      <a:r>
                        <a:rPr lang="zh-TW" altLang="zh-TW" sz="1600" b="0" u="none" kern="0" dirty="0">
                          <a:effectLst/>
                          <a:latin typeface="Times New Roman" panose="02020603050405020304" pitchFamily="18" charset="0"/>
                          <a:ea typeface="標楷體" panose="03000509000000000000" pitchFamily="65" charset="-120"/>
                          <a:cs typeface="Times New Roman" panose="02020603050405020304" pitchFamily="18" charset="0"/>
                        </a:rPr>
                        <a:t>參加學務處各項研習會議三學年達</a:t>
                      </a:r>
                      <a:r>
                        <a:rPr lang="en-US" altLang="zh-TW" sz="1600" b="0" u="none" kern="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600" b="0" u="none" kern="0" dirty="0">
                          <a:effectLst/>
                          <a:latin typeface="Times New Roman" panose="02020603050405020304" pitchFamily="18" charset="0"/>
                          <a:ea typeface="標楷體" panose="03000509000000000000" pitchFamily="65" charset="-120"/>
                          <a:cs typeface="Times New Roman" panose="02020603050405020304" pitchFamily="18" charset="0"/>
                        </a:rPr>
                        <a:t>次以上。</a:t>
                      </a:r>
                      <a:endParaRPr lang="en-US" altLang="zh-TW" sz="1600" b="0" u="none" kern="100" dirty="0">
                        <a:effectLst/>
                        <a:latin typeface="Calibri" panose="020F0502020204030204" pitchFamily="34" charset="0"/>
                        <a:ea typeface="+mn-ea"/>
                        <a:cs typeface="Times New Roman" panose="02020603050405020304" pitchFamily="18" charset="0"/>
                      </a:endParaRPr>
                    </a:p>
                    <a:p>
                      <a:pPr marL="342900" lvl="0" indent="-342900">
                        <a:lnSpc>
                          <a:spcPts val="2200"/>
                        </a:lnSpc>
                        <a:spcAft>
                          <a:spcPts val="0"/>
                        </a:spcAft>
                        <a:buFont typeface="+mj-lt"/>
                        <a:buAutoNum type="arabicPeriod" startAt="2"/>
                      </a:pPr>
                      <a:r>
                        <a:rPr lang="zh-TW" altLang="zh-TW" sz="1600" b="0" u="none" kern="0" dirty="0">
                          <a:effectLst/>
                          <a:latin typeface="Times New Roman" panose="02020603050405020304" pitchFamily="18" charset="0"/>
                          <a:ea typeface="標楷體" panose="03000509000000000000" pitchFamily="65" charset="-120"/>
                          <a:cs typeface="Times New Roman" panose="02020603050405020304" pitchFamily="18" charset="0"/>
                        </a:rPr>
                        <a:t>參與系、所、中心、學程、班、室務會議超過</a:t>
                      </a:r>
                      <a:r>
                        <a:rPr lang="en-US" altLang="zh-TW" sz="1600" b="0" u="none" kern="0" dirty="0">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zh-TW" sz="1600" b="0" u="none" kern="0" dirty="0">
                          <a:effectLst/>
                          <a:latin typeface="Times New Roman" panose="02020603050405020304" pitchFamily="18" charset="0"/>
                          <a:ea typeface="標楷體" panose="03000509000000000000" pitchFamily="65" charset="-120"/>
                          <a:cs typeface="Times New Roman" panose="02020603050405020304" pitchFamily="18" charset="0"/>
                        </a:rPr>
                        <a:t>成以上</a:t>
                      </a:r>
                      <a:r>
                        <a:rPr lang="zh-TW" altLang="zh-TW" sz="1600" u="none" kern="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600" b="0" u="none" kern="100" dirty="0">
                        <a:solidFill>
                          <a:schemeClr val="tx1"/>
                        </a:solidFill>
                        <a:effectLst/>
                        <a:latin typeface="Calibri" panose="020F0502020204030204" pitchFamily="34" charset="0"/>
                        <a:ea typeface="+mn-ea"/>
                        <a:cs typeface="Times New Roman" panose="02020603050405020304" pitchFamily="18" charset="0"/>
                      </a:endParaRPr>
                    </a:p>
                    <a:p>
                      <a:pPr marL="342900" lvl="0" indent="-342900">
                        <a:lnSpc>
                          <a:spcPts val="2200"/>
                        </a:lnSpc>
                        <a:spcAft>
                          <a:spcPts val="0"/>
                        </a:spcAft>
                        <a:buFont typeface="+mj-lt"/>
                        <a:buAutoNum type="arabicPeriod" startAt="2"/>
                      </a:pPr>
                      <a:r>
                        <a:rPr lang="zh-TW" altLang="zh-TW" sz="1600" b="1" u="none"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於評鑑期限內配合教育部技專資料庫準時填報：表</a:t>
                      </a:r>
                      <a:r>
                        <a:rPr lang="en-US" altLang="zh-TW" sz="1600" b="1" u="none" dirty="0">
                          <a:solidFill>
                            <a:srgbClr val="0000FF"/>
                          </a:solidFill>
                          <a:effectLst/>
                          <a:latin typeface="Times New Roman" panose="02020603050405020304" pitchFamily="18" charset="0"/>
                          <a:ea typeface="標楷體" panose="03000509000000000000" pitchFamily="65" charset="-120"/>
                        </a:rPr>
                        <a:t>1-6</a:t>
                      </a:r>
                      <a:r>
                        <a:rPr lang="zh-TW" altLang="zh-TW" sz="1600" b="1" u="none"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教師校外專業服務資料表、表</a:t>
                      </a:r>
                      <a:r>
                        <a:rPr lang="en-US" altLang="zh-TW" sz="1600" b="1" u="none" dirty="0">
                          <a:solidFill>
                            <a:srgbClr val="0000FF"/>
                          </a:solidFill>
                          <a:effectLst/>
                          <a:latin typeface="Times New Roman" panose="02020603050405020304" pitchFamily="18" charset="0"/>
                          <a:ea typeface="標楷體" panose="03000509000000000000" pitchFamily="65" charset="-120"/>
                        </a:rPr>
                        <a:t>1-7</a:t>
                      </a:r>
                      <a:r>
                        <a:rPr lang="zh-TW" altLang="zh-TW" sz="1600" b="1" u="none"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教師學術</a:t>
                      </a:r>
                      <a:r>
                        <a:rPr lang="en-US" altLang="zh-TW" sz="1600" b="1" u="none" dirty="0">
                          <a:solidFill>
                            <a:srgbClr val="0000FF"/>
                          </a:solidFill>
                          <a:effectLst/>
                          <a:latin typeface="Times New Roman" panose="02020603050405020304" pitchFamily="18" charset="0"/>
                          <a:ea typeface="標楷體" panose="03000509000000000000" pitchFamily="65" charset="-120"/>
                        </a:rPr>
                        <a:t>/</a:t>
                      </a:r>
                      <a:r>
                        <a:rPr lang="zh-TW" altLang="zh-TW" sz="1600" b="1" u="none"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專業活動資料表、表</a:t>
                      </a:r>
                      <a:r>
                        <a:rPr lang="en-US" altLang="zh-TW" sz="1600" b="1" u="none" dirty="0">
                          <a:solidFill>
                            <a:srgbClr val="0000FF"/>
                          </a:solidFill>
                          <a:effectLst/>
                          <a:latin typeface="Times New Roman" panose="02020603050405020304" pitchFamily="18" charset="0"/>
                          <a:ea typeface="標楷體" panose="03000509000000000000" pitchFamily="65" charset="-120"/>
                        </a:rPr>
                        <a:t>1-9</a:t>
                      </a:r>
                      <a:r>
                        <a:rPr lang="zh-TW" altLang="zh-TW" sz="1600" b="1" u="none"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教師期刊論文資料表、表</a:t>
                      </a:r>
                      <a:r>
                        <a:rPr lang="en-US" altLang="zh-TW" sz="1600" b="1" u="none" dirty="0">
                          <a:solidFill>
                            <a:srgbClr val="0000FF"/>
                          </a:solidFill>
                          <a:effectLst/>
                          <a:latin typeface="Times New Roman" panose="02020603050405020304" pitchFamily="18" charset="0"/>
                          <a:ea typeface="標楷體" panose="03000509000000000000" pitchFamily="65" charset="-120"/>
                        </a:rPr>
                        <a:t>1-10</a:t>
                      </a:r>
                      <a:r>
                        <a:rPr lang="zh-TW" altLang="zh-TW" sz="1600" b="1" u="none"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教師研討會論文資料表、表</a:t>
                      </a:r>
                      <a:r>
                        <a:rPr lang="en-US" altLang="zh-TW" sz="1600" b="1" u="none" dirty="0">
                          <a:solidFill>
                            <a:srgbClr val="0000FF"/>
                          </a:solidFill>
                          <a:effectLst/>
                          <a:latin typeface="Times New Roman" panose="02020603050405020304" pitchFamily="18" charset="0"/>
                          <a:ea typeface="標楷體" panose="03000509000000000000" pitchFamily="65" charset="-120"/>
                        </a:rPr>
                        <a:t>1-11</a:t>
                      </a:r>
                      <a:r>
                        <a:rPr lang="zh-TW" altLang="zh-TW" sz="1600" b="1" u="none"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教師發表專書</a:t>
                      </a:r>
                      <a:r>
                        <a:rPr lang="en-US" altLang="zh-TW" sz="1600" b="1" u="none" dirty="0">
                          <a:solidFill>
                            <a:srgbClr val="0000FF"/>
                          </a:solidFill>
                          <a:effectLst/>
                          <a:latin typeface="Times New Roman" panose="02020603050405020304" pitchFamily="18" charset="0"/>
                          <a:ea typeface="標楷體" panose="03000509000000000000" pitchFamily="65" charset="-120"/>
                        </a:rPr>
                        <a:t>(</a:t>
                      </a:r>
                      <a:r>
                        <a:rPr lang="zh-TW" altLang="zh-TW" sz="1600" b="1" u="none"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含篇章</a:t>
                      </a:r>
                      <a:r>
                        <a:rPr lang="en-US" altLang="zh-TW" sz="1600" b="1" u="none" dirty="0">
                          <a:solidFill>
                            <a:srgbClr val="0000FF"/>
                          </a:solidFill>
                          <a:effectLst/>
                          <a:latin typeface="Times New Roman" panose="02020603050405020304" pitchFamily="18" charset="0"/>
                          <a:ea typeface="標楷體" panose="03000509000000000000" pitchFamily="65" charset="-120"/>
                        </a:rPr>
                        <a:t>)</a:t>
                      </a:r>
                      <a:r>
                        <a:rPr lang="zh-TW" altLang="zh-TW" sz="1600" b="1" u="none"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及其他著作資料表及表</a:t>
                      </a:r>
                      <a:r>
                        <a:rPr lang="en-US" altLang="zh-TW" sz="1600" b="1" u="none" dirty="0">
                          <a:solidFill>
                            <a:srgbClr val="0000FF"/>
                          </a:solidFill>
                          <a:effectLst/>
                          <a:latin typeface="Times New Roman" panose="02020603050405020304" pitchFamily="18" charset="0"/>
                          <a:ea typeface="標楷體" panose="03000509000000000000" pitchFamily="65" charset="-120"/>
                        </a:rPr>
                        <a:t>1-13</a:t>
                      </a:r>
                      <a:r>
                        <a:rPr lang="zh-TW" altLang="zh-TW" sz="1600" b="1" u="none"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教師獲頒獎項與榮譽資料表各表資料，均無修正紀錄。</a:t>
                      </a:r>
                      <a:r>
                        <a:rPr lang="zh-TW" altLang="zh-TW" sz="1600" b="1" u="none" dirty="0">
                          <a:effectLst/>
                          <a:latin typeface="Times New Roman" panose="02020603050405020304" pitchFamily="18" charset="0"/>
                          <a:ea typeface="標楷體" panose="03000509000000000000" pitchFamily="65" charset="-120"/>
                          <a:cs typeface="Times New Roman" panose="02020603050405020304" pitchFamily="18" charset="0"/>
                        </a:rPr>
                        <a:t>（本項自</a:t>
                      </a:r>
                      <a:r>
                        <a:rPr lang="en-US" altLang="zh-TW" sz="1600" b="1" u="none" dirty="0">
                          <a:effectLst/>
                          <a:latin typeface="Times New Roman" panose="02020603050405020304" pitchFamily="18" charset="0"/>
                          <a:ea typeface="標楷體" panose="03000509000000000000" pitchFamily="65" charset="-120"/>
                        </a:rPr>
                        <a:t>112</a:t>
                      </a:r>
                      <a:r>
                        <a:rPr lang="zh-TW" altLang="zh-TW" sz="1600" b="1" u="none" dirty="0">
                          <a:effectLst/>
                          <a:latin typeface="Times New Roman" panose="02020603050405020304" pitchFamily="18" charset="0"/>
                          <a:ea typeface="標楷體" panose="03000509000000000000" pitchFamily="65" charset="-120"/>
                          <a:cs typeface="Times New Roman" panose="02020603050405020304" pitchFamily="18" charset="0"/>
                        </a:rPr>
                        <a:t>學年度起實施）。</a:t>
                      </a:r>
                      <a:endParaRPr lang="zh-TW" sz="1600" u="none"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6997" marR="5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ts val="2000"/>
                        </a:lnSpc>
                        <a:spcAft>
                          <a:spcPts val="0"/>
                        </a:spcAft>
                        <a:buFont typeface="+mj-lt"/>
                        <a:buNone/>
                      </a:pP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1.(1) </a:t>
                      </a:r>
                      <a:r>
                        <a:rPr lang="zh-TW"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學生事務處學生諮商中心</a:t>
                      </a:r>
                      <a:r>
                        <a:rPr lang="zh-TW" altLang="zh-TW" sz="1600" kern="100" dirty="0">
                          <a:solidFill>
                            <a:schemeClr val="tx1"/>
                          </a:solidFill>
                          <a:effectLst/>
                          <a:highlight>
                            <a:srgbClr val="FFFF00"/>
                          </a:highlight>
                          <a:latin typeface="Times New Roman" panose="02020603050405020304" pitchFamily="18" charset="0"/>
                          <a:ea typeface="標楷體" panose="03000509000000000000" pitchFamily="65" charset="-120"/>
                          <a:cs typeface="Times New Roman" panose="02020603050405020304" pitchFamily="18" charset="0"/>
                        </a:rPr>
                        <a:t>陳幸只</a:t>
                      </a:r>
                      <a:endParaRPr lang="en-US" alt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lvl="0" indent="0">
                        <a:lnSpc>
                          <a:spcPts val="2000"/>
                        </a:lnSpc>
                        <a:spcAft>
                          <a:spcPts val="0"/>
                        </a:spcAft>
                        <a:buFont typeface="+mj-lt"/>
                        <a:buNone/>
                      </a:pPr>
                      <a:r>
                        <a:rPr lang="en-US" alt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 </a:t>
                      </a:r>
                      <a:r>
                        <a:rPr lang="zh-TW" alt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學生事務處學生諮商中心</a:t>
                      </a:r>
                      <a:r>
                        <a:rPr lang="zh-TW" altLang="zh-TW" sz="1600" kern="100" dirty="0">
                          <a:solidFill>
                            <a:schemeClr val="tx1"/>
                          </a:solidFill>
                          <a:effectLst/>
                          <a:highlight>
                            <a:srgbClr val="FFFF00"/>
                          </a:highlight>
                          <a:latin typeface="Times New Roman" panose="02020603050405020304" pitchFamily="18" charset="0"/>
                          <a:ea typeface="標楷體" panose="03000509000000000000" pitchFamily="65" charset="-120"/>
                          <a:cs typeface="Times New Roman" panose="02020603050405020304" pitchFamily="18" charset="0"/>
                        </a:rPr>
                        <a:t>黃靖容</a:t>
                      </a:r>
                      <a:r>
                        <a:rPr lang="en-US" alt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通識教育中心林佳芳</a:t>
                      </a:r>
                      <a:endParaRPr lang="en-US" alt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lvl="0" indent="0">
                        <a:lnSpc>
                          <a:spcPts val="2000"/>
                        </a:lnSpc>
                        <a:spcAft>
                          <a:spcPts val="0"/>
                        </a:spcAft>
                        <a:buFont typeface="+mj-lt"/>
                        <a:buNone/>
                      </a:pPr>
                      <a:r>
                        <a:rPr lang="en-US" alt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 </a:t>
                      </a:r>
                      <a:r>
                        <a:rPr lang="zh-TW" alt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體育室</a:t>
                      </a:r>
                      <a:r>
                        <a:rPr lang="zh-TW" altLang="zh-TW" sz="1600" b="1"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侯嘉美</a:t>
                      </a:r>
                      <a:endParaRPr lang="zh-TW" altLang="zh-TW" sz="1600" kern="100" dirty="0">
                        <a:solidFill>
                          <a:schemeClr val="tx1"/>
                        </a:solidFill>
                        <a:effectLst/>
                        <a:latin typeface="Calibri" panose="020F0502020204030204" pitchFamily="34" charset="0"/>
                        <a:ea typeface="+mn-ea"/>
                        <a:cs typeface="Times New Roman" panose="02020603050405020304" pitchFamily="18" charset="0"/>
                      </a:endParaRPr>
                    </a:p>
                    <a:p>
                      <a:pPr marL="0" lvl="0" indent="0">
                        <a:lnSpc>
                          <a:spcPts val="2000"/>
                        </a:lnSpc>
                        <a:spcAft>
                          <a:spcPts val="0"/>
                        </a:spcAft>
                        <a:buFont typeface="+mj-lt"/>
                        <a:buNone/>
                      </a:pPr>
                      <a:endParaRPr lang="en-US" alt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lvl="0" indent="0">
                        <a:lnSpc>
                          <a:spcPts val="2000"/>
                        </a:lnSpc>
                        <a:spcAft>
                          <a:spcPts val="0"/>
                        </a:spcAft>
                        <a:buFont typeface="+mj-lt"/>
                        <a:buNone/>
                      </a:pPr>
                      <a:r>
                        <a:rPr lang="en-US" alt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 </a:t>
                      </a:r>
                      <a:r>
                        <a:rPr lang="zh-TW" alt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學生事務處學生諮商中心</a:t>
                      </a:r>
                      <a:r>
                        <a:rPr lang="zh-TW" altLang="zh-TW" sz="1600" kern="100" dirty="0">
                          <a:solidFill>
                            <a:schemeClr val="tx1"/>
                          </a:solidFill>
                          <a:effectLst/>
                          <a:highlight>
                            <a:srgbClr val="FFFF00"/>
                          </a:highlight>
                          <a:latin typeface="Times New Roman" panose="02020603050405020304" pitchFamily="18" charset="0"/>
                          <a:ea typeface="標楷體" panose="03000509000000000000" pitchFamily="65" charset="-120"/>
                          <a:cs typeface="Times New Roman" panose="02020603050405020304" pitchFamily="18" charset="0"/>
                        </a:rPr>
                        <a:t>陳幸只</a:t>
                      </a:r>
                      <a:endParaRPr lang="zh-TW" altLang="zh-TW" sz="1600" kern="100" dirty="0">
                        <a:solidFill>
                          <a:schemeClr val="tx1"/>
                        </a:solidFill>
                        <a:effectLst/>
                        <a:latin typeface="Calibri" panose="020F0502020204030204" pitchFamily="34" charset="0"/>
                        <a:ea typeface="+mn-ea"/>
                        <a:cs typeface="Times New Roman" panose="02020603050405020304" pitchFamily="18" charset="0"/>
                      </a:endParaRPr>
                    </a:p>
                    <a:p>
                      <a:pPr marL="0" lvl="0" indent="0">
                        <a:lnSpc>
                          <a:spcPts val="2000"/>
                        </a:lnSpc>
                        <a:spcAft>
                          <a:spcPts val="0"/>
                        </a:spcAft>
                        <a:buFont typeface="+mj-lt"/>
                        <a:buNone/>
                      </a:pP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3. </a:t>
                      </a:r>
                      <a:r>
                        <a:rPr lang="zh-TW"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各系所單位、教學中心及體育室承辦同仁</a:t>
                      </a:r>
                      <a:endParaRPr lang="zh-TW" altLang="zh-TW" sz="1600" kern="100" dirty="0">
                        <a:effectLst/>
                        <a:latin typeface="Calibri" panose="020F0502020204030204" pitchFamily="34" charset="0"/>
                        <a:ea typeface="+mn-ea"/>
                        <a:cs typeface="Times New Roman" panose="02020603050405020304" pitchFamily="18" charset="0"/>
                      </a:endParaRPr>
                    </a:p>
                    <a:p>
                      <a:pPr>
                        <a:lnSpc>
                          <a:spcPts val="2000"/>
                        </a:lnSpc>
                      </a:pPr>
                      <a:r>
                        <a:rPr lang="en-US" altLang="zh-TW" sz="1600" b="1" kern="1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4. </a:t>
                      </a:r>
                      <a:r>
                        <a:rPr lang="zh-TW" altLang="zh-TW" sz="1600" b="1" kern="1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1600" b="1" kern="100" dirty="0">
                          <a:solidFill>
                            <a:srgbClr val="0000CC"/>
                          </a:solidFill>
                          <a:effectLst/>
                          <a:latin typeface="Times New Roman" panose="02020603050405020304" pitchFamily="18" charset="0"/>
                          <a:ea typeface="標楷體" panose="03000509000000000000" pitchFamily="65" charset="-120"/>
                        </a:rPr>
                        <a:t>4</a:t>
                      </a:r>
                      <a:r>
                        <a:rPr lang="zh-TW" altLang="zh-TW" sz="1600" b="1" kern="1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項由技專資料庫登錄之資料進行認定（電算中心負責</a:t>
                      </a:r>
                      <a:r>
                        <a:rPr lang="en-US" altLang="zh-TW" sz="1600" b="1" kern="100" dirty="0">
                          <a:solidFill>
                            <a:srgbClr val="0000CC"/>
                          </a:solidFill>
                          <a:effectLst/>
                          <a:latin typeface="Times New Roman" panose="02020603050405020304" pitchFamily="18" charset="0"/>
                          <a:ea typeface="標楷體" panose="03000509000000000000" pitchFamily="65" charset="-120"/>
                        </a:rPr>
                        <a:t>-</a:t>
                      </a:r>
                      <a:r>
                        <a:rPr lang="zh-TW" altLang="en-US" sz="1600" b="1" kern="100" dirty="0">
                          <a:solidFill>
                            <a:srgbClr val="0033CC"/>
                          </a:solidFill>
                          <a:effectLst/>
                          <a:highlight>
                            <a:srgbClr val="FFFF00"/>
                          </a:highlight>
                          <a:latin typeface="Times New Roman" panose="02020603050405020304" pitchFamily="18" charset="0"/>
                          <a:ea typeface="標楷體" panose="03000509000000000000" pitchFamily="65" charset="-120"/>
                          <a:cs typeface="Times New Roman" panose="02020603050405020304" pitchFamily="18" charset="0"/>
                        </a:rPr>
                        <a:t>白皓仁</a:t>
                      </a:r>
                      <a:r>
                        <a:rPr lang="zh-TW" altLang="zh-TW" sz="1600" b="1" kern="1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6997" marR="5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4343351"/>
                  </a:ext>
                </a:extLst>
              </a:tr>
            </a:tbl>
          </a:graphicData>
        </a:graphic>
      </p:graphicFrame>
    </p:spTree>
    <p:extLst>
      <p:ext uri="{BB962C8B-B14F-4D97-AF65-F5344CB8AC3E}">
        <p14:creationId xmlns:p14="http://schemas.microsoft.com/office/powerpoint/2010/main" val="23819743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425803BA-7700-4F14-925C-1D9888C9E124}"/>
              </a:ext>
            </a:extLst>
          </p:cNvPr>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54</a:t>
            </a:fld>
            <a:endParaRPr lang="zh-TW" altLang="en-US">
              <a:solidFill>
                <a:prstClr val="black">
                  <a:tint val="75000"/>
                </a:prstClr>
              </a:solidFill>
            </a:endParaRPr>
          </a:p>
        </p:txBody>
      </p:sp>
      <p:graphicFrame>
        <p:nvGraphicFramePr>
          <p:cNvPr id="5" name="表格 4">
            <a:extLst>
              <a:ext uri="{FF2B5EF4-FFF2-40B4-BE49-F238E27FC236}">
                <a16:creationId xmlns:a16="http://schemas.microsoft.com/office/drawing/2014/main" id="{3DD87546-E7A9-4AF6-99B6-550DF39D8D33}"/>
              </a:ext>
            </a:extLst>
          </p:cNvPr>
          <p:cNvGraphicFramePr>
            <a:graphicFrameLocks noGrp="1"/>
          </p:cNvGraphicFramePr>
          <p:nvPr>
            <p:extLst>
              <p:ext uri="{D42A27DB-BD31-4B8C-83A1-F6EECF244321}">
                <p14:modId xmlns:p14="http://schemas.microsoft.com/office/powerpoint/2010/main" val="2629573662"/>
              </p:ext>
            </p:extLst>
          </p:nvPr>
        </p:nvGraphicFramePr>
        <p:xfrm>
          <a:off x="296980" y="1340768"/>
          <a:ext cx="8550039" cy="4868655"/>
        </p:xfrm>
        <a:graphic>
          <a:graphicData uri="http://schemas.openxmlformats.org/drawingml/2006/table">
            <a:tbl>
              <a:tblPr firstRow="1" firstCol="1" bandRow="1" bandCol="1"/>
              <a:tblGrid>
                <a:gridCol w="810942">
                  <a:extLst>
                    <a:ext uri="{9D8B030D-6E8A-4147-A177-3AD203B41FA5}">
                      <a16:colId xmlns:a16="http://schemas.microsoft.com/office/drawing/2014/main" val="2874881656"/>
                    </a:ext>
                  </a:extLst>
                </a:gridCol>
                <a:gridCol w="4760222">
                  <a:extLst>
                    <a:ext uri="{9D8B030D-6E8A-4147-A177-3AD203B41FA5}">
                      <a16:colId xmlns:a16="http://schemas.microsoft.com/office/drawing/2014/main" val="3590250686"/>
                    </a:ext>
                  </a:extLst>
                </a:gridCol>
                <a:gridCol w="2978875">
                  <a:extLst>
                    <a:ext uri="{9D8B030D-6E8A-4147-A177-3AD203B41FA5}">
                      <a16:colId xmlns:a16="http://schemas.microsoft.com/office/drawing/2014/main" val="3854924319"/>
                    </a:ext>
                  </a:extLst>
                </a:gridCol>
              </a:tblGrid>
              <a:tr h="459801">
                <a:tc gridSpan="2">
                  <a:txBody>
                    <a:bodyPr/>
                    <a:lstStyle/>
                    <a:p>
                      <a:pPr algn="ctr">
                        <a:lnSpc>
                          <a:spcPts val="1200"/>
                        </a:lnSpc>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項目</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6997" marR="5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algn="ctr">
                        <a:lnSpc>
                          <a:spcPts val="1200"/>
                        </a:lnSpc>
                        <a:spcAft>
                          <a:spcPts val="0"/>
                        </a:spcAft>
                      </a:pP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6997" marR="5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200"/>
                        </a:lnSpc>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維護單位及同仁或教師</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6997" marR="5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74028208"/>
                  </a:ext>
                </a:extLst>
              </a:tr>
              <a:tr h="4408854">
                <a:tc>
                  <a:txBody>
                    <a:bodyPr/>
                    <a:lstStyle/>
                    <a:p>
                      <a:pPr>
                        <a:spcAft>
                          <a:spcPts val="0"/>
                        </a:spcAft>
                      </a:pPr>
                      <a:r>
                        <a:rPr lang="en-US" sz="1600" b="1" kern="100" dirty="0">
                          <a:effectLst/>
                          <a:latin typeface="Times New Roman" panose="02020603050405020304" pitchFamily="18" charset="0"/>
                          <a:ea typeface="標楷體" panose="03000509000000000000" pitchFamily="65" charset="-120"/>
                          <a:cs typeface="Times New Roman" panose="02020603050405020304" pitchFamily="18" charset="0"/>
                        </a:rPr>
                        <a:t>C2</a:t>
                      </a: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配合項目</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ts val="1800"/>
                        </a:lnSpc>
                        <a:spcAft>
                          <a:spcPts val="0"/>
                        </a:spcAft>
                        <a:buFont typeface="+mj-lt"/>
                        <a:buAutoNum type="arabicPeriod"/>
                      </a:pP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擔任系、院、校各種任期制委員會委員</a:t>
                      </a: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含農業推廣教師</a:t>
                      </a: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一學年以上，且與會次數超過</a:t>
                      </a: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5</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成。</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800"/>
                        </a:lnSpc>
                        <a:spcAft>
                          <a:spcPts val="0"/>
                        </a:spcAft>
                        <a:buFont typeface="+mj-lt"/>
                        <a:buAutoNum type="arabicPeriod"/>
                      </a:pP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擔任社團之指導老師二學期以上，且每學期參與</a:t>
                      </a: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次社員大會，並繳交與會紀錄。</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800"/>
                        </a:lnSpc>
                        <a:spcAft>
                          <a:spcPts val="0"/>
                        </a:spcAft>
                        <a:buFont typeface="+mj-lt"/>
                        <a:buAutoNum type="arabicPeriod"/>
                      </a:pP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曾協助本校辦理國內、國際研討會或區域性、全國性、國際性各類活動競賽</a:t>
                      </a: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次。</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800"/>
                        </a:lnSpc>
                        <a:spcAft>
                          <a:spcPts val="0"/>
                        </a:spcAft>
                        <a:buFont typeface="+mj-lt"/>
                        <a:buAutoNum type="arabicPeriod"/>
                      </a:pP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配合推廣教育培訓課程二次以上</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800"/>
                        </a:lnSpc>
                        <a:spcAft>
                          <a:spcPts val="0"/>
                        </a:spcAft>
                        <a:buFont typeface="+mj-lt"/>
                        <a:buAutoNum type="arabicPeriod"/>
                      </a:pPr>
                      <a:r>
                        <a:rPr lang="zh-TW" sz="1500" b="1" u="none" kern="0" dirty="0">
                          <a:effectLst/>
                          <a:latin typeface="Times New Roman" panose="02020603050405020304" pitchFamily="18" charset="0"/>
                          <a:ea typeface="標楷體" panose="03000509000000000000" pitchFamily="65" charset="-120"/>
                          <a:cs typeface="Times New Roman" panose="02020603050405020304" pitchFamily="18" charset="0"/>
                        </a:rPr>
                        <a:t>擔任拼創創業輔導師一學年以上者。</a:t>
                      </a:r>
                      <a:endParaRPr lang="zh-TW" sz="1500" u="none"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800"/>
                        </a:lnSpc>
                        <a:spcAft>
                          <a:spcPts val="0"/>
                        </a:spcAft>
                        <a:buFont typeface="+mj-lt"/>
                        <a:buAutoNum type="arabicPeriod"/>
                      </a:pPr>
                      <a:r>
                        <a:rPr lang="zh-TW" sz="1500" u="none" kern="0" dirty="0">
                          <a:effectLst/>
                          <a:latin typeface="Times New Roman" panose="02020603050405020304" pitchFamily="18" charset="0"/>
                          <a:ea typeface="標楷體" panose="03000509000000000000" pitchFamily="65" charset="-120"/>
                          <a:cs typeface="Times New Roman" panose="02020603050405020304" pitchFamily="18" charset="0"/>
                        </a:rPr>
                        <a:t>擔任職涯導師，</a:t>
                      </a:r>
                      <a:r>
                        <a:rPr lang="zh-TW" sz="1500" b="1" u="none" kern="0" dirty="0">
                          <a:effectLst/>
                          <a:latin typeface="Times New Roman" panose="02020603050405020304" pitchFamily="18" charset="0"/>
                          <a:ea typeface="標楷體" panose="03000509000000000000" pitchFamily="65" charset="-120"/>
                          <a:cs typeface="Times New Roman" panose="02020603050405020304" pitchFamily="18" charset="0"/>
                        </a:rPr>
                        <a:t>且每學期至少參加</a:t>
                      </a:r>
                      <a:r>
                        <a:rPr lang="en-US" sz="1500" b="1" u="none" kern="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500" b="1" u="none" kern="0" dirty="0">
                          <a:effectLst/>
                          <a:latin typeface="Times New Roman" panose="02020603050405020304" pitchFamily="18" charset="0"/>
                          <a:ea typeface="標楷體" panose="03000509000000000000" pitchFamily="65" charset="-120"/>
                          <a:cs typeface="Times New Roman" panose="02020603050405020304" pitchFamily="18" charset="0"/>
                        </a:rPr>
                        <a:t>場次職涯導師相關會議或研習。</a:t>
                      </a:r>
                      <a:endParaRPr lang="zh-TW" sz="1500" u="none"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800"/>
                        </a:lnSpc>
                        <a:spcAft>
                          <a:spcPts val="0"/>
                        </a:spcAft>
                        <a:buFont typeface="+mj-lt"/>
                        <a:buAutoNum type="arabicPeriod"/>
                      </a:pPr>
                      <a:r>
                        <a:rPr lang="zh-TW" sz="1500" u="none" kern="0" dirty="0">
                          <a:effectLst/>
                          <a:latin typeface="Times New Roman" panose="02020603050405020304" pitchFamily="18" charset="0"/>
                          <a:ea typeface="標楷體" panose="03000509000000000000" pitchFamily="65" charset="-120"/>
                          <a:cs typeface="Times New Roman" panose="02020603050405020304" pitchFamily="18" charset="0"/>
                        </a:rPr>
                        <a:t>擔任本校各類招生工作</a:t>
                      </a:r>
                      <a:r>
                        <a:rPr lang="en-US" sz="1500" u="none" kern="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500" u="none" kern="0" dirty="0">
                          <a:effectLst/>
                          <a:latin typeface="Times New Roman" panose="02020603050405020304" pitchFamily="18" charset="0"/>
                          <a:ea typeface="標楷體" panose="03000509000000000000" pitchFamily="65" charset="-120"/>
                          <a:cs typeface="Times New Roman" panose="02020603050405020304" pitchFamily="18" charset="0"/>
                        </a:rPr>
                        <a:t>含招生委員、協助系上招生工作、招生宣傳、監試、入闈、出題、閱卷、口試、書面審查</a:t>
                      </a:r>
                      <a:r>
                        <a:rPr lang="en-US" sz="1500" u="none" kern="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500" u="none" kern="0" dirty="0">
                          <a:effectLst/>
                          <a:latin typeface="Times New Roman" panose="02020603050405020304" pitchFamily="18" charset="0"/>
                          <a:ea typeface="標楷體" panose="03000509000000000000" pitchFamily="65" charset="-120"/>
                          <a:cs typeface="Times New Roman" panose="02020603050405020304" pitchFamily="18" charset="0"/>
                        </a:rPr>
                        <a:t>次以上。</a:t>
                      </a:r>
                      <a:endParaRPr lang="zh-TW" sz="1500" u="none"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800"/>
                        </a:lnSpc>
                        <a:spcAft>
                          <a:spcPts val="0"/>
                        </a:spcAft>
                        <a:buFont typeface="+mj-lt"/>
                        <a:buAutoNum type="arabicPeriod"/>
                      </a:pPr>
                      <a:r>
                        <a:rPr lang="zh-TW" sz="1500" b="1" u="none" kern="100" dirty="0">
                          <a:effectLst/>
                          <a:latin typeface="Times New Roman" panose="02020603050405020304" pitchFamily="18" charset="0"/>
                          <a:ea typeface="標楷體" panose="03000509000000000000" pitchFamily="65" charset="-120"/>
                          <a:cs typeface="Times New Roman" panose="02020603050405020304" pitchFamily="18" charset="0"/>
                        </a:rPr>
                        <a:t>擔任學生諮商中心之義務輔導老師滿一學期，且請假次數少於</a:t>
                      </a:r>
                      <a:r>
                        <a:rPr lang="en-US" sz="1500" b="1" u="none"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500" b="1" u="none" kern="100" dirty="0">
                          <a:effectLst/>
                          <a:latin typeface="Times New Roman" panose="02020603050405020304" pitchFamily="18" charset="0"/>
                          <a:ea typeface="標楷體" panose="03000509000000000000" pitchFamily="65" charset="-120"/>
                          <a:cs typeface="Times New Roman" panose="02020603050405020304" pitchFamily="18" charset="0"/>
                        </a:rPr>
                        <a:t>次者。</a:t>
                      </a:r>
                      <a:endParaRPr lang="zh-TW" sz="1500" u="none"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800"/>
                        </a:lnSpc>
                        <a:spcAft>
                          <a:spcPts val="0"/>
                        </a:spcAft>
                        <a:buFont typeface="+mj-lt"/>
                        <a:buAutoNum type="arabicPeriod"/>
                      </a:pPr>
                      <a:r>
                        <a:rPr lang="zh-TW" altLang="zh-TW" sz="1600" b="1" u="sng" kern="0" dirty="0">
                          <a:effectLst/>
                          <a:latin typeface="Times New Roman" panose="02020603050405020304" pitchFamily="18" charset="0"/>
                          <a:ea typeface="標楷體" panose="03000509000000000000" pitchFamily="65" charset="-120"/>
                          <a:cs typeface="Times New Roman" panose="02020603050405020304" pitchFamily="18" charset="0"/>
                        </a:rPr>
                        <a:t>擔任本校校園</a:t>
                      </a:r>
                      <a:r>
                        <a:rPr lang="zh-TW" altLang="zh-TW" sz="1600" b="1" u="sng"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性別</a:t>
                      </a:r>
                      <a:r>
                        <a:rPr lang="zh-TW" altLang="zh-TW" sz="1600" b="1" u="sng" kern="0" dirty="0">
                          <a:effectLst/>
                          <a:latin typeface="Times New Roman" panose="02020603050405020304" pitchFamily="18" charset="0"/>
                          <a:ea typeface="標楷體" panose="03000509000000000000" pitchFamily="65" charset="-120"/>
                          <a:cs typeface="Times New Roman" panose="02020603050405020304" pitchFamily="18" charset="0"/>
                        </a:rPr>
                        <a:t>事件之調查小組</a:t>
                      </a:r>
                      <a:r>
                        <a:rPr lang="zh-TW" altLang="zh-TW" sz="1600" b="1" u="sng" kern="100" dirty="0">
                          <a:effectLst/>
                          <a:latin typeface="Times New Roman" panose="02020603050405020304" pitchFamily="18" charset="0"/>
                          <a:ea typeface="標楷體" panose="03000509000000000000" pitchFamily="65" charset="-120"/>
                          <a:cs typeface="Times New Roman" panose="02020603050405020304" pitchFamily="18" charset="0"/>
                        </a:rPr>
                        <a:t>成員</a:t>
                      </a:r>
                      <a:r>
                        <a:rPr lang="zh-TW" altLang="zh-TW" sz="1600" b="1" u="sng" kern="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1600" kern="100" dirty="0">
                        <a:effectLst/>
                        <a:latin typeface="Calibri" panose="020F0502020204030204" pitchFamily="34" charset="0"/>
                        <a:ea typeface="+mn-ea"/>
                        <a:cs typeface="Times New Roman" panose="02020603050405020304" pitchFamily="18" charset="0"/>
                      </a:endParaRPr>
                    </a:p>
                    <a:p>
                      <a:pPr marL="342900" lvl="0" indent="-342900">
                        <a:lnSpc>
                          <a:spcPts val="1800"/>
                        </a:lnSpc>
                        <a:spcAft>
                          <a:spcPts val="0"/>
                        </a:spcAft>
                        <a:buFont typeface="+mj-lt"/>
                        <a:buAutoNum type="arabicPeriod"/>
                      </a:pPr>
                      <a:r>
                        <a:rPr lang="zh-TW" altLang="en-US" sz="1500" kern="100" dirty="0">
                          <a:effectLst/>
                          <a:latin typeface="標楷體" panose="03000509000000000000" pitchFamily="65" charset="-120"/>
                          <a:ea typeface="標楷體" panose="03000509000000000000" pitchFamily="65" charset="-120"/>
                          <a:cs typeface="Times New Roman" panose="02020603050405020304" pitchFamily="18" charset="0"/>
                        </a:rPr>
                        <a:t>其他與校內、外相關服務具有實際績效可佐證者。</a:t>
                      </a:r>
                      <a:endParaRPr lang="zh-TW" altLang="zh-TW" sz="15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ts val="1800"/>
                        </a:lnSpc>
                        <a:spcAft>
                          <a:spcPts val="0"/>
                        </a:spcAft>
                        <a:buFont typeface="+mj-lt"/>
                        <a:buAutoNum type="arabicPeriod"/>
                      </a:pPr>
                      <a:r>
                        <a:rPr lang="zh-TW" alt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系、院、校各種任期制委員會承辦單位同仁</a:t>
                      </a:r>
                      <a:r>
                        <a:rPr lang="en-US" alt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教務處課務組邱春葉</a:t>
                      </a:r>
                      <a:r>
                        <a:rPr lang="en-US" alt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推廣教育處王韋勝</a:t>
                      </a:r>
                      <a:r>
                        <a:rPr lang="en-US" alt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教師自填並檢附證明文件</a:t>
                      </a:r>
                      <a:endParaRPr lang="zh-TW" altLang="zh-TW" sz="1500" kern="100" dirty="0">
                        <a:effectLst/>
                        <a:latin typeface="Calibri" panose="020F0502020204030204" pitchFamily="34" charset="0"/>
                        <a:ea typeface="+mn-ea"/>
                        <a:cs typeface="Times New Roman" panose="02020603050405020304" pitchFamily="18" charset="0"/>
                      </a:endParaRPr>
                    </a:p>
                    <a:p>
                      <a:pPr marL="342900" lvl="0" indent="-342900" algn="just">
                        <a:lnSpc>
                          <a:spcPts val="1800"/>
                        </a:lnSpc>
                        <a:spcAft>
                          <a:spcPts val="0"/>
                        </a:spcAft>
                        <a:buFont typeface="+mj-lt"/>
                        <a:buAutoNum type="arabicPeriod"/>
                      </a:pPr>
                      <a:r>
                        <a:rPr lang="zh-TW" altLang="zh-TW" sz="15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學生事務處課外活動指導組</a:t>
                      </a:r>
                      <a:r>
                        <a:rPr lang="zh-TW" altLang="zh-TW" sz="1500" u="sng" kern="100" dirty="0">
                          <a:solidFill>
                            <a:schemeClr val="tx1"/>
                          </a:solidFill>
                          <a:effectLst/>
                          <a:highlight>
                            <a:srgbClr val="FFFF00"/>
                          </a:highlight>
                          <a:latin typeface="Times New Roman" panose="02020603050405020304" pitchFamily="18" charset="0"/>
                          <a:ea typeface="標楷體" panose="03000509000000000000" pitchFamily="65" charset="-120"/>
                          <a:cs typeface="Times New Roman" panose="02020603050405020304" pitchFamily="18" charset="0"/>
                        </a:rPr>
                        <a:t>李亞蓉</a:t>
                      </a:r>
                      <a:endParaRPr lang="zh-TW" altLang="zh-TW" sz="1500" kern="100" dirty="0">
                        <a:solidFill>
                          <a:schemeClr val="tx1"/>
                        </a:solidFill>
                        <a:effectLst/>
                        <a:latin typeface="Calibri" panose="020F0502020204030204" pitchFamily="34" charset="0"/>
                        <a:ea typeface="+mn-ea"/>
                        <a:cs typeface="Times New Roman" panose="02020603050405020304" pitchFamily="18" charset="0"/>
                      </a:endParaRPr>
                    </a:p>
                    <a:p>
                      <a:pPr marL="342900" lvl="0" indent="-342900" algn="just">
                        <a:lnSpc>
                          <a:spcPts val="1800"/>
                        </a:lnSpc>
                        <a:spcAft>
                          <a:spcPts val="0"/>
                        </a:spcAft>
                        <a:buFont typeface="+mj-lt"/>
                        <a:buAutoNum type="arabicPeriod"/>
                      </a:pPr>
                      <a:r>
                        <a:rPr lang="zh-TW" altLang="zh-TW" sz="15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教師自填並檢附證明文件</a:t>
                      </a:r>
                      <a:endParaRPr lang="zh-TW" altLang="zh-TW" sz="1500" kern="100" dirty="0">
                        <a:solidFill>
                          <a:schemeClr val="tx1"/>
                        </a:solidFill>
                        <a:effectLst/>
                        <a:latin typeface="Calibri" panose="020F0502020204030204" pitchFamily="34" charset="0"/>
                        <a:ea typeface="+mn-ea"/>
                        <a:cs typeface="Times New Roman" panose="02020603050405020304" pitchFamily="18" charset="0"/>
                      </a:endParaRPr>
                    </a:p>
                    <a:p>
                      <a:pPr marL="342900" lvl="0" indent="-342900" algn="just">
                        <a:lnSpc>
                          <a:spcPts val="1800"/>
                        </a:lnSpc>
                        <a:spcAft>
                          <a:spcPts val="0"/>
                        </a:spcAft>
                        <a:buFont typeface="+mj-lt"/>
                        <a:buAutoNum type="arabicPeriod"/>
                      </a:pPr>
                      <a:r>
                        <a:rPr lang="zh-TW" altLang="zh-TW" sz="15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推廣教育處教育組莊桓綺</a:t>
                      </a:r>
                      <a:endParaRPr lang="zh-TW" altLang="zh-TW" sz="1500" kern="100" dirty="0">
                        <a:solidFill>
                          <a:schemeClr val="tx1"/>
                        </a:solidFill>
                        <a:effectLst/>
                        <a:latin typeface="Calibri" panose="020F0502020204030204" pitchFamily="34" charset="0"/>
                        <a:ea typeface="+mn-ea"/>
                        <a:cs typeface="Times New Roman" panose="02020603050405020304" pitchFamily="18" charset="0"/>
                      </a:endParaRPr>
                    </a:p>
                    <a:p>
                      <a:pPr marL="342900" lvl="0" indent="-342900" algn="just">
                        <a:lnSpc>
                          <a:spcPts val="1800"/>
                        </a:lnSpc>
                        <a:spcAft>
                          <a:spcPts val="0"/>
                        </a:spcAft>
                        <a:buFont typeface="+mj-lt"/>
                        <a:buAutoNum type="arabicPeriod"/>
                      </a:pPr>
                      <a:r>
                        <a:rPr lang="zh-TW" altLang="zh-TW" sz="1500" kern="100" dirty="0">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研發處創新創業辦公室許儷瀞</a:t>
                      </a:r>
                      <a:endParaRPr lang="zh-TW" altLang="zh-TW" sz="1500" kern="100" dirty="0">
                        <a:solidFill>
                          <a:schemeClr val="tx1"/>
                        </a:solidFill>
                        <a:effectLst/>
                        <a:latin typeface="Calibri" panose="020F0502020204030204" pitchFamily="34" charset="0"/>
                        <a:ea typeface="+mn-ea"/>
                        <a:cs typeface="Times New Roman" panose="02020603050405020304" pitchFamily="18" charset="0"/>
                      </a:endParaRPr>
                    </a:p>
                    <a:p>
                      <a:pPr marL="342900" lvl="0" indent="-342900" algn="just">
                        <a:lnSpc>
                          <a:spcPts val="1800"/>
                        </a:lnSpc>
                        <a:spcAft>
                          <a:spcPts val="0"/>
                        </a:spcAft>
                        <a:buFont typeface="+mj-lt"/>
                        <a:buAutoNum type="arabicPeriod"/>
                      </a:pPr>
                      <a:r>
                        <a:rPr lang="zh-TW" altLang="zh-TW" sz="15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職涯發展處職涯輔導組</a:t>
                      </a:r>
                      <a:r>
                        <a:rPr lang="zh-TW" altLang="zh-TW" sz="1500" u="sng" kern="100" dirty="0">
                          <a:solidFill>
                            <a:schemeClr val="tx1"/>
                          </a:solidFill>
                          <a:effectLst/>
                          <a:highlight>
                            <a:srgbClr val="FFFF00"/>
                          </a:highlight>
                          <a:latin typeface="Times New Roman" panose="02020603050405020304" pitchFamily="18" charset="0"/>
                          <a:ea typeface="標楷體" panose="03000509000000000000" pitchFamily="65" charset="-120"/>
                          <a:cs typeface="Times New Roman" panose="02020603050405020304" pitchFamily="18" charset="0"/>
                        </a:rPr>
                        <a:t>蔡堯心</a:t>
                      </a:r>
                      <a:endParaRPr lang="zh-TW" altLang="zh-TW" sz="1500" kern="100" dirty="0">
                        <a:solidFill>
                          <a:schemeClr val="tx1"/>
                        </a:solidFill>
                        <a:effectLst/>
                        <a:latin typeface="Calibri" panose="020F0502020204030204" pitchFamily="34" charset="0"/>
                        <a:ea typeface="+mn-ea"/>
                        <a:cs typeface="Times New Roman" panose="02020603050405020304" pitchFamily="18" charset="0"/>
                      </a:endParaRPr>
                    </a:p>
                    <a:p>
                      <a:pPr marL="342900" lvl="0" indent="-342900" algn="just">
                        <a:lnSpc>
                          <a:spcPts val="1800"/>
                        </a:lnSpc>
                        <a:spcAft>
                          <a:spcPts val="0"/>
                        </a:spcAft>
                        <a:buFont typeface="+mj-lt"/>
                        <a:buAutoNum type="arabicPeriod"/>
                      </a:pPr>
                      <a:r>
                        <a:rPr lang="zh-TW" altLang="zh-TW" sz="15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教務處綜合業務組全組同仁</a:t>
                      </a:r>
                      <a:r>
                        <a:rPr lang="en-US" altLang="zh-TW" sz="15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5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教學資源中心潘美甄</a:t>
                      </a:r>
                      <a:r>
                        <a:rPr lang="en-US" altLang="zh-TW" sz="15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5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教師自填並檢附證明文件</a:t>
                      </a:r>
                      <a:endParaRPr lang="zh-TW" altLang="zh-TW" sz="1500" kern="100" dirty="0">
                        <a:solidFill>
                          <a:schemeClr val="tx1"/>
                        </a:solidFill>
                        <a:effectLst/>
                        <a:latin typeface="Calibri" panose="020F0502020204030204" pitchFamily="34" charset="0"/>
                        <a:ea typeface="+mn-ea"/>
                        <a:cs typeface="Times New Roman" panose="02020603050405020304" pitchFamily="18" charset="0"/>
                      </a:endParaRPr>
                    </a:p>
                    <a:p>
                      <a:pPr marL="342900" lvl="0" indent="-342900" algn="just">
                        <a:lnSpc>
                          <a:spcPts val="1800"/>
                        </a:lnSpc>
                        <a:spcAft>
                          <a:spcPts val="0"/>
                        </a:spcAft>
                        <a:buFont typeface="+mj-lt"/>
                        <a:buAutoNum type="arabicPeriod"/>
                      </a:pPr>
                      <a:r>
                        <a:rPr lang="zh-TW" altLang="zh-TW" sz="15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學生事務處學生諮商中心</a:t>
                      </a:r>
                      <a:r>
                        <a:rPr lang="zh-TW" altLang="zh-TW" sz="1500" u="sng" kern="100" dirty="0">
                          <a:solidFill>
                            <a:schemeClr val="tx1"/>
                          </a:solidFill>
                          <a:effectLst/>
                          <a:highlight>
                            <a:srgbClr val="FFFF00"/>
                          </a:highlight>
                          <a:latin typeface="Times New Roman" panose="02020603050405020304" pitchFamily="18" charset="0"/>
                          <a:ea typeface="標楷體" panose="03000509000000000000" pitchFamily="65" charset="-120"/>
                          <a:cs typeface="Times New Roman" panose="02020603050405020304" pitchFamily="18" charset="0"/>
                        </a:rPr>
                        <a:t>黃靖容</a:t>
                      </a:r>
                      <a:endParaRPr lang="zh-TW" altLang="zh-TW" sz="1500" u="sng" kern="100" dirty="0">
                        <a:solidFill>
                          <a:schemeClr val="tx1"/>
                        </a:solidFill>
                        <a:effectLst/>
                        <a:latin typeface="Calibri" panose="020F0502020204030204" pitchFamily="34" charset="0"/>
                        <a:ea typeface="+mn-ea"/>
                        <a:cs typeface="Times New Roman" panose="02020603050405020304" pitchFamily="18" charset="0"/>
                      </a:endParaRPr>
                    </a:p>
                    <a:p>
                      <a:pPr marL="342900" lvl="0" indent="-342900" algn="just">
                        <a:lnSpc>
                          <a:spcPts val="1800"/>
                        </a:lnSpc>
                        <a:spcAft>
                          <a:spcPts val="0"/>
                        </a:spcAft>
                        <a:buFont typeface="+mj-lt"/>
                        <a:buAutoNum type="arabicPeriod"/>
                      </a:pPr>
                      <a:r>
                        <a:rPr lang="zh-TW" alt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學生事務處課外活動指導組蔡佳芸</a:t>
                      </a:r>
                      <a:endParaRPr lang="zh-TW" altLang="zh-TW" sz="1500" kern="100" dirty="0">
                        <a:effectLst/>
                        <a:latin typeface="Calibri" panose="020F0502020204030204" pitchFamily="34" charset="0"/>
                        <a:ea typeface="+mn-ea"/>
                        <a:cs typeface="Times New Roman" panose="02020603050405020304" pitchFamily="18" charset="0"/>
                      </a:endParaRPr>
                    </a:p>
                    <a:p>
                      <a:pPr algn="just">
                        <a:lnSpc>
                          <a:spcPts val="1800"/>
                        </a:lnSpc>
                      </a:pPr>
                      <a:r>
                        <a:rPr lang="en-US" alt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500"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教師自填並檢附證明文件</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4343351"/>
                  </a:ext>
                </a:extLst>
              </a:tr>
            </a:tbl>
          </a:graphicData>
        </a:graphic>
      </p:graphicFrame>
      <p:sp>
        <p:nvSpPr>
          <p:cNvPr id="6" name="標題 1">
            <a:extLst>
              <a:ext uri="{FF2B5EF4-FFF2-40B4-BE49-F238E27FC236}">
                <a16:creationId xmlns:a16="http://schemas.microsoft.com/office/drawing/2014/main" id="{C52076EC-9DAA-48CE-8F52-E96C39D0B20C}"/>
              </a:ext>
            </a:extLst>
          </p:cNvPr>
          <p:cNvSpPr>
            <a:spLocks noGrp="1"/>
          </p:cNvSpPr>
          <p:nvPr>
            <p:ph type="title"/>
          </p:nvPr>
        </p:nvSpPr>
        <p:spPr>
          <a:xfrm>
            <a:off x="683568" y="116635"/>
            <a:ext cx="7886700" cy="855745"/>
          </a:xfrm>
        </p:spPr>
        <p:txBody>
          <a:bodyPr>
            <a:noAutofit/>
          </a:bodyPr>
          <a:lstStyle/>
          <a:p>
            <a:r>
              <a:rPr lang="en-US" altLang="zh-TW" sz="3000" b="1" dirty="0"/>
              <a:t>113</a:t>
            </a:r>
            <a:r>
              <a:rPr lang="zh-TW" altLang="en-US" sz="3000" b="1" dirty="0"/>
              <a:t>學年度</a:t>
            </a:r>
            <a:r>
              <a:rPr lang="zh-TW" altLang="en-US" sz="3000" b="1" u="sng" dirty="0">
                <a:solidFill>
                  <a:srgbClr val="FF0000"/>
                </a:solidFill>
              </a:rPr>
              <a:t>專任教師</a:t>
            </a:r>
            <a:r>
              <a:rPr lang="zh-TW" altLang="en-US" sz="3000" b="1" dirty="0"/>
              <a:t>評鑑基準項目匯入單位（同仁）分工一覽表</a:t>
            </a:r>
            <a:r>
              <a:rPr lang="en-US" altLang="zh-TW" sz="3000" b="1" dirty="0"/>
              <a:t>(6/6)</a:t>
            </a:r>
            <a:endParaRPr lang="zh-TW" altLang="en-US" sz="3000" b="1" dirty="0"/>
          </a:p>
        </p:txBody>
      </p:sp>
    </p:spTree>
    <p:extLst>
      <p:ext uri="{BB962C8B-B14F-4D97-AF65-F5344CB8AC3E}">
        <p14:creationId xmlns:p14="http://schemas.microsoft.com/office/powerpoint/2010/main" val="31030588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267615"/>
            <a:ext cx="8335838" cy="855745"/>
          </a:xfrm>
        </p:spPr>
        <p:txBody>
          <a:bodyPr>
            <a:noAutofit/>
          </a:bodyPr>
          <a:lstStyle/>
          <a:p>
            <a:r>
              <a:rPr lang="en-US" altLang="zh-TW" sz="3200" b="1" dirty="0">
                <a:solidFill>
                  <a:prstClr val="black"/>
                </a:solidFill>
              </a:rPr>
              <a:t>113 </a:t>
            </a:r>
            <a:r>
              <a:rPr lang="zh-TW" altLang="en-US" sz="3200" b="1" dirty="0">
                <a:solidFill>
                  <a:prstClr val="black"/>
                </a:solidFill>
              </a:rPr>
              <a:t>學年度</a:t>
            </a:r>
            <a:r>
              <a:rPr lang="zh-TW" altLang="en-US" sz="3200" b="1" u="sng" dirty="0">
                <a:solidFill>
                  <a:srgbClr val="FF0000"/>
                </a:solidFill>
              </a:rPr>
              <a:t>專任教師</a:t>
            </a:r>
            <a:r>
              <a:rPr lang="zh-TW" altLang="en-US" sz="3200" b="1" dirty="0">
                <a:solidFill>
                  <a:prstClr val="black"/>
                </a:solidFill>
              </a:rPr>
              <a:t>評鑑結果表</a:t>
            </a:r>
            <a:r>
              <a:rPr lang="en-US" altLang="zh-TW" sz="3200" b="1" dirty="0">
                <a:solidFill>
                  <a:prstClr val="black"/>
                </a:solidFill>
              </a:rPr>
              <a:t>--</a:t>
            </a:r>
            <a:r>
              <a:rPr lang="zh-TW" altLang="en-US" sz="3200" b="1" dirty="0">
                <a:solidFill>
                  <a:prstClr val="black"/>
                </a:solidFill>
              </a:rPr>
              <a:t>範例</a:t>
            </a:r>
            <a:r>
              <a:rPr lang="en-US" altLang="zh-TW" sz="3200" b="1" dirty="0">
                <a:solidFill>
                  <a:prstClr val="black"/>
                </a:solidFill>
              </a:rPr>
              <a:t>(</a:t>
            </a:r>
            <a:r>
              <a:rPr lang="zh-TW" altLang="en-US" sz="3200" b="1" dirty="0">
                <a:solidFill>
                  <a:prstClr val="black"/>
                </a:solidFill>
              </a:rPr>
              <a:t>封面</a:t>
            </a:r>
            <a:r>
              <a:rPr lang="en-US" altLang="zh-TW" sz="3200" b="1" dirty="0">
                <a:solidFill>
                  <a:prstClr val="black"/>
                </a:solidFill>
              </a:rPr>
              <a:t>)</a:t>
            </a:r>
            <a:endParaRPr lang="zh-TW" altLang="en-US" sz="3200" dirty="0"/>
          </a:p>
        </p:txBody>
      </p:sp>
      <p:sp>
        <p:nvSpPr>
          <p:cNvPr id="4" name="投影片編號版面配置區 3"/>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55</a:t>
            </a:fld>
            <a:endParaRPr lang="zh-TW" altLang="en-US">
              <a:solidFill>
                <a:prstClr val="black">
                  <a:tint val="75000"/>
                </a:prstClr>
              </a:solidFill>
            </a:endParaRPr>
          </a:p>
        </p:txBody>
      </p:sp>
      <p:pic>
        <p:nvPicPr>
          <p:cNvPr id="6" name="圖片 5">
            <a:extLst>
              <a:ext uri="{FF2B5EF4-FFF2-40B4-BE49-F238E27FC236}">
                <a16:creationId xmlns:a16="http://schemas.microsoft.com/office/drawing/2014/main" id="{04788D67-76E4-41D0-878D-6722CC790D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027" y="1340768"/>
            <a:ext cx="7721946" cy="5015637"/>
          </a:xfrm>
          <a:prstGeom prst="rect">
            <a:avLst/>
          </a:prstGeom>
          <a:ln>
            <a:solidFill>
              <a:schemeClr val="accent1"/>
            </a:solidFill>
          </a:ln>
        </p:spPr>
      </p:pic>
    </p:spTree>
    <p:extLst>
      <p:ext uri="{BB962C8B-B14F-4D97-AF65-F5344CB8AC3E}">
        <p14:creationId xmlns:p14="http://schemas.microsoft.com/office/powerpoint/2010/main" val="6602004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ED685F-CF4B-4DFE-BF5F-EAFECDBC35AF}"/>
              </a:ext>
            </a:extLst>
          </p:cNvPr>
          <p:cNvSpPr>
            <a:spLocks noGrp="1"/>
          </p:cNvSpPr>
          <p:nvPr>
            <p:ph type="title"/>
          </p:nvPr>
        </p:nvSpPr>
        <p:spPr>
          <a:xfrm>
            <a:off x="600330" y="136470"/>
            <a:ext cx="7886700" cy="855745"/>
          </a:xfrm>
        </p:spPr>
        <p:txBody>
          <a:bodyPr>
            <a:normAutofit/>
          </a:bodyPr>
          <a:lstStyle/>
          <a:p>
            <a:pPr algn="ctr"/>
            <a:r>
              <a:rPr lang="zh-TW" altLang="en-US" sz="2400" b="1" dirty="0"/>
              <a:t>國立屏東科技大學教師評鑑研究、教學、輔導與服務</a:t>
            </a:r>
            <a:br>
              <a:rPr lang="en-US" altLang="zh-TW" sz="2400" b="1" dirty="0"/>
            </a:br>
            <a:r>
              <a:rPr lang="zh-TW" altLang="en-US" sz="2400" b="1" dirty="0"/>
              <a:t>成績申請證明書</a:t>
            </a:r>
          </a:p>
        </p:txBody>
      </p:sp>
      <p:pic>
        <p:nvPicPr>
          <p:cNvPr id="5" name="內容版面配置區 4">
            <a:extLst>
              <a:ext uri="{FF2B5EF4-FFF2-40B4-BE49-F238E27FC236}">
                <a16:creationId xmlns:a16="http://schemas.microsoft.com/office/drawing/2014/main" id="{3763E100-DD17-4B6C-8344-477391A2D557}"/>
              </a:ext>
            </a:extLst>
          </p:cNvPr>
          <p:cNvPicPr>
            <a:picLocks noGrp="1" noChangeAspect="1"/>
          </p:cNvPicPr>
          <p:nvPr>
            <p:ph idx="1"/>
          </p:nvPr>
        </p:nvPicPr>
        <p:blipFill>
          <a:blip r:embed="rId2"/>
          <a:stretch>
            <a:fillRect/>
          </a:stretch>
        </p:blipFill>
        <p:spPr>
          <a:xfrm>
            <a:off x="2267744" y="984741"/>
            <a:ext cx="4032448" cy="5669611"/>
          </a:xfrm>
          <a:prstGeom prst="rect">
            <a:avLst/>
          </a:prstGeom>
          <a:ln>
            <a:solidFill>
              <a:schemeClr val="accent1"/>
            </a:solidFill>
          </a:ln>
        </p:spPr>
      </p:pic>
      <p:sp>
        <p:nvSpPr>
          <p:cNvPr id="4" name="投影片編號版面配置區 3">
            <a:extLst>
              <a:ext uri="{FF2B5EF4-FFF2-40B4-BE49-F238E27FC236}">
                <a16:creationId xmlns:a16="http://schemas.microsoft.com/office/drawing/2014/main" id="{737089F9-2362-4251-B2B9-8425210962CC}"/>
              </a:ext>
            </a:extLst>
          </p:cNvPr>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56</a:t>
            </a:fld>
            <a:endParaRPr lang="zh-TW" altLang="en-US">
              <a:solidFill>
                <a:prstClr val="black">
                  <a:tint val="75000"/>
                </a:prstClr>
              </a:solidFill>
            </a:endParaRPr>
          </a:p>
        </p:txBody>
      </p:sp>
    </p:spTree>
    <p:extLst>
      <p:ext uri="{BB962C8B-B14F-4D97-AF65-F5344CB8AC3E}">
        <p14:creationId xmlns:p14="http://schemas.microsoft.com/office/powerpoint/2010/main" val="42614852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116632"/>
            <a:ext cx="8208912" cy="855745"/>
          </a:xfrm>
        </p:spPr>
        <p:txBody>
          <a:bodyPr>
            <a:normAutofit fontScale="90000"/>
          </a:bodyPr>
          <a:lstStyle/>
          <a:p>
            <a:r>
              <a:rPr lang="en-US" altLang="zh-TW" sz="3000" b="1" dirty="0">
                <a:solidFill>
                  <a:prstClr val="black"/>
                </a:solidFill>
              </a:rPr>
              <a:t>113</a:t>
            </a:r>
            <a:r>
              <a:rPr lang="zh-TW" altLang="en-US" sz="3000" b="1" dirty="0">
                <a:solidFill>
                  <a:prstClr val="black"/>
                </a:solidFill>
              </a:rPr>
              <a:t>學年度</a:t>
            </a:r>
            <a:r>
              <a:rPr lang="zh-TW" altLang="en-US" sz="3000" b="1" u="sng" dirty="0">
                <a:solidFill>
                  <a:srgbClr val="FF0000"/>
                </a:solidFill>
              </a:rPr>
              <a:t>編制外專任教學人員</a:t>
            </a:r>
            <a:r>
              <a:rPr lang="en-US" altLang="zh-TW" sz="3000" b="1" u="sng" dirty="0">
                <a:solidFill>
                  <a:srgbClr val="FF0000"/>
                </a:solidFill>
              </a:rPr>
              <a:t>(</a:t>
            </a:r>
            <a:r>
              <a:rPr lang="zh-TW" altLang="en-US" sz="3000" b="1" u="sng" dirty="0">
                <a:solidFill>
                  <a:srgbClr val="FF0000"/>
                </a:solidFill>
              </a:rPr>
              <a:t>專案教師</a:t>
            </a:r>
            <a:r>
              <a:rPr lang="en-US" altLang="zh-TW" sz="3000" b="1" u="sng" dirty="0">
                <a:solidFill>
                  <a:srgbClr val="FF0000"/>
                </a:solidFill>
              </a:rPr>
              <a:t>)</a:t>
            </a:r>
            <a:r>
              <a:rPr lang="zh-TW" altLang="en-US" sz="3000" b="1" dirty="0">
                <a:solidFill>
                  <a:prstClr val="black"/>
                </a:solidFill>
              </a:rPr>
              <a:t>評鑑基準項目</a:t>
            </a:r>
            <a:r>
              <a:rPr lang="en-US" altLang="zh-TW" sz="3000" b="1" dirty="0">
                <a:solidFill>
                  <a:prstClr val="black"/>
                </a:solidFill>
              </a:rPr>
              <a:t>(</a:t>
            </a:r>
            <a:r>
              <a:rPr lang="zh-TW" altLang="en-US" sz="3000" b="1" dirty="0">
                <a:solidFill>
                  <a:prstClr val="black"/>
                </a:solidFill>
              </a:rPr>
              <a:t>學術單位聘任</a:t>
            </a:r>
            <a:r>
              <a:rPr lang="en-US" altLang="zh-TW" sz="3000" b="1" dirty="0">
                <a:solidFill>
                  <a:prstClr val="black"/>
                </a:solidFill>
              </a:rPr>
              <a:t>)-</a:t>
            </a:r>
            <a:r>
              <a:rPr lang="zh-TW" altLang="en-US" sz="3000" b="1" dirty="0">
                <a:solidFill>
                  <a:prstClr val="black"/>
                </a:solidFill>
              </a:rPr>
              <a:t>教學項目</a:t>
            </a:r>
            <a:r>
              <a:rPr lang="en-US" altLang="zh-TW" sz="3000" b="1" dirty="0">
                <a:solidFill>
                  <a:prstClr val="black"/>
                </a:solidFill>
              </a:rPr>
              <a:t>(1/4)</a:t>
            </a:r>
            <a:endParaRPr lang="zh-TW" altLang="en-US" dirty="0"/>
          </a:p>
        </p:txBody>
      </p:sp>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C66928-75CA-4FDC-9A35-4CB9C6767049}"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graphicFrame>
        <p:nvGraphicFramePr>
          <p:cNvPr id="3" name="表格 2">
            <a:extLst>
              <a:ext uri="{FF2B5EF4-FFF2-40B4-BE49-F238E27FC236}">
                <a16:creationId xmlns:a16="http://schemas.microsoft.com/office/drawing/2014/main" id="{CD8087FF-B869-4AC1-88DA-C37A0454D581}"/>
              </a:ext>
            </a:extLst>
          </p:cNvPr>
          <p:cNvGraphicFramePr>
            <a:graphicFrameLocks noGrp="1"/>
          </p:cNvGraphicFramePr>
          <p:nvPr>
            <p:extLst>
              <p:ext uri="{D42A27DB-BD31-4B8C-83A1-F6EECF244321}">
                <p14:modId xmlns:p14="http://schemas.microsoft.com/office/powerpoint/2010/main" val="3033702713"/>
              </p:ext>
            </p:extLst>
          </p:nvPr>
        </p:nvGraphicFramePr>
        <p:xfrm>
          <a:off x="395536" y="1772816"/>
          <a:ext cx="8424936" cy="3744416"/>
        </p:xfrm>
        <a:graphic>
          <a:graphicData uri="http://schemas.openxmlformats.org/drawingml/2006/table">
            <a:tbl>
              <a:tblPr firstRow="1" firstCol="1" bandRow="1"/>
              <a:tblGrid>
                <a:gridCol w="1008112">
                  <a:extLst>
                    <a:ext uri="{9D8B030D-6E8A-4147-A177-3AD203B41FA5}">
                      <a16:colId xmlns:a16="http://schemas.microsoft.com/office/drawing/2014/main" val="3891962314"/>
                    </a:ext>
                  </a:extLst>
                </a:gridCol>
                <a:gridCol w="5016946">
                  <a:extLst>
                    <a:ext uri="{9D8B030D-6E8A-4147-A177-3AD203B41FA5}">
                      <a16:colId xmlns:a16="http://schemas.microsoft.com/office/drawing/2014/main" val="2029301573"/>
                    </a:ext>
                  </a:extLst>
                </a:gridCol>
                <a:gridCol w="1134536">
                  <a:extLst>
                    <a:ext uri="{9D8B030D-6E8A-4147-A177-3AD203B41FA5}">
                      <a16:colId xmlns:a16="http://schemas.microsoft.com/office/drawing/2014/main" val="264996200"/>
                    </a:ext>
                  </a:extLst>
                </a:gridCol>
                <a:gridCol w="1265342">
                  <a:extLst>
                    <a:ext uri="{9D8B030D-6E8A-4147-A177-3AD203B41FA5}">
                      <a16:colId xmlns:a16="http://schemas.microsoft.com/office/drawing/2014/main" val="1514441941"/>
                    </a:ext>
                  </a:extLst>
                </a:gridCol>
              </a:tblGrid>
              <a:tr h="336004">
                <a:tc>
                  <a:txBody>
                    <a:bodyPr/>
                    <a:lstStyle/>
                    <a:p>
                      <a:pPr algn="just">
                        <a:spcAft>
                          <a:spcPts val="0"/>
                        </a:spcAft>
                      </a:pP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項目</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6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門檻</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6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通過條件</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1830194"/>
                  </a:ext>
                </a:extLst>
              </a:tr>
              <a:tr h="3408412">
                <a:tc>
                  <a:txBody>
                    <a:bodyPr/>
                    <a:lstStyle/>
                    <a:p>
                      <a:pPr algn="just">
                        <a:spcBef>
                          <a:spcPts val="3600"/>
                        </a:spcBef>
                        <a:spcAft>
                          <a:spcPts val="0"/>
                        </a:spcAft>
                      </a:pP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A1</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基本項目</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just">
                        <a:lnSpc>
                          <a:spcPts val="2000"/>
                        </a:lnSpc>
                        <a:spcAft>
                          <a:spcPts val="0"/>
                        </a:spcAft>
                      </a:pP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每學年之授課鐘點數均符合各職級教師之基本鐘點數要求。</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gn="just">
                        <a:lnSpc>
                          <a:spcPts val="2000"/>
                        </a:lnSpc>
                        <a:spcAft>
                          <a:spcPts val="0"/>
                        </a:spcAft>
                      </a:pP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8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除</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經專案簽請核准者外，毎學期每週排課四天以上。</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gn="just">
                        <a:lnSpc>
                          <a:spcPts val="2000"/>
                        </a:lnSpc>
                        <a:spcAft>
                          <a:spcPts val="0"/>
                        </a:spcAft>
                      </a:pP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無故缺課或不補課。</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gn="just">
                        <a:lnSpc>
                          <a:spcPts val="2000"/>
                        </a:lnSpc>
                        <a:spcAft>
                          <a:spcPts val="0"/>
                        </a:spcAft>
                      </a:pP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依教務章則授課、考試及計算成績。</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gn="just">
                        <a:lnSpc>
                          <a:spcPts val="2000"/>
                        </a:lnSpc>
                        <a:spcAft>
                          <a:spcPts val="0"/>
                        </a:spcAft>
                      </a:pP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二分之一以上課程編寫教學教材、講義或數位教材經系所認證者。</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gn="just">
                        <a:lnSpc>
                          <a:spcPts val="2000"/>
                        </a:lnSpc>
                        <a:spcAft>
                          <a:spcPts val="0"/>
                        </a:spcAft>
                      </a:pP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a:t>
                      </a:r>
                      <a:r>
                        <a:rPr lang="zh-TW"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每學期所授課程之教學問卷調查，</a:t>
                      </a:r>
                      <a:r>
                        <a:rPr lang="zh-TW" sz="1800" b="1"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必</a:t>
                      </a:r>
                      <a:r>
                        <a:rPr lang="en-US" sz="1800" b="1"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b="1"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選</a:t>
                      </a:r>
                      <a:r>
                        <a:rPr lang="en-US" sz="1800" b="1"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b="1"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修課程成績達</a:t>
                      </a:r>
                      <a:r>
                        <a:rPr lang="en-US" sz="1800" b="1"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80</a:t>
                      </a:r>
                      <a:r>
                        <a:rPr lang="zh-TW" sz="1800" b="1"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分以上者，填答人數達修課人數二分之一以上即可通過。</a:t>
                      </a:r>
                      <a:endParaRPr lang="zh-TW" sz="18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p>
                      <a:pPr algn="just">
                        <a:lnSpc>
                          <a:spcPts val="2000"/>
                        </a:lnSpc>
                        <a:spcAft>
                          <a:spcPts val="0"/>
                        </a:spcAft>
                      </a:pPr>
                      <a:r>
                        <a:rPr lang="en-US"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7.</a:t>
                      </a:r>
                      <a:r>
                        <a:rPr lang="zh-TW"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每學年參加</a:t>
                      </a:r>
                      <a:r>
                        <a:rPr lang="en-US"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次以上教學相關研習活動。</a:t>
                      </a:r>
                      <a:endParaRPr lang="zh-TW" sz="18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600"/>
                        </a:spcBef>
                        <a:spcAft>
                          <a:spcPts val="0"/>
                        </a:spcAft>
                      </a:pP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1~7</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項均達成，</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9600"/>
                        </a:spcBef>
                        <a:spcAft>
                          <a:spcPts val="0"/>
                        </a:spcAft>
                      </a:pP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各教師於受評鑑期間需達</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A1</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基本項目及</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A2</a:t>
                      </a:r>
                      <a:r>
                        <a:rPr lang="zh-TW" sz="18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配合</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項目</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項以上，</a:t>
                      </a:r>
                      <a:r>
                        <a:rPr lang="zh-TW" sz="18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且合計分數</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達</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80</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分以上</a:t>
                      </a:r>
                      <a:r>
                        <a:rPr lang="zh-TW" sz="18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5946046"/>
                  </a:ext>
                </a:extLst>
              </a:tr>
            </a:tbl>
          </a:graphicData>
        </a:graphic>
      </p:graphicFrame>
    </p:spTree>
    <p:extLst>
      <p:ext uri="{BB962C8B-B14F-4D97-AF65-F5344CB8AC3E}">
        <p14:creationId xmlns:p14="http://schemas.microsoft.com/office/powerpoint/2010/main" val="37456112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116632"/>
            <a:ext cx="8208912" cy="855745"/>
          </a:xfrm>
        </p:spPr>
        <p:txBody>
          <a:bodyPr>
            <a:normAutofit fontScale="90000"/>
          </a:bodyPr>
          <a:lstStyle/>
          <a:p>
            <a:r>
              <a:rPr lang="en-US" altLang="zh-TW" sz="3000" b="1" dirty="0">
                <a:solidFill>
                  <a:prstClr val="black"/>
                </a:solidFill>
              </a:rPr>
              <a:t>113</a:t>
            </a:r>
            <a:r>
              <a:rPr lang="zh-TW" altLang="en-US" sz="3000" b="1" dirty="0">
                <a:solidFill>
                  <a:prstClr val="black"/>
                </a:solidFill>
              </a:rPr>
              <a:t>學年度</a:t>
            </a:r>
            <a:r>
              <a:rPr lang="zh-TW" altLang="en-US" sz="3000" b="1" u="sng" dirty="0">
                <a:solidFill>
                  <a:srgbClr val="FF0000"/>
                </a:solidFill>
              </a:rPr>
              <a:t>編制外專任教學人員</a:t>
            </a:r>
            <a:r>
              <a:rPr lang="en-US" altLang="zh-TW" sz="3000" b="1" u="sng" dirty="0">
                <a:solidFill>
                  <a:srgbClr val="FF0000"/>
                </a:solidFill>
              </a:rPr>
              <a:t>(</a:t>
            </a:r>
            <a:r>
              <a:rPr lang="zh-TW" altLang="en-US" sz="3000" b="1" u="sng" dirty="0">
                <a:solidFill>
                  <a:srgbClr val="FF0000"/>
                </a:solidFill>
              </a:rPr>
              <a:t>專案教師</a:t>
            </a:r>
            <a:r>
              <a:rPr lang="en-US" altLang="zh-TW" sz="3000" b="1" u="sng" dirty="0">
                <a:solidFill>
                  <a:srgbClr val="FF0000"/>
                </a:solidFill>
              </a:rPr>
              <a:t>)</a:t>
            </a:r>
            <a:r>
              <a:rPr lang="zh-TW" altLang="en-US" sz="3000" b="1" dirty="0">
                <a:solidFill>
                  <a:prstClr val="black"/>
                </a:solidFill>
              </a:rPr>
              <a:t>評鑑基準項目</a:t>
            </a:r>
            <a:r>
              <a:rPr lang="en-US" altLang="zh-TW" sz="3000" b="1" dirty="0">
                <a:solidFill>
                  <a:prstClr val="black"/>
                </a:solidFill>
              </a:rPr>
              <a:t>(</a:t>
            </a:r>
            <a:r>
              <a:rPr lang="zh-TW" altLang="en-US" sz="3000" b="1" dirty="0">
                <a:solidFill>
                  <a:prstClr val="black"/>
                </a:solidFill>
              </a:rPr>
              <a:t>學術單位聘任</a:t>
            </a:r>
            <a:r>
              <a:rPr lang="en-US" altLang="zh-TW" sz="3000" b="1" dirty="0">
                <a:solidFill>
                  <a:prstClr val="black"/>
                </a:solidFill>
              </a:rPr>
              <a:t>)-</a:t>
            </a:r>
            <a:r>
              <a:rPr lang="zh-TW" altLang="en-US" sz="3000" b="1" dirty="0">
                <a:solidFill>
                  <a:prstClr val="black"/>
                </a:solidFill>
              </a:rPr>
              <a:t>教學項目</a:t>
            </a:r>
            <a:r>
              <a:rPr lang="en-US" altLang="zh-TW" sz="3000" b="1" dirty="0">
                <a:solidFill>
                  <a:prstClr val="black"/>
                </a:solidFill>
              </a:rPr>
              <a:t>(2/4)</a:t>
            </a:r>
            <a:endParaRPr lang="zh-TW" altLang="en-US" dirty="0"/>
          </a:p>
        </p:txBody>
      </p:sp>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C66928-75CA-4FDC-9A35-4CB9C6767049}"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graphicFrame>
        <p:nvGraphicFramePr>
          <p:cNvPr id="5" name="表格 4">
            <a:extLst>
              <a:ext uri="{FF2B5EF4-FFF2-40B4-BE49-F238E27FC236}">
                <a16:creationId xmlns:a16="http://schemas.microsoft.com/office/drawing/2014/main" id="{1BBA074A-6A9F-4FD5-AD0B-D68185A33B90}"/>
              </a:ext>
            </a:extLst>
          </p:cNvPr>
          <p:cNvGraphicFramePr>
            <a:graphicFrameLocks noGrp="1"/>
          </p:cNvGraphicFramePr>
          <p:nvPr>
            <p:extLst>
              <p:ext uri="{D42A27DB-BD31-4B8C-83A1-F6EECF244321}">
                <p14:modId xmlns:p14="http://schemas.microsoft.com/office/powerpoint/2010/main" val="1861641274"/>
              </p:ext>
            </p:extLst>
          </p:nvPr>
        </p:nvGraphicFramePr>
        <p:xfrm>
          <a:off x="258403" y="1412776"/>
          <a:ext cx="8627193" cy="4873395"/>
        </p:xfrm>
        <a:graphic>
          <a:graphicData uri="http://schemas.openxmlformats.org/drawingml/2006/table">
            <a:tbl>
              <a:tblPr firstRow="1" firstCol="1" bandRow="1"/>
              <a:tblGrid>
                <a:gridCol w="658279">
                  <a:extLst>
                    <a:ext uri="{9D8B030D-6E8A-4147-A177-3AD203B41FA5}">
                      <a16:colId xmlns:a16="http://schemas.microsoft.com/office/drawing/2014/main" val="2039212662"/>
                    </a:ext>
                  </a:extLst>
                </a:gridCol>
                <a:gridCol w="6192688">
                  <a:extLst>
                    <a:ext uri="{9D8B030D-6E8A-4147-A177-3AD203B41FA5}">
                      <a16:colId xmlns:a16="http://schemas.microsoft.com/office/drawing/2014/main" val="63772911"/>
                    </a:ext>
                  </a:extLst>
                </a:gridCol>
                <a:gridCol w="912131">
                  <a:extLst>
                    <a:ext uri="{9D8B030D-6E8A-4147-A177-3AD203B41FA5}">
                      <a16:colId xmlns:a16="http://schemas.microsoft.com/office/drawing/2014/main" val="3456346907"/>
                    </a:ext>
                  </a:extLst>
                </a:gridCol>
                <a:gridCol w="864095">
                  <a:extLst>
                    <a:ext uri="{9D8B030D-6E8A-4147-A177-3AD203B41FA5}">
                      <a16:colId xmlns:a16="http://schemas.microsoft.com/office/drawing/2014/main" val="3452715070"/>
                    </a:ext>
                  </a:extLst>
                </a:gridCol>
              </a:tblGrid>
              <a:tr h="4873395">
                <a:tc>
                  <a:txBody>
                    <a:bodyPr/>
                    <a:lstStyle/>
                    <a:p>
                      <a:pPr algn="just">
                        <a:lnSpc>
                          <a:spcPts val="2000"/>
                        </a:lnSpc>
                        <a:spcAft>
                          <a:spcPts val="0"/>
                        </a:spcAft>
                      </a:pP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A2</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配合項目</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7266" marR="37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just">
                        <a:lnSpc>
                          <a:spcPts val="2100"/>
                        </a:lnSpc>
                        <a:spcAft>
                          <a:spcPts val="0"/>
                        </a:spcAft>
                      </a:pP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於評鑑期限內擔任暑期或全學期校外實習輔導教師，並善盡各系之實習課程規劃內容，如實習機構評估及篩選、遵守實習合約書、辦理行前說明、輔導與實地訪視等，並於學期成績送交截止日前，將輔導紀錄繳交至各系所備查：</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gn="just">
                        <a:lnSpc>
                          <a:spcPts val="2100"/>
                        </a:lnSpc>
                        <a:spcAft>
                          <a:spcPts val="0"/>
                        </a:spcAft>
                      </a:pP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800" kern="100" spc="-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學術單位校務基金進用教學人員於評鑑期限內指導</a:t>
                      </a:r>
                      <a:r>
                        <a:rPr lang="en-US" sz="1800" kern="100" spc="-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sz="1800" kern="100" spc="-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組實務專題生或</a:t>
                      </a:r>
                      <a:r>
                        <a:rPr lang="en-US" sz="1800" kern="100" spc="-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sz="1800" kern="100" spc="-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名研究生</a:t>
                      </a:r>
                      <a:r>
                        <a:rPr lang="en-US" sz="1800" kern="100" spc="-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800" kern="100" spc="-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r>
                        <a:rPr lang="zh-TW" sz="1800" b="1" kern="100" spc="-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本項次累計至多</a:t>
                      </a:r>
                      <a:r>
                        <a:rPr lang="en-US" sz="1800" b="1" kern="100" spc="-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40</a:t>
                      </a:r>
                      <a:r>
                        <a:rPr lang="zh-TW" sz="1800" b="1" kern="100" spc="-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gn="just">
                        <a:lnSpc>
                          <a:spcPts val="2100"/>
                        </a:lnSpc>
                        <a:spcAft>
                          <a:spcPts val="0"/>
                        </a:spcAft>
                      </a:pP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配合校、院、系擔任特定</a:t>
                      </a:r>
                      <a:r>
                        <a:rPr lang="zh-TW" sz="1800" u="none" kern="100" dirty="0">
                          <a:effectLst/>
                          <a:latin typeface="Times New Roman" panose="02020603050405020304" pitchFamily="18" charset="0"/>
                          <a:ea typeface="標楷體" panose="03000509000000000000" pitchFamily="65" charset="-120"/>
                          <a:cs typeface="Times New Roman" panose="02020603050405020304" pitchFamily="18" charset="0"/>
                        </a:rPr>
                        <a:t>課程</a:t>
                      </a:r>
                      <a:r>
                        <a:rPr lang="en-US" altLang="zh-TW" sz="18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境外專班、海青班、遠距教學、推廣教育、證照課程</a:t>
                      </a:r>
                      <a:r>
                        <a:rPr lang="en-US" altLang="zh-TW" sz="18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等</a:t>
                      </a:r>
                      <a:r>
                        <a:rPr lang="en-US" altLang="zh-TW" sz="18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依課程性質</a:t>
                      </a:r>
                      <a:r>
                        <a:rPr lang="en-US" sz="18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sz="18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分至</a:t>
                      </a:r>
                      <a:r>
                        <a:rPr lang="en-US" sz="18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8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分，本項次累計至多</a:t>
                      </a:r>
                      <a:r>
                        <a:rPr lang="en-US" sz="18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a:t>
                      </a:r>
                      <a:r>
                        <a:rPr lang="zh-TW" sz="18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800" u="none"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gn="just">
                        <a:lnSpc>
                          <a:spcPts val="2100"/>
                        </a:lnSpc>
                        <a:spcAft>
                          <a:spcPts val="0"/>
                        </a:spcAft>
                      </a:pPr>
                      <a:r>
                        <a:rPr lang="en-US" sz="18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sz="18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協助管理教學實驗室、實習場廠，經單位主管確認者：依參與程度及成果</a:t>
                      </a:r>
                      <a:r>
                        <a:rPr lang="en-US" sz="18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8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分至</a:t>
                      </a:r>
                      <a:r>
                        <a:rPr lang="en-US" sz="18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8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800" u="none"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gn="just">
                        <a:lnSpc>
                          <a:spcPts val="2100"/>
                        </a:lnSpc>
                        <a:spcAft>
                          <a:spcPts val="0"/>
                        </a:spcAft>
                      </a:pPr>
                      <a:r>
                        <a:rPr lang="en-US" sz="18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sz="18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於評鑑期限內實際參與校院系內各項與改進教學有關之專案計畫，例如教育部</a:t>
                      </a:r>
                      <a:r>
                        <a:rPr lang="zh-TW" sz="18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高教深耕計畫</a:t>
                      </a:r>
                      <a:r>
                        <a:rPr lang="zh-TW" sz="18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、校</a:t>
                      </a:r>
                      <a:r>
                        <a:rPr lang="zh-TW"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、院</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及系教學改進計畫、工程認證、系務評鑑等專案，並可提出具體事證。本項成果優良經單位主管確認者：每項計畫依參與程度及成果</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分至</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分，本項次累計至多</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gn="just">
                        <a:lnSpc>
                          <a:spcPts val="2100"/>
                        </a:lnSpc>
                        <a:spcAft>
                          <a:spcPts val="0"/>
                        </a:spcAft>
                      </a:pP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指導學生</a:t>
                      </a:r>
                      <a:r>
                        <a:rPr lang="en-US" altLang="zh-TW" sz="1800" b="1" u="sng" dirty="0">
                          <a:solidFill>
                            <a:srgbClr val="FF0000"/>
                          </a:solidFill>
                          <a:effectLst/>
                          <a:latin typeface="Times New Roman" panose="02020603050405020304" pitchFamily="18" charset="0"/>
                          <a:ea typeface="標楷體" panose="03000509000000000000" pitchFamily="65" charset="-120"/>
                        </a:rPr>
                        <a:t>(</a:t>
                      </a:r>
                      <a:r>
                        <a:rPr lang="zh-TW" altLang="zh-TW" sz="1800" b="1" u="sng"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含專題製作</a:t>
                      </a:r>
                      <a:r>
                        <a:rPr lang="en-US" altLang="zh-TW" sz="1800" b="1" u="sng" dirty="0">
                          <a:solidFill>
                            <a:srgbClr val="FF0000"/>
                          </a:solidFill>
                          <a:effectLst/>
                          <a:latin typeface="Times New Roman" panose="02020603050405020304" pitchFamily="18" charset="0"/>
                          <a:ea typeface="標楷體" panose="03000509000000000000" pitchFamily="65" charset="-120"/>
                        </a:rPr>
                        <a:t>)</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參加校外專業相關競賽獲獎者，依競賽性質及名次</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分至</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分，本項次累計至多</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18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37266" marR="37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Bef>
                          <a:spcPts val="4800"/>
                        </a:spcBef>
                        <a:spcAft>
                          <a:spcPts val="0"/>
                        </a:spcAft>
                      </a:pP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en-US" sz="1800" b="1"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en-US" altLang="zh-TW" sz="1800" b="1"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項需達成</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項以上</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7266" marR="37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ts val="2000"/>
                        </a:lnSpc>
                        <a:spcBef>
                          <a:spcPts val="9600"/>
                        </a:spcBef>
                        <a:spcAft>
                          <a:spcPts val="0"/>
                        </a:spcAft>
                        <a:buClrTx/>
                        <a:buSzTx/>
                        <a:buFontTx/>
                        <a:buNone/>
                        <a:tabLst/>
                        <a:defRPr/>
                      </a:pPr>
                      <a:r>
                        <a:rPr kumimoji="0" lang="zh-TW" altLang="en-US" sz="18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各教師於受評鑑期間需達</a:t>
                      </a:r>
                      <a:r>
                        <a:rPr kumimoji="0" lang="en-US" altLang="zh-TW" sz="18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A1</a:t>
                      </a:r>
                      <a:r>
                        <a:rPr kumimoji="0" lang="zh-TW" altLang="en-US" sz="18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基本項目及</a:t>
                      </a:r>
                      <a:r>
                        <a:rPr kumimoji="0" lang="en-US" altLang="zh-TW" sz="18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A2</a:t>
                      </a:r>
                      <a:r>
                        <a:rPr kumimoji="0" lang="zh-TW" altLang="en-US" sz="1800" b="1"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配合</a:t>
                      </a:r>
                      <a:r>
                        <a:rPr kumimoji="0" lang="zh-TW" altLang="en-US" sz="18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項目</a:t>
                      </a:r>
                      <a:r>
                        <a:rPr kumimoji="0" lang="en-US" altLang="zh-TW" sz="18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en-US" sz="18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項以上，</a:t>
                      </a:r>
                      <a:r>
                        <a:rPr kumimoji="0" lang="zh-TW" altLang="en-US" sz="1800" b="1"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且合計分數</a:t>
                      </a:r>
                      <a:r>
                        <a:rPr kumimoji="0" lang="zh-TW" altLang="en-US" sz="18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達</a:t>
                      </a:r>
                      <a:r>
                        <a:rPr kumimoji="0" lang="en-US" altLang="zh-TW" sz="18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80</a:t>
                      </a:r>
                      <a:r>
                        <a:rPr kumimoji="0" lang="zh-TW" altLang="en-US" sz="18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分以上</a:t>
                      </a:r>
                      <a:r>
                        <a:rPr kumimoji="0" lang="zh-TW" altLang="en-US" sz="1800" b="1"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endParaRPr kumimoji="0" lang="zh-TW" altLang="en-US" sz="1800" b="0" i="0" u="none" strike="noStrike" kern="1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txBody>
                  <a:tcPr marL="37266" marR="37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6626534"/>
                  </a:ext>
                </a:extLst>
              </a:tr>
            </a:tbl>
          </a:graphicData>
        </a:graphic>
      </p:graphicFrame>
    </p:spTree>
    <p:extLst>
      <p:ext uri="{BB962C8B-B14F-4D97-AF65-F5344CB8AC3E}">
        <p14:creationId xmlns:p14="http://schemas.microsoft.com/office/powerpoint/2010/main" val="3813114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116632"/>
            <a:ext cx="8136904" cy="855745"/>
          </a:xfrm>
        </p:spPr>
        <p:txBody>
          <a:bodyPr>
            <a:normAutofit fontScale="90000"/>
          </a:bodyPr>
          <a:lstStyle/>
          <a:p>
            <a:r>
              <a:rPr lang="en-US" altLang="zh-TW" sz="3000" b="1" dirty="0">
                <a:solidFill>
                  <a:prstClr val="black"/>
                </a:solidFill>
              </a:rPr>
              <a:t>113</a:t>
            </a:r>
            <a:r>
              <a:rPr lang="zh-TW" altLang="en-US" sz="3000" b="1" dirty="0">
                <a:solidFill>
                  <a:prstClr val="black"/>
                </a:solidFill>
              </a:rPr>
              <a:t>學年度</a:t>
            </a:r>
            <a:r>
              <a:rPr lang="zh-TW" altLang="en-US" sz="3000" b="1" u="sng" dirty="0">
                <a:solidFill>
                  <a:srgbClr val="FF0000"/>
                </a:solidFill>
              </a:rPr>
              <a:t>編制外專任教學人員</a:t>
            </a:r>
            <a:r>
              <a:rPr lang="en-US" altLang="zh-TW" sz="3000" b="1" u="sng" dirty="0">
                <a:solidFill>
                  <a:srgbClr val="FF0000"/>
                </a:solidFill>
              </a:rPr>
              <a:t>(</a:t>
            </a:r>
            <a:r>
              <a:rPr lang="zh-TW" altLang="en-US" sz="3000" b="1" u="sng" dirty="0">
                <a:solidFill>
                  <a:srgbClr val="FF0000"/>
                </a:solidFill>
              </a:rPr>
              <a:t>專案教師</a:t>
            </a:r>
            <a:r>
              <a:rPr lang="en-US" altLang="zh-TW" sz="3000" b="1" u="sng" dirty="0">
                <a:solidFill>
                  <a:srgbClr val="FF0000"/>
                </a:solidFill>
              </a:rPr>
              <a:t>)</a:t>
            </a:r>
            <a:r>
              <a:rPr lang="zh-TW" altLang="en-US" sz="3000" b="1" dirty="0">
                <a:solidFill>
                  <a:prstClr val="black"/>
                </a:solidFill>
              </a:rPr>
              <a:t>評鑑基準項目</a:t>
            </a:r>
            <a:r>
              <a:rPr lang="en-US" altLang="zh-TW" sz="3000" b="1" dirty="0">
                <a:solidFill>
                  <a:prstClr val="black"/>
                </a:solidFill>
              </a:rPr>
              <a:t>(</a:t>
            </a:r>
            <a:r>
              <a:rPr lang="zh-TW" altLang="en-US" sz="3000" b="1" dirty="0">
                <a:solidFill>
                  <a:prstClr val="black"/>
                </a:solidFill>
              </a:rPr>
              <a:t>學術單位聘任</a:t>
            </a:r>
            <a:r>
              <a:rPr lang="en-US" altLang="zh-TW" sz="3000" b="1" dirty="0">
                <a:solidFill>
                  <a:prstClr val="black"/>
                </a:solidFill>
              </a:rPr>
              <a:t>)-</a:t>
            </a:r>
            <a:r>
              <a:rPr lang="zh-TW" altLang="en-US" sz="3000" b="1" dirty="0">
                <a:solidFill>
                  <a:prstClr val="black"/>
                </a:solidFill>
              </a:rPr>
              <a:t>教學項目</a:t>
            </a:r>
            <a:r>
              <a:rPr lang="en-US" altLang="zh-TW" sz="3000" b="1" dirty="0">
                <a:solidFill>
                  <a:prstClr val="black"/>
                </a:solidFill>
              </a:rPr>
              <a:t>(3/4)</a:t>
            </a:r>
            <a:endParaRPr lang="zh-TW" altLang="en-US" dirty="0"/>
          </a:p>
        </p:txBody>
      </p:sp>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C66928-75CA-4FDC-9A35-4CB9C6767049}"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graphicFrame>
        <p:nvGraphicFramePr>
          <p:cNvPr id="5" name="表格 4">
            <a:extLst>
              <a:ext uri="{FF2B5EF4-FFF2-40B4-BE49-F238E27FC236}">
                <a16:creationId xmlns:a16="http://schemas.microsoft.com/office/drawing/2014/main" id="{1BBA074A-6A9F-4FD5-AD0B-D68185A33B90}"/>
              </a:ext>
            </a:extLst>
          </p:cNvPr>
          <p:cNvGraphicFramePr>
            <a:graphicFrameLocks noGrp="1"/>
          </p:cNvGraphicFramePr>
          <p:nvPr>
            <p:extLst>
              <p:ext uri="{D42A27DB-BD31-4B8C-83A1-F6EECF244321}">
                <p14:modId xmlns:p14="http://schemas.microsoft.com/office/powerpoint/2010/main" val="1604908601"/>
              </p:ext>
            </p:extLst>
          </p:nvPr>
        </p:nvGraphicFramePr>
        <p:xfrm>
          <a:off x="241313" y="1196752"/>
          <a:ext cx="8627193" cy="5159653"/>
        </p:xfrm>
        <a:graphic>
          <a:graphicData uri="http://schemas.openxmlformats.org/drawingml/2006/table">
            <a:tbl>
              <a:tblPr firstRow="1" firstCol="1" bandRow="1"/>
              <a:tblGrid>
                <a:gridCol w="874303">
                  <a:extLst>
                    <a:ext uri="{9D8B030D-6E8A-4147-A177-3AD203B41FA5}">
                      <a16:colId xmlns:a16="http://schemas.microsoft.com/office/drawing/2014/main" val="2039212662"/>
                    </a:ext>
                  </a:extLst>
                </a:gridCol>
                <a:gridCol w="5976664">
                  <a:extLst>
                    <a:ext uri="{9D8B030D-6E8A-4147-A177-3AD203B41FA5}">
                      <a16:colId xmlns:a16="http://schemas.microsoft.com/office/drawing/2014/main" val="63772911"/>
                    </a:ext>
                  </a:extLst>
                </a:gridCol>
                <a:gridCol w="912131">
                  <a:extLst>
                    <a:ext uri="{9D8B030D-6E8A-4147-A177-3AD203B41FA5}">
                      <a16:colId xmlns:a16="http://schemas.microsoft.com/office/drawing/2014/main" val="3456346907"/>
                    </a:ext>
                  </a:extLst>
                </a:gridCol>
                <a:gridCol w="864095">
                  <a:extLst>
                    <a:ext uri="{9D8B030D-6E8A-4147-A177-3AD203B41FA5}">
                      <a16:colId xmlns:a16="http://schemas.microsoft.com/office/drawing/2014/main" val="3452715070"/>
                    </a:ext>
                  </a:extLst>
                </a:gridCol>
              </a:tblGrid>
              <a:tr h="5159653">
                <a:tc>
                  <a:txBody>
                    <a:bodyPr/>
                    <a:lstStyle/>
                    <a:p>
                      <a:pPr algn="just">
                        <a:lnSpc>
                          <a:spcPts val="2100"/>
                        </a:lnSpc>
                        <a:spcAft>
                          <a:spcPts val="0"/>
                        </a:spcAft>
                      </a:pP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A2</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配合項目</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7266" marR="37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just">
                        <a:lnSpc>
                          <a:spcPts val="2100"/>
                        </a:lnSpc>
                        <a:spcAft>
                          <a:spcPts val="0"/>
                        </a:spcAft>
                      </a:pPr>
                      <a:r>
                        <a:rPr lang="en-US" sz="17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a:t>
                      </a:r>
                      <a:r>
                        <a:rPr lang="zh-TW" sz="17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獲得本校教學優良教師，</a:t>
                      </a:r>
                      <a:r>
                        <a:rPr lang="en-US" sz="17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a:t>
                      </a:r>
                      <a:r>
                        <a:rPr lang="zh-TW" sz="17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7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gn="just">
                        <a:lnSpc>
                          <a:spcPts val="2100"/>
                        </a:lnSpc>
                        <a:spcAft>
                          <a:spcPts val="0"/>
                        </a:spcAft>
                      </a:pPr>
                      <a:r>
                        <a:rPr lang="en-US" sz="17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a:t>
                      </a:r>
                      <a:r>
                        <a:rPr lang="zh-TW" sz="17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於評鑑期限內有其他提升教學品質，增進學生學習效益之實際績效可佐證，並經校院系單位主管確認者：</a:t>
                      </a:r>
                      <a:r>
                        <a:rPr lang="en-US" sz="17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sz="17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分至</a:t>
                      </a:r>
                      <a:r>
                        <a:rPr lang="en-US" sz="17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7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7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nSpc>
                          <a:spcPts val="2100"/>
                        </a:lnSpc>
                        <a:spcAft>
                          <a:spcPts val="0"/>
                        </a:spcAft>
                      </a:pPr>
                      <a:r>
                        <a:rPr lang="en-US" sz="17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9</a:t>
                      </a:r>
                      <a:r>
                        <a:rPr lang="en-US" altLang="zh-TW" sz="17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7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於評鑑期限內申請教育部教學相關之專案計畫，例如教學實踐研究計畫、產業學院計畫、技優領航計畫、人才培育計畫等，申請通過並擔任計畫主持人，每項計畫</a:t>
                      </a:r>
                      <a:r>
                        <a:rPr lang="en-US" altLang="zh-TW" sz="17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7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分，申請未通過者，每項計畫</a:t>
                      </a:r>
                      <a:r>
                        <a:rPr lang="en-US" altLang="zh-TW" sz="17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7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分，本項次累計至多</a:t>
                      </a:r>
                      <a:r>
                        <a:rPr lang="en-US" altLang="zh-TW" sz="17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17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 </a:t>
                      </a:r>
                      <a:r>
                        <a:rPr lang="en-US" altLang="zh-TW" sz="17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7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教師自填並檢附證明文件</a:t>
                      </a:r>
                      <a:r>
                        <a:rPr lang="en-US" altLang="zh-TW" sz="17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7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本校計畫處理表或教育部核定公文</a:t>
                      </a:r>
                      <a:r>
                        <a:rPr lang="en-US" altLang="zh-TW" sz="17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marL="152400" indent="-152400">
                        <a:lnSpc>
                          <a:spcPts val="2100"/>
                        </a:lnSpc>
                        <a:spcAft>
                          <a:spcPts val="0"/>
                        </a:spcAft>
                      </a:pPr>
                      <a:r>
                        <a:rPr lang="en-US" altLang="zh-TW" sz="17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7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於評鑑期限內，支援高中職開課</a:t>
                      </a:r>
                      <a:r>
                        <a:rPr lang="en-US" altLang="zh-TW" sz="17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7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例如</a:t>
                      </a:r>
                      <a:r>
                        <a:rPr lang="en-US" altLang="zh-TW" sz="17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AP</a:t>
                      </a:r>
                      <a:r>
                        <a:rPr lang="zh-TW" altLang="en-US" sz="17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課程、特色課程、彈性課程等</a:t>
                      </a:r>
                      <a:r>
                        <a:rPr lang="en-US" altLang="zh-TW" sz="17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7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，每門課計</a:t>
                      </a:r>
                      <a:r>
                        <a:rPr lang="en-US" altLang="zh-TW" sz="17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7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分；執行或參與高中職跨校教學或研究計畫者，擔任計畫主持人者，每項計畫</a:t>
                      </a:r>
                      <a:r>
                        <a:rPr lang="en-US" altLang="zh-TW" sz="17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7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分，參與協助者，每項計畫</a:t>
                      </a:r>
                      <a:r>
                        <a:rPr lang="en-US" altLang="zh-TW" sz="17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7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分，本項次累計至多</a:t>
                      </a:r>
                      <a:r>
                        <a:rPr lang="en-US" altLang="zh-TW" sz="17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17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a:t>
                      </a:r>
                      <a:r>
                        <a:rPr lang="en-US" altLang="zh-TW" sz="17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7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教師自填並檢附證明文件</a:t>
                      </a:r>
                      <a:r>
                        <a:rPr lang="en-US" altLang="zh-TW" sz="17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marL="152400" indent="-152400">
                        <a:lnSpc>
                          <a:spcPts val="2100"/>
                        </a:lnSpc>
                        <a:spcAft>
                          <a:spcPts val="0"/>
                        </a:spcAft>
                      </a:pPr>
                      <a:r>
                        <a:rPr lang="en-US" altLang="zh-TW" sz="17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17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每學期所授課程之教學問卷調查，二分之一以上之必</a:t>
                      </a:r>
                      <a:r>
                        <a:rPr lang="en-US" altLang="zh-TW" sz="17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7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選</a:t>
                      </a:r>
                      <a:r>
                        <a:rPr lang="en-US" altLang="zh-TW" sz="17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7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修課程成績達</a:t>
                      </a:r>
                      <a:r>
                        <a:rPr lang="en-US" altLang="zh-TW" sz="17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90</a:t>
                      </a:r>
                      <a:r>
                        <a:rPr lang="zh-TW" altLang="en-US" sz="17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分以上，計</a:t>
                      </a:r>
                      <a:r>
                        <a:rPr lang="en-US" altLang="zh-TW" sz="17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7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a:t>
                      </a:r>
                    </a:p>
                    <a:p>
                      <a:pPr marL="152400" indent="-152400">
                        <a:lnSpc>
                          <a:spcPts val="2100"/>
                        </a:lnSpc>
                        <a:spcAft>
                          <a:spcPts val="0"/>
                        </a:spcAft>
                      </a:pPr>
                      <a:r>
                        <a:rPr lang="en-US" altLang="zh-TW" sz="17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17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開設全英語授課</a:t>
                      </a:r>
                      <a:r>
                        <a:rPr lang="en-US" altLang="zh-TW" sz="17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(EMI)</a:t>
                      </a:r>
                      <a:r>
                        <a:rPr lang="zh-TW" altLang="en-US" sz="17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課程：每門課</a:t>
                      </a:r>
                      <a:r>
                        <a:rPr lang="en-US" altLang="zh-TW" sz="17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7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a:t>
                      </a:r>
                    </a:p>
                    <a:p>
                      <a:pPr marL="152400" indent="-152400">
                        <a:lnSpc>
                          <a:spcPts val="2100"/>
                        </a:lnSpc>
                        <a:spcAft>
                          <a:spcPts val="0"/>
                        </a:spcAft>
                      </a:pPr>
                      <a:r>
                        <a:rPr lang="en-US" altLang="zh-TW" sz="17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13.</a:t>
                      </a:r>
                      <a:r>
                        <a:rPr lang="zh-TW" altLang="en-US" sz="1700" b="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參與</a:t>
                      </a:r>
                      <a:r>
                        <a:rPr lang="en-US" altLang="zh-TW" sz="1700" b="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EMI</a:t>
                      </a:r>
                      <a:r>
                        <a:rPr lang="zh-TW" altLang="en-US" sz="1700" b="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培訓課程，每場</a:t>
                      </a:r>
                      <a:r>
                        <a:rPr lang="en-US" altLang="zh-TW" sz="1700" b="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700" b="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en-US" altLang="zh-TW" sz="1700" b="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152400" indent="-152400">
                        <a:lnSpc>
                          <a:spcPts val="2100"/>
                        </a:lnSpc>
                        <a:spcAft>
                          <a:spcPts val="0"/>
                        </a:spcAft>
                      </a:pPr>
                      <a:r>
                        <a:rPr lang="en-US" altLang="zh-TW" sz="17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a:t>
                      </a:r>
                      <a:r>
                        <a:rPr lang="zh-TW" altLang="zh-TW" sz="1700" b="1" u="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於評鑑期限內依照所授課程詳實填寫</a:t>
                      </a:r>
                      <a:r>
                        <a:rPr lang="en-US" altLang="zh-TW" sz="1700" b="1" u="none" dirty="0">
                          <a:solidFill>
                            <a:schemeClr val="tx1"/>
                          </a:solidFill>
                          <a:effectLst/>
                          <a:latin typeface="Times New Roman" panose="02020603050405020304" pitchFamily="18" charset="0"/>
                          <a:ea typeface="標楷體" panose="03000509000000000000" pitchFamily="65" charset="-120"/>
                        </a:rPr>
                        <a:t>SDGs</a:t>
                      </a:r>
                      <a:r>
                        <a:rPr lang="zh-TW" altLang="zh-TW" sz="1700" b="1" u="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指標調查表，上傳數位學習平台，每門課</a:t>
                      </a:r>
                      <a:r>
                        <a:rPr lang="en-US" altLang="zh-TW" sz="1700" b="1" u="none" dirty="0">
                          <a:solidFill>
                            <a:schemeClr val="tx1"/>
                          </a:solidFill>
                          <a:effectLst/>
                          <a:latin typeface="Times New Roman" panose="02020603050405020304" pitchFamily="18" charset="0"/>
                          <a:ea typeface="標楷體" panose="03000509000000000000" pitchFamily="65" charset="-120"/>
                        </a:rPr>
                        <a:t>1</a:t>
                      </a:r>
                      <a:r>
                        <a:rPr lang="zh-TW" altLang="zh-TW" sz="1700" b="1" u="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17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37266" marR="37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100"/>
                        </a:lnSpc>
                        <a:spcBef>
                          <a:spcPts val="4800"/>
                        </a:spcBef>
                        <a:spcAft>
                          <a:spcPts val="0"/>
                        </a:spcAft>
                      </a:pP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en-US" sz="1800" b="1"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en-US" altLang="zh-TW" sz="1800" b="1"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項需達成</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項以上</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7266" marR="37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ts val="2100"/>
                        </a:lnSpc>
                        <a:spcBef>
                          <a:spcPts val="9600"/>
                        </a:spcBef>
                        <a:spcAft>
                          <a:spcPts val="0"/>
                        </a:spcAft>
                        <a:buClrTx/>
                        <a:buSzTx/>
                        <a:buFontTx/>
                        <a:buNone/>
                        <a:tabLst/>
                        <a:defRPr/>
                      </a:pPr>
                      <a:r>
                        <a:rPr kumimoji="0" lang="zh-TW" altLang="en-US" sz="18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各教師於受評鑑期間需達</a:t>
                      </a:r>
                      <a:r>
                        <a:rPr kumimoji="0" lang="en-US" altLang="zh-TW" sz="18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A1</a:t>
                      </a:r>
                      <a:r>
                        <a:rPr kumimoji="0" lang="zh-TW" altLang="en-US" sz="18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基本項目及</a:t>
                      </a:r>
                      <a:r>
                        <a:rPr kumimoji="0" lang="en-US" altLang="zh-TW" sz="18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A2</a:t>
                      </a:r>
                      <a:r>
                        <a:rPr kumimoji="0" lang="zh-TW" altLang="en-US" sz="1800" b="1"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配合</a:t>
                      </a:r>
                      <a:r>
                        <a:rPr kumimoji="0" lang="zh-TW" altLang="en-US" sz="18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項目</a:t>
                      </a:r>
                      <a:r>
                        <a:rPr kumimoji="0" lang="en-US" altLang="zh-TW" sz="18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en-US" sz="18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項以上，</a:t>
                      </a:r>
                      <a:r>
                        <a:rPr kumimoji="0" lang="zh-TW" altLang="en-US" sz="1800" b="1"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且合計分數</a:t>
                      </a:r>
                      <a:r>
                        <a:rPr kumimoji="0" lang="zh-TW" altLang="en-US" sz="18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達</a:t>
                      </a:r>
                      <a:r>
                        <a:rPr kumimoji="0" lang="en-US" altLang="zh-TW" sz="18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80</a:t>
                      </a:r>
                      <a:r>
                        <a:rPr kumimoji="0" lang="zh-TW" altLang="en-US" sz="18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分以上</a:t>
                      </a:r>
                      <a:r>
                        <a:rPr kumimoji="0" lang="zh-TW" altLang="en-US" sz="1800" b="1"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endParaRPr kumimoji="0" lang="zh-TW" altLang="en-US" sz="1800" b="0" i="0" u="none" strike="noStrike" kern="1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txBody>
                  <a:tcPr marL="37266" marR="37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6626534"/>
                  </a:ext>
                </a:extLst>
              </a:tr>
            </a:tbl>
          </a:graphicData>
        </a:graphic>
      </p:graphicFrame>
    </p:spTree>
    <p:extLst>
      <p:ext uri="{BB962C8B-B14F-4D97-AF65-F5344CB8AC3E}">
        <p14:creationId xmlns:p14="http://schemas.microsoft.com/office/powerpoint/2010/main" val="2578782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510116" y="199937"/>
            <a:ext cx="8777817" cy="855745"/>
          </a:xfrm>
        </p:spPr>
        <p:txBody>
          <a:bodyPr>
            <a:normAutofit/>
          </a:bodyPr>
          <a:lstStyle/>
          <a:p>
            <a:r>
              <a:rPr lang="en-US" altLang="zh-TW" sz="3600" b="1" dirty="0"/>
              <a:t>(</a:t>
            </a:r>
            <a:r>
              <a:rPr lang="zh-TW" altLang="en-US" sz="3600" b="1" dirty="0"/>
              <a:t>一</a:t>
            </a:r>
            <a:r>
              <a:rPr lang="en-US" altLang="zh-TW" sz="3600" b="1" dirty="0"/>
              <a:t>)</a:t>
            </a:r>
            <a:r>
              <a:rPr lang="zh-TW" altLang="en-US" sz="3600" b="1" dirty="0"/>
              <a:t>評鑑作業流程圖</a:t>
            </a:r>
            <a:r>
              <a:rPr lang="en-US" altLang="zh-TW" sz="3600" b="1" dirty="0"/>
              <a:t>(</a:t>
            </a:r>
            <a:r>
              <a:rPr lang="zh-TW" altLang="en-US" sz="3600" b="1" dirty="0"/>
              <a:t>初評    複評階段</a:t>
            </a:r>
            <a:r>
              <a:rPr lang="en-US" altLang="zh-TW" sz="3600" b="1" dirty="0"/>
              <a:t>)</a:t>
            </a:r>
            <a:endParaRPr lang="zh-TW" altLang="en-US" sz="3600" b="1" dirty="0"/>
          </a:p>
        </p:txBody>
      </p:sp>
      <p:sp>
        <p:nvSpPr>
          <p:cNvPr id="4" name="投影片編號版面配置區 3"/>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6</a:t>
            </a:fld>
            <a:endParaRPr lang="zh-TW" altLang="en-US">
              <a:solidFill>
                <a:prstClr val="black">
                  <a:tint val="75000"/>
                </a:prstClr>
              </a:solidFill>
            </a:endParaRPr>
          </a:p>
        </p:txBody>
      </p:sp>
      <p:sp>
        <p:nvSpPr>
          <p:cNvPr id="7" name="內容版面配置區 5"/>
          <p:cNvSpPr txBox="1">
            <a:spLocks/>
          </p:cNvSpPr>
          <p:nvPr/>
        </p:nvSpPr>
        <p:spPr>
          <a:xfrm>
            <a:off x="628650" y="1244603"/>
            <a:ext cx="7886700" cy="49323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TW" altLang="en-US" dirty="0">
              <a:solidFill>
                <a:prstClr val="black"/>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476676"/>
            <a:ext cx="304800"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圖片 2">
            <a:extLst>
              <a:ext uri="{FF2B5EF4-FFF2-40B4-BE49-F238E27FC236}">
                <a16:creationId xmlns:a16="http://schemas.microsoft.com/office/drawing/2014/main" id="{663BDBE8-741E-4449-8B5C-FBF220C31D59}"/>
              </a:ext>
            </a:extLst>
          </p:cNvPr>
          <p:cNvPicPr>
            <a:picLocks noChangeAspect="1"/>
          </p:cNvPicPr>
          <p:nvPr/>
        </p:nvPicPr>
        <p:blipFill rotWithShape="1">
          <a:blip r:embed="rId3">
            <a:extLst>
              <a:ext uri="{28A0092B-C50C-407E-A947-70E740481C1C}">
                <a14:useLocalDpi xmlns:a14="http://schemas.microsoft.com/office/drawing/2010/main" val="0"/>
              </a:ext>
            </a:extLst>
          </a:blip>
          <a:srcRect r="319"/>
          <a:stretch/>
        </p:blipFill>
        <p:spPr>
          <a:xfrm>
            <a:off x="255796" y="1802184"/>
            <a:ext cx="8537330" cy="4464531"/>
          </a:xfrm>
          <a:prstGeom prst="rect">
            <a:avLst/>
          </a:prstGeom>
          <a:ln>
            <a:solidFill>
              <a:schemeClr val="tx1"/>
            </a:solidFill>
          </a:ln>
        </p:spPr>
      </p:pic>
      <p:pic>
        <p:nvPicPr>
          <p:cNvPr id="8" name="圖片 7">
            <a:extLst>
              <a:ext uri="{FF2B5EF4-FFF2-40B4-BE49-F238E27FC236}">
                <a16:creationId xmlns:a16="http://schemas.microsoft.com/office/drawing/2014/main" id="{CA6F5CC1-1EE9-4EAB-88EC-152092893E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796" y="1332421"/>
            <a:ext cx="8537330" cy="469763"/>
          </a:xfrm>
          <a:prstGeom prst="rect">
            <a:avLst/>
          </a:prstGeom>
          <a:ln>
            <a:solidFill>
              <a:schemeClr val="tx1"/>
            </a:solidFill>
          </a:ln>
        </p:spPr>
      </p:pic>
    </p:spTree>
    <p:extLst>
      <p:ext uri="{BB962C8B-B14F-4D97-AF65-F5344CB8AC3E}">
        <p14:creationId xmlns:p14="http://schemas.microsoft.com/office/powerpoint/2010/main" val="9755743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DE48525D-588A-4AF4-BCBD-DEBCD7A310C0}"/>
              </a:ext>
            </a:extLst>
          </p:cNvPr>
          <p:cNvSpPr>
            <a:spLocks noGrp="1"/>
          </p:cNvSpPr>
          <p:nvPr>
            <p:ph idx="1"/>
          </p:nvPr>
        </p:nvSpPr>
        <p:spPr>
          <a:xfrm>
            <a:off x="323528" y="1112216"/>
            <a:ext cx="8640960" cy="5244189"/>
          </a:xfrm>
        </p:spPr>
        <p:txBody>
          <a:bodyPr>
            <a:normAutofit fontScale="47500" lnSpcReduction="20000"/>
          </a:bodyPr>
          <a:lstStyle/>
          <a:p>
            <a:pPr marL="0" indent="0">
              <a:lnSpc>
                <a:spcPts val="1600"/>
              </a:lnSpc>
              <a:buNone/>
            </a:pPr>
            <a:r>
              <a:rPr lang="zh-TW" altLang="zh-TW" b="1" dirty="0">
                <a:latin typeface="標楷體" panose="03000509000000000000" pitchFamily="65" charset="-120"/>
                <a:ea typeface="標楷體" panose="03000509000000000000" pitchFamily="65" charset="-120"/>
              </a:rPr>
              <a:t>備註：</a:t>
            </a:r>
            <a:endParaRPr lang="zh-TW" altLang="zh-TW" dirty="0">
              <a:latin typeface="標楷體" panose="03000509000000000000" pitchFamily="65" charset="-120"/>
              <a:ea typeface="標楷體" panose="03000509000000000000" pitchFamily="65" charset="-120"/>
            </a:endParaRPr>
          </a:p>
          <a:p>
            <a:pPr marL="0" indent="0">
              <a:lnSpc>
                <a:spcPts val="1600"/>
              </a:lnSpc>
              <a:buNone/>
            </a:pPr>
            <a:r>
              <a:rPr lang="en-US" altLang="zh-TW" dirty="0">
                <a:latin typeface="標楷體" panose="03000509000000000000" pitchFamily="65" charset="-120"/>
                <a:ea typeface="標楷體" panose="03000509000000000000" pitchFamily="65" charset="-120"/>
              </a:rPr>
              <a:t>1.</a:t>
            </a:r>
            <a:r>
              <a:rPr lang="zh-TW" altLang="zh-TW" dirty="0">
                <a:latin typeface="標楷體" panose="03000509000000000000" pitchFamily="65" charset="-120"/>
                <a:ea typeface="標楷體" panose="03000509000000000000" pitchFamily="65" charset="-120"/>
              </a:rPr>
              <a:t>遇有以下特殊情形者，經簽奉核准，除教學項目中</a:t>
            </a:r>
            <a:r>
              <a:rPr lang="en-US" altLang="zh-TW" dirty="0">
                <a:latin typeface="標楷體" panose="03000509000000000000" pitchFamily="65" charset="-120"/>
                <a:ea typeface="標楷體" panose="03000509000000000000" pitchFamily="65" charset="-120"/>
              </a:rPr>
              <a:t>A1</a:t>
            </a:r>
            <a:r>
              <a:rPr lang="zh-TW" altLang="zh-TW" dirty="0">
                <a:latin typeface="標楷體" panose="03000509000000000000" pitchFamily="65" charset="-120"/>
                <a:ea typeface="標楷體" panose="03000509000000000000" pitchFamily="65" charset="-120"/>
              </a:rPr>
              <a:t>基本項目不予評鑑外，教學項目</a:t>
            </a:r>
            <a:r>
              <a:rPr lang="en-US" altLang="zh-TW" dirty="0">
                <a:latin typeface="標楷體" panose="03000509000000000000" pitchFamily="65" charset="-120"/>
                <a:ea typeface="標楷體" panose="03000509000000000000" pitchFamily="65" charset="-120"/>
              </a:rPr>
              <a:t> A2</a:t>
            </a:r>
            <a:r>
              <a:rPr lang="zh-TW" altLang="zh-TW" dirty="0">
                <a:latin typeface="標楷體" panose="03000509000000000000" pitchFamily="65" charset="-120"/>
                <a:ea typeface="標楷體" panose="03000509000000000000" pitchFamily="65" charset="-120"/>
              </a:rPr>
              <a:t>配合項目及輔導與服務項目</a:t>
            </a:r>
            <a:r>
              <a:rPr lang="en-US" altLang="zh-TW" dirty="0">
                <a:latin typeface="標楷體" panose="03000509000000000000" pitchFamily="65" charset="-120"/>
                <a:ea typeface="標楷體" panose="03000509000000000000" pitchFamily="65" charset="-120"/>
              </a:rPr>
              <a:t> (</a:t>
            </a:r>
            <a:r>
              <a:rPr lang="zh-TW" altLang="zh-TW" dirty="0">
                <a:latin typeface="標楷體" panose="03000509000000000000" pitchFamily="65" charset="-120"/>
                <a:ea typeface="標楷體" panose="03000509000000000000" pitchFamily="65" charset="-120"/>
              </a:rPr>
              <a:t>學術單位聘任專案教師每</a:t>
            </a:r>
            <a:r>
              <a:rPr lang="en-US" altLang="zh-TW" dirty="0">
                <a:latin typeface="標楷體" panose="03000509000000000000" pitchFamily="65" charset="-120"/>
                <a:ea typeface="標楷體" panose="03000509000000000000" pitchFamily="65" charset="-120"/>
              </a:rPr>
              <a:t>3</a:t>
            </a:r>
            <a:r>
              <a:rPr lang="zh-TW" altLang="zh-TW" dirty="0">
                <a:latin typeface="標楷體" panose="03000509000000000000" pitchFamily="65" charset="-120"/>
                <a:ea typeface="標楷體" panose="03000509000000000000" pitchFamily="65" charset="-120"/>
              </a:rPr>
              <a:t>年需評研究項目</a:t>
            </a:r>
            <a:r>
              <a:rPr lang="en-US" altLang="zh-TW" dirty="0">
                <a:latin typeface="標楷體" panose="03000509000000000000" pitchFamily="65" charset="-120"/>
                <a:ea typeface="標楷體" panose="03000509000000000000" pitchFamily="65" charset="-120"/>
              </a:rPr>
              <a:t>) </a:t>
            </a:r>
            <a:r>
              <a:rPr lang="zh-TW" altLang="zh-TW" dirty="0">
                <a:latin typeface="標楷體" panose="03000509000000000000" pitchFamily="65" charset="-120"/>
                <a:ea typeface="標楷體" panose="03000509000000000000" pitchFamily="65" charset="-120"/>
              </a:rPr>
              <a:t>仍應接受評鑑。</a:t>
            </a:r>
          </a:p>
          <a:p>
            <a:pPr marL="0" indent="0">
              <a:lnSpc>
                <a:spcPts val="1600"/>
              </a:lnSpc>
              <a:buNone/>
            </a:pPr>
            <a:r>
              <a:rPr lang="en-US" altLang="zh-TW" dirty="0">
                <a:latin typeface="標楷體" panose="03000509000000000000" pitchFamily="65" charset="-120"/>
                <a:ea typeface="標楷體" panose="03000509000000000000" pitchFamily="65" charset="-120"/>
              </a:rPr>
              <a:t>(1) </a:t>
            </a:r>
            <a:r>
              <a:rPr lang="zh-TW" altLang="zh-TW" dirty="0">
                <a:latin typeface="標楷體" panose="03000509000000000000" pitchFamily="65" charset="-120"/>
                <a:ea typeface="標楷體" panose="03000509000000000000" pitchFamily="65" charset="-120"/>
              </a:rPr>
              <a:t>如有懷孕、分娩、流產或育嬰者</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以一學期計</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a:t>
            </a:r>
          </a:p>
          <a:p>
            <a:pPr marL="0" indent="0">
              <a:lnSpc>
                <a:spcPts val="1600"/>
              </a:lnSpc>
              <a:buNone/>
            </a:pPr>
            <a:r>
              <a:rPr lang="en-US" altLang="zh-TW" dirty="0">
                <a:latin typeface="標楷體" panose="03000509000000000000" pitchFamily="65" charset="-120"/>
                <a:ea typeface="標楷體" panose="03000509000000000000" pitchFamily="65" charset="-120"/>
              </a:rPr>
              <a:t>(2) </a:t>
            </a:r>
            <a:r>
              <a:rPr lang="zh-TW" altLang="zh-TW" dirty="0">
                <a:latin typeface="標楷體" panose="03000509000000000000" pitchFamily="65" charset="-120"/>
                <a:ea typeface="標楷體" panose="03000509000000000000" pitchFamily="65" charset="-120"/>
              </a:rPr>
              <a:t>罹患重病領有輕度或中度「身心障礙證明」者，於證明有效期間內，請假累計達</a:t>
            </a:r>
            <a:r>
              <a:rPr lang="en-US" altLang="zh-TW" dirty="0">
                <a:latin typeface="標楷體" panose="03000509000000000000" pitchFamily="65" charset="-120"/>
                <a:ea typeface="標楷體" panose="03000509000000000000" pitchFamily="65" charset="-120"/>
              </a:rPr>
              <a:t>3</a:t>
            </a:r>
            <a:r>
              <a:rPr lang="zh-TW" altLang="zh-TW" dirty="0">
                <a:latin typeface="標楷體" panose="03000509000000000000" pitchFamily="65" charset="-120"/>
                <a:ea typeface="標楷體" panose="03000509000000000000" pitchFamily="65" charset="-120"/>
              </a:rPr>
              <a:t>個月以上</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非連續性之請假，每次均須附醫院診斷證明，且寒、暑假不予計入</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，以一學期計。</a:t>
            </a:r>
          </a:p>
          <a:p>
            <a:pPr marL="0" indent="0">
              <a:lnSpc>
                <a:spcPts val="1600"/>
              </a:lnSpc>
              <a:buNone/>
            </a:pPr>
            <a:r>
              <a:rPr lang="en-US" altLang="zh-TW" dirty="0">
                <a:latin typeface="標楷體" panose="03000509000000000000" pitchFamily="65" charset="-120"/>
                <a:ea typeface="標楷體" panose="03000509000000000000" pitchFamily="65" charset="-120"/>
              </a:rPr>
              <a:t>2.</a:t>
            </a:r>
            <a:r>
              <a:rPr lang="zh-TW" altLang="zh-TW" dirty="0">
                <a:latin typeface="標楷體" panose="03000509000000000000" pitchFamily="65" charset="-120"/>
                <a:ea typeface="標楷體" panose="03000509000000000000" pitchFamily="65" charset="-120"/>
              </a:rPr>
              <a:t>專案教師評鑑項目</a:t>
            </a:r>
            <a:r>
              <a:rPr lang="en-US" altLang="zh-TW" dirty="0">
                <a:latin typeface="標楷體" panose="03000509000000000000" pitchFamily="65" charset="-120"/>
                <a:ea typeface="標楷體" panose="03000509000000000000" pitchFamily="65" charset="-120"/>
              </a:rPr>
              <a:t>A</a:t>
            </a:r>
            <a:r>
              <a:rPr lang="zh-TW" altLang="zh-TW" dirty="0">
                <a:latin typeface="標楷體" panose="03000509000000000000" pitchFamily="65" charset="-120"/>
                <a:ea typeface="標楷體" panose="03000509000000000000" pitchFamily="65" charset="-120"/>
              </a:rPr>
              <a:t>教學項之「</a:t>
            </a:r>
            <a:r>
              <a:rPr lang="en-US" altLang="zh-TW" dirty="0">
                <a:latin typeface="標楷體" panose="03000509000000000000" pitchFamily="65" charset="-120"/>
                <a:ea typeface="標楷體" panose="03000509000000000000" pitchFamily="65" charset="-120"/>
              </a:rPr>
              <a:t>A-1</a:t>
            </a:r>
            <a:r>
              <a:rPr lang="zh-TW" altLang="zh-TW" dirty="0">
                <a:latin typeface="標楷體" panose="03000509000000000000" pitchFamily="65" charset="-120"/>
                <a:ea typeface="標楷體" panose="03000509000000000000" pitchFamily="65" charset="-120"/>
              </a:rPr>
              <a:t>基本項目」評鑑不通過，教師教學意見調查結果成績</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單科</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未達</a:t>
            </a:r>
            <a:r>
              <a:rPr lang="en-US" altLang="zh-TW" dirty="0">
                <a:latin typeface="標楷體" panose="03000509000000000000" pitchFamily="65" charset="-120"/>
                <a:ea typeface="標楷體" panose="03000509000000000000" pitchFamily="65" charset="-120"/>
              </a:rPr>
              <a:t>80</a:t>
            </a:r>
            <a:r>
              <a:rPr lang="zh-TW" altLang="zh-TW" dirty="0">
                <a:latin typeface="標楷體" panose="03000509000000000000" pitchFamily="65" charset="-120"/>
                <a:ea typeface="標楷體" panose="03000509000000000000" pitchFamily="65" charset="-120"/>
              </a:rPr>
              <a:t>分以上者，惟符合以下條件，經簽奉核准，得視為評鑑通過。</a:t>
            </a:r>
          </a:p>
          <a:p>
            <a:pPr marL="0" indent="0">
              <a:lnSpc>
                <a:spcPts val="1600"/>
              </a:lnSpc>
              <a:buNone/>
            </a:pPr>
            <a:r>
              <a:rPr lang="en-US" altLang="zh-TW" dirty="0">
                <a:latin typeface="標楷體" panose="03000509000000000000" pitchFamily="65" charset="-120"/>
                <a:ea typeface="標楷體" panose="03000509000000000000" pitchFamily="65" charset="-120"/>
              </a:rPr>
              <a:t>(1)</a:t>
            </a:r>
            <a:r>
              <a:rPr lang="zh-TW" altLang="zh-TW" dirty="0">
                <a:latin typeface="標楷體" panose="03000509000000000000" pitchFamily="65" charset="-120"/>
                <a:ea typeface="標楷體" panose="03000509000000000000" pitchFamily="65" charset="-120"/>
              </a:rPr>
              <a:t>該學年度所授全部課程平均分數達</a:t>
            </a:r>
            <a:r>
              <a:rPr lang="en-US" altLang="zh-TW" dirty="0">
                <a:latin typeface="標楷體" panose="03000509000000000000" pitchFamily="65" charset="-120"/>
                <a:ea typeface="標楷體" panose="03000509000000000000" pitchFamily="65" charset="-120"/>
              </a:rPr>
              <a:t>80</a:t>
            </a:r>
            <a:r>
              <a:rPr lang="zh-TW" altLang="zh-TW" dirty="0">
                <a:latin typeface="標楷體" panose="03000509000000000000" pitchFamily="65" charset="-120"/>
                <a:ea typeface="標楷體" panose="03000509000000000000" pitchFamily="65" charset="-120"/>
              </a:rPr>
              <a:t>分以上。</a:t>
            </a:r>
          </a:p>
          <a:p>
            <a:pPr marL="0" indent="0">
              <a:lnSpc>
                <a:spcPts val="1600"/>
              </a:lnSpc>
              <a:buNone/>
            </a:pPr>
            <a:r>
              <a:rPr lang="en-US" altLang="zh-TW" dirty="0">
                <a:latin typeface="標楷體" panose="03000509000000000000" pitchFamily="65" charset="-120"/>
                <a:ea typeface="標楷體" panose="03000509000000000000" pitchFamily="65" charset="-120"/>
              </a:rPr>
              <a:t>(2)</a:t>
            </a:r>
            <a:r>
              <a:rPr lang="zh-TW" altLang="zh-TW" dirty="0">
                <a:latin typeface="標楷體" panose="03000509000000000000" pitchFamily="65" charset="-120"/>
                <a:ea typeface="標楷體" panose="03000509000000000000" pitchFamily="65" charset="-120"/>
              </a:rPr>
              <a:t>單科分數不得低於</a:t>
            </a:r>
            <a:r>
              <a:rPr lang="en-US" altLang="zh-TW" dirty="0">
                <a:latin typeface="標楷體" panose="03000509000000000000" pitchFamily="65" charset="-120"/>
                <a:ea typeface="標楷體" panose="03000509000000000000" pitchFamily="65" charset="-120"/>
              </a:rPr>
              <a:t>70</a:t>
            </a:r>
            <a:r>
              <a:rPr lang="zh-TW" altLang="zh-TW" dirty="0">
                <a:latin typeface="標楷體" panose="03000509000000000000" pitchFamily="65" charset="-120"/>
                <a:ea typeface="標楷體" panose="03000509000000000000" pitchFamily="65" charset="-120"/>
              </a:rPr>
              <a:t>分，各授課課程之課程教學意見調查滿意度應達開課單位之平均分數之上。</a:t>
            </a:r>
          </a:p>
          <a:p>
            <a:pPr marL="0" indent="0">
              <a:lnSpc>
                <a:spcPts val="1600"/>
              </a:lnSpc>
              <a:buNone/>
            </a:pPr>
            <a:r>
              <a:rPr lang="en-US" altLang="zh-TW" dirty="0">
                <a:latin typeface="標楷體" panose="03000509000000000000" pitchFamily="65" charset="-120"/>
                <a:ea typeface="標楷體" panose="03000509000000000000" pitchFamily="65" charset="-120"/>
              </a:rPr>
              <a:t>(3)</a:t>
            </a:r>
            <a:r>
              <a:rPr lang="zh-TW" altLang="zh-TW" dirty="0">
                <a:latin typeface="標楷體" panose="03000509000000000000" pitchFamily="65" charset="-120"/>
                <a:ea typeface="標楷體" panose="03000509000000000000" pitchFamily="65" charset="-120"/>
              </a:rPr>
              <a:t>評鑑項目</a:t>
            </a:r>
            <a:r>
              <a:rPr lang="en-US" altLang="zh-TW" dirty="0">
                <a:latin typeface="標楷體" panose="03000509000000000000" pitchFamily="65" charset="-120"/>
                <a:ea typeface="標楷體" panose="03000509000000000000" pitchFamily="65" charset="-120"/>
              </a:rPr>
              <a:t>A</a:t>
            </a:r>
            <a:r>
              <a:rPr lang="zh-TW" altLang="zh-TW" dirty="0">
                <a:latin typeface="標楷體" panose="03000509000000000000" pitchFamily="65" charset="-120"/>
                <a:ea typeface="標楷體" panose="03000509000000000000" pitchFamily="65" charset="-120"/>
              </a:rPr>
              <a:t>教學項總分高於評鑑門檻。</a:t>
            </a:r>
          </a:p>
          <a:p>
            <a:pPr marL="0" indent="0">
              <a:lnSpc>
                <a:spcPts val="1600"/>
              </a:lnSpc>
              <a:buNone/>
            </a:pPr>
            <a:r>
              <a:rPr lang="en-US" altLang="zh-TW" dirty="0">
                <a:latin typeface="標楷體" panose="03000509000000000000" pitchFamily="65" charset="-120"/>
                <a:ea typeface="標楷體" panose="03000509000000000000" pitchFamily="65" charset="-120"/>
              </a:rPr>
              <a:t>3.</a:t>
            </a:r>
            <a:r>
              <a:rPr lang="zh-TW" altLang="zh-TW" dirty="0">
                <a:latin typeface="標楷體" panose="03000509000000000000" pitchFamily="65" charset="-120"/>
                <a:ea typeface="標楷體" panose="03000509000000000000" pitchFamily="65" charset="-120"/>
              </a:rPr>
              <a:t>評鑑學年度第</a:t>
            </a:r>
            <a:r>
              <a:rPr lang="en-US" altLang="zh-TW" dirty="0">
                <a:latin typeface="標楷體" panose="03000509000000000000" pitchFamily="65" charset="-120"/>
                <a:ea typeface="標楷體" panose="03000509000000000000" pitchFamily="65" charset="-120"/>
              </a:rPr>
              <a:t>2</a:t>
            </a:r>
            <a:r>
              <a:rPr lang="zh-TW" altLang="zh-TW" dirty="0">
                <a:latin typeface="標楷體" panose="03000509000000000000" pitchFamily="65" charset="-120"/>
                <a:ea typeface="標楷體" panose="03000509000000000000" pitchFamily="65" charset="-120"/>
              </a:rPr>
              <a:t>學期之評鑑成績，經填據本校「專案教師評鑑研究、教學、輔導與服務成績申請證明書」，詳細說明申請證明內容及核計成績，經承辦人及各級主管核章後作為附件資料，即可加入分數採計。</a:t>
            </a:r>
          </a:p>
          <a:p>
            <a:pPr marL="0" indent="0">
              <a:lnSpc>
                <a:spcPts val="1600"/>
              </a:lnSpc>
              <a:buNone/>
            </a:pPr>
            <a:r>
              <a:rPr lang="en-US" altLang="zh-TW" dirty="0">
                <a:latin typeface="標楷體" panose="03000509000000000000" pitchFamily="65" charset="-120"/>
                <a:ea typeface="標楷體" panose="03000509000000000000" pitchFamily="65" charset="-120"/>
              </a:rPr>
              <a:t>4.</a:t>
            </a:r>
            <a:r>
              <a:rPr lang="zh-TW" altLang="zh-TW" dirty="0">
                <a:latin typeface="標楷體" panose="03000509000000000000" pitchFamily="65" charset="-120"/>
                <a:ea typeface="標楷體" panose="03000509000000000000" pitchFamily="65" charset="-120"/>
              </a:rPr>
              <a:t>教師編寫教學教材及講義須與所教課程相關；內容需涵蓋整學期課程所需；但內容不能與前次評鑑用之教材或講義完全重複。</a:t>
            </a:r>
          </a:p>
          <a:p>
            <a:pPr marL="0" indent="0">
              <a:lnSpc>
                <a:spcPts val="1600"/>
              </a:lnSpc>
              <a:buNone/>
            </a:pPr>
            <a:r>
              <a:rPr lang="en-US" altLang="zh-TW" b="1" u="sng" dirty="0">
                <a:latin typeface="標楷體" panose="03000509000000000000" pitchFamily="65" charset="-120"/>
                <a:ea typeface="標楷體" panose="03000509000000000000" pitchFamily="65" charset="-120"/>
              </a:rPr>
              <a:t>5.</a:t>
            </a:r>
            <a:r>
              <a:rPr lang="zh-TW" altLang="zh-TW" b="1" u="sng" dirty="0">
                <a:latin typeface="標楷體" panose="03000509000000000000" pitchFamily="65" charset="-120"/>
                <a:ea typeface="標楷體" panose="03000509000000000000" pitchFamily="65" charset="-120"/>
              </a:rPr>
              <a:t>指導學生學位論文涉及抄襲，經調查屬實者，除扣分外，涉及抄襲之論文不得計入教師評鑑之論文及指導學生件數。</a:t>
            </a:r>
            <a:endParaRPr lang="zh-TW" altLang="zh-TW" dirty="0">
              <a:latin typeface="標楷體" panose="03000509000000000000" pitchFamily="65" charset="-120"/>
              <a:ea typeface="標楷體" panose="03000509000000000000" pitchFamily="65" charset="-120"/>
            </a:endParaRPr>
          </a:p>
          <a:p>
            <a:pPr marL="0" indent="0">
              <a:lnSpc>
                <a:spcPts val="1600"/>
              </a:lnSpc>
              <a:buNone/>
            </a:pPr>
            <a:r>
              <a:rPr lang="en-US" altLang="zh-TW" b="1" u="sng" dirty="0">
                <a:latin typeface="標楷體" panose="03000509000000000000" pitchFamily="65" charset="-120"/>
                <a:ea typeface="標楷體" panose="03000509000000000000" pitchFamily="65" charset="-120"/>
              </a:rPr>
              <a:t>6.</a:t>
            </a:r>
            <a:r>
              <a:rPr lang="zh-TW" altLang="zh-TW" b="1" u="sng" dirty="0">
                <a:latin typeface="標楷體" panose="03000509000000000000" pitchFamily="65" charset="-120"/>
                <a:ea typeface="標楷體" panose="03000509000000000000" pitchFamily="65" charset="-120"/>
              </a:rPr>
              <a:t>教師指導研究生與專題生，以該生畢業之學年度為採計年度。若由多位老師共同指導者，分數由共同指導教師均分。</a:t>
            </a:r>
            <a:endParaRPr lang="zh-TW" altLang="zh-TW" dirty="0">
              <a:latin typeface="標楷體" panose="03000509000000000000" pitchFamily="65" charset="-120"/>
              <a:ea typeface="標楷體" panose="03000509000000000000" pitchFamily="65" charset="-120"/>
            </a:endParaRPr>
          </a:p>
          <a:p>
            <a:pPr>
              <a:lnSpc>
                <a:spcPts val="1600"/>
              </a:lnSpc>
            </a:pPr>
            <a:endParaRPr lang="zh-TW" altLang="en-US" dirty="0"/>
          </a:p>
        </p:txBody>
      </p:sp>
      <p:sp>
        <p:nvSpPr>
          <p:cNvPr id="4" name="投影片編號版面配置區 3">
            <a:extLst>
              <a:ext uri="{FF2B5EF4-FFF2-40B4-BE49-F238E27FC236}">
                <a16:creationId xmlns:a16="http://schemas.microsoft.com/office/drawing/2014/main" id="{45153FE3-3377-4171-B549-5D49B98BCB54}"/>
              </a:ext>
            </a:extLst>
          </p:cNvPr>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60</a:t>
            </a:fld>
            <a:endParaRPr lang="zh-TW" altLang="en-US">
              <a:solidFill>
                <a:prstClr val="black">
                  <a:tint val="75000"/>
                </a:prstClr>
              </a:solidFill>
            </a:endParaRPr>
          </a:p>
        </p:txBody>
      </p:sp>
      <p:sp>
        <p:nvSpPr>
          <p:cNvPr id="5" name="標題 1">
            <a:extLst>
              <a:ext uri="{FF2B5EF4-FFF2-40B4-BE49-F238E27FC236}">
                <a16:creationId xmlns:a16="http://schemas.microsoft.com/office/drawing/2014/main" id="{75646D49-82EB-4CC0-96F5-A5A6BA26D36D}"/>
              </a:ext>
            </a:extLst>
          </p:cNvPr>
          <p:cNvSpPr>
            <a:spLocks noGrp="1"/>
          </p:cNvSpPr>
          <p:nvPr>
            <p:ph type="title"/>
          </p:nvPr>
        </p:nvSpPr>
        <p:spPr>
          <a:xfrm>
            <a:off x="628650" y="136470"/>
            <a:ext cx="7886700" cy="855662"/>
          </a:xfrm>
        </p:spPr>
        <p:txBody>
          <a:bodyPr>
            <a:normAutofit fontScale="90000"/>
          </a:bodyPr>
          <a:lstStyle/>
          <a:p>
            <a:r>
              <a:rPr lang="en-US" altLang="zh-TW" sz="3000" b="1" dirty="0">
                <a:solidFill>
                  <a:prstClr val="black"/>
                </a:solidFill>
              </a:rPr>
              <a:t>113</a:t>
            </a:r>
            <a:r>
              <a:rPr lang="zh-TW" altLang="en-US" sz="3000" b="1" dirty="0">
                <a:solidFill>
                  <a:prstClr val="black"/>
                </a:solidFill>
              </a:rPr>
              <a:t>學年度</a:t>
            </a:r>
            <a:r>
              <a:rPr lang="zh-TW" altLang="en-US" sz="3000" b="1" u="sng" dirty="0">
                <a:solidFill>
                  <a:srgbClr val="FF0000"/>
                </a:solidFill>
              </a:rPr>
              <a:t>編制外專任教學人員</a:t>
            </a:r>
            <a:r>
              <a:rPr lang="en-US" altLang="zh-TW" sz="3000" b="1" u="sng" dirty="0">
                <a:solidFill>
                  <a:srgbClr val="FF0000"/>
                </a:solidFill>
              </a:rPr>
              <a:t>(</a:t>
            </a:r>
            <a:r>
              <a:rPr lang="zh-TW" altLang="en-US" sz="3000" b="1" u="sng" dirty="0">
                <a:solidFill>
                  <a:srgbClr val="FF0000"/>
                </a:solidFill>
              </a:rPr>
              <a:t>專案教師</a:t>
            </a:r>
            <a:r>
              <a:rPr lang="en-US" altLang="zh-TW" sz="3000" b="1" u="sng" dirty="0">
                <a:solidFill>
                  <a:srgbClr val="FF0000"/>
                </a:solidFill>
              </a:rPr>
              <a:t>)</a:t>
            </a:r>
            <a:r>
              <a:rPr lang="zh-TW" altLang="en-US" sz="3000" b="1" dirty="0">
                <a:solidFill>
                  <a:prstClr val="black"/>
                </a:solidFill>
              </a:rPr>
              <a:t>評鑑基準項目</a:t>
            </a:r>
            <a:r>
              <a:rPr lang="en-US" altLang="zh-TW" sz="3000" b="1" dirty="0">
                <a:solidFill>
                  <a:prstClr val="black"/>
                </a:solidFill>
              </a:rPr>
              <a:t>(</a:t>
            </a:r>
            <a:r>
              <a:rPr lang="zh-TW" altLang="en-US" sz="3000" b="1" dirty="0">
                <a:solidFill>
                  <a:prstClr val="black"/>
                </a:solidFill>
              </a:rPr>
              <a:t>學術單位聘任</a:t>
            </a:r>
            <a:r>
              <a:rPr lang="en-US" altLang="zh-TW" sz="3000" b="1" dirty="0">
                <a:solidFill>
                  <a:prstClr val="black"/>
                </a:solidFill>
              </a:rPr>
              <a:t>)-</a:t>
            </a:r>
            <a:r>
              <a:rPr lang="zh-TW" altLang="en-US" sz="3000" b="1" dirty="0">
                <a:solidFill>
                  <a:prstClr val="black"/>
                </a:solidFill>
              </a:rPr>
              <a:t>教學項目</a:t>
            </a:r>
            <a:r>
              <a:rPr lang="en-US" altLang="zh-TW" sz="3000" b="1" dirty="0">
                <a:solidFill>
                  <a:prstClr val="black"/>
                </a:solidFill>
              </a:rPr>
              <a:t>(4/4)</a:t>
            </a:r>
            <a:endParaRPr lang="zh-TW" altLang="en-US" dirty="0"/>
          </a:p>
        </p:txBody>
      </p:sp>
    </p:spTree>
    <p:extLst>
      <p:ext uri="{BB962C8B-B14F-4D97-AF65-F5344CB8AC3E}">
        <p14:creationId xmlns:p14="http://schemas.microsoft.com/office/powerpoint/2010/main" val="23484178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C66928-75CA-4FDC-9A35-4CB9C6767049}"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標題 1"/>
          <p:cNvSpPr>
            <a:spLocks noGrp="1"/>
          </p:cNvSpPr>
          <p:nvPr>
            <p:ph type="title"/>
          </p:nvPr>
        </p:nvSpPr>
        <p:spPr>
          <a:xfrm>
            <a:off x="611560" y="116632"/>
            <a:ext cx="8208912" cy="855745"/>
          </a:xfrm>
        </p:spPr>
        <p:txBody>
          <a:bodyPr>
            <a:normAutofit fontScale="90000"/>
          </a:bodyPr>
          <a:lstStyle/>
          <a:p>
            <a:r>
              <a:rPr lang="en-US" altLang="zh-TW" sz="3000" b="1" dirty="0">
                <a:solidFill>
                  <a:prstClr val="black"/>
                </a:solidFill>
              </a:rPr>
              <a:t>113</a:t>
            </a:r>
            <a:r>
              <a:rPr lang="zh-TW" altLang="en-US" sz="3000" b="1" dirty="0">
                <a:solidFill>
                  <a:prstClr val="black"/>
                </a:solidFill>
              </a:rPr>
              <a:t>學年度</a:t>
            </a:r>
            <a:r>
              <a:rPr lang="zh-TW" altLang="en-US" sz="3000" b="1" u="sng" dirty="0">
                <a:solidFill>
                  <a:srgbClr val="FF0000"/>
                </a:solidFill>
              </a:rPr>
              <a:t>編制外專任教學人員</a:t>
            </a:r>
            <a:r>
              <a:rPr lang="en-US" altLang="zh-TW" sz="3000" b="1" u="sng" dirty="0">
                <a:solidFill>
                  <a:srgbClr val="FF0000"/>
                </a:solidFill>
              </a:rPr>
              <a:t>(</a:t>
            </a:r>
            <a:r>
              <a:rPr lang="zh-TW" altLang="en-US" sz="3000" b="1" u="sng" dirty="0">
                <a:solidFill>
                  <a:srgbClr val="FF0000"/>
                </a:solidFill>
              </a:rPr>
              <a:t>專案教師</a:t>
            </a:r>
            <a:r>
              <a:rPr lang="en-US" altLang="zh-TW" sz="3000" b="1" u="sng" dirty="0">
                <a:solidFill>
                  <a:srgbClr val="FF0000"/>
                </a:solidFill>
              </a:rPr>
              <a:t>)</a:t>
            </a:r>
            <a:r>
              <a:rPr lang="zh-TW" altLang="en-US" sz="3000" b="1" dirty="0">
                <a:solidFill>
                  <a:prstClr val="black"/>
                </a:solidFill>
              </a:rPr>
              <a:t>評鑑基準項目</a:t>
            </a:r>
            <a:r>
              <a:rPr lang="en-US" altLang="zh-TW" sz="3000" b="1" dirty="0">
                <a:solidFill>
                  <a:prstClr val="black"/>
                </a:solidFill>
              </a:rPr>
              <a:t>(</a:t>
            </a:r>
            <a:r>
              <a:rPr lang="zh-TW" altLang="en-US" sz="3000" b="1" dirty="0">
                <a:solidFill>
                  <a:prstClr val="black"/>
                </a:solidFill>
              </a:rPr>
              <a:t>學術單位聘任</a:t>
            </a:r>
            <a:r>
              <a:rPr lang="en-US" altLang="zh-TW" sz="3000" b="1" dirty="0">
                <a:solidFill>
                  <a:prstClr val="black"/>
                </a:solidFill>
              </a:rPr>
              <a:t>)-</a:t>
            </a:r>
            <a:r>
              <a:rPr lang="zh-TW" altLang="en-US" sz="3000" b="1" dirty="0">
                <a:solidFill>
                  <a:prstClr val="black"/>
                </a:solidFill>
              </a:rPr>
              <a:t>研究項目</a:t>
            </a:r>
            <a:r>
              <a:rPr lang="en-US" altLang="zh-TW" sz="3000" b="1" dirty="0">
                <a:solidFill>
                  <a:prstClr val="black"/>
                </a:solidFill>
              </a:rPr>
              <a:t>(1/4)</a:t>
            </a:r>
            <a:endParaRPr lang="zh-TW" altLang="en-US" dirty="0"/>
          </a:p>
        </p:txBody>
      </p:sp>
      <p:graphicFrame>
        <p:nvGraphicFramePr>
          <p:cNvPr id="3" name="表格 2">
            <a:extLst>
              <a:ext uri="{FF2B5EF4-FFF2-40B4-BE49-F238E27FC236}">
                <a16:creationId xmlns:a16="http://schemas.microsoft.com/office/drawing/2014/main" id="{1535CB6C-3875-4C3E-AE38-DEFB9A8BA220}"/>
              </a:ext>
            </a:extLst>
          </p:cNvPr>
          <p:cNvGraphicFramePr>
            <a:graphicFrameLocks noGrp="1"/>
          </p:cNvGraphicFramePr>
          <p:nvPr>
            <p:extLst/>
          </p:nvPr>
        </p:nvGraphicFramePr>
        <p:xfrm>
          <a:off x="611560" y="1671959"/>
          <a:ext cx="7903790" cy="4248472"/>
        </p:xfrm>
        <a:graphic>
          <a:graphicData uri="http://schemas.openxmlformats.org/drawingml/2006/table">
            <a:tbl>
              <a:tblPr firstRow="1" firstCol="1" bandRow="1"/>
              <a:tblGrid>
                <a:gridCol w="853285">
                  <a:extLst>
                    <a:ext uri="{9D8B030D-6E8A-4147-A177-3AD203B41FA5}">
                      <a16:colId xmlns:a16="http://schemas.microsoft.com/office/drawing/2014/main" val="2859564104"/>
                    </a:ext>
                  </a:extLst>
                </a:gridCol>
                <a:gridCol w="4383997">
                  <a:extLst>
                    <a:ext uri="{9D8B030D-6E8A-4147-A177-3AD203B41FA5}">
                      <a16:colId xmlns:a16="http://schemas.microsoft.com/office/drawing/2014/main" val="3443113215"/>
                    </a:ext>
                  </a:extLst>
                </a:gridCol>
                <a:gridCol w="1483838">
                  <a:extLst>
                    <a:ext uri="{9D8B030D-6E8A-4147-A177-3AD203B41FA5}">
                      <a16:colId xmlns:a16="http://schemas.microsoft.com/office/drawing/2014/main" val="2184666516"/>
                    </a:ext>
                  </a:extLst>
                </a:gridCol>
                <a:gridCol w="1182670">
                  <a:extLst>
                    <a:ext uri="{9D8B030D-6E8A-4147-A177-3AD203B41FA5}">
                      <a16:colId xmlns:a16="http://schemas.microsoft.com/office/drawing/2014/main" val="3573998392"/>
                    </a:ext>
                  </a:extLst>
                </a:gridCol>
              </a:tblGrid>
              <a:tr h="386225">
                <a:tc>
                  <a:txBody>
                    <a:bodyPr/>
                    <a:lstStyle/>
                    <a:p>
                      <a:pPr algn="just">
                        <a:lnSpc>
                          <a:spcPts val="2000"/>
                        </a:lnSpc>
                        <a:spcAft>
                          <a:spcPts val="0"/>
                        </a:spcAft>
                      </a:pP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項目</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zh-TW" sz="18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門檻</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通過條件</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0734310"/>
                  </a:ext>
                </a:extLst>
              </a:tr>
              <a:tr h="3862247">
                <a:tc>
                  <a:txBody>
                    <a:bodyPr/>
                    <a:lstStyle/>
                    <a:p>
                      <a:pPr algn="just">
                        <a:lnSpc>
                          <a:spcPts val="2000"/>
                        </a:lnSpc>
                        <a:spcBef>
                          <a:spcPts val="4800"/>
                        </a:spcBef>
                        <a:spcAft>
                          <a:spcPts val="0"/>
                        </a:spcAft>
                      </a:pPr>
                      <a:r>
                        <a:rPr lang="en-US" sz="18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B1</a:t>
                      </a:r>
                      <a:r>
                        <a:rPr lang="zh-TW" sz="18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個人研究計畫執行</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just">
                        <a:lnSpc>
                          <a:spcPts val="2400"/>
                        </a:lnSpc>
                        <a:spcBef>
                          <a:spcPts val="4800"/>
                        </a:spcBef>
                        <a:spcAft>
                          <a:spcPts val="0"/>
                        </a:spcAft>
                      </a:pPr>
                      <a:r>
                        <a:rPr lang="en-US" alt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評鑑期間研究計畫或產學合作執行</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不含校內補助計畫</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件以上且計畫總金額累計達各學院前一年度計畫總金額</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計畫總件數</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×50%(</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平均金額超過</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50,000</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元者，基準點以</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50,000</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元採計</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50</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just">
                        <a:lnSpc>
                          <a:spcPts val="2400"/>
                        </a:lnSpc>
                        <a:spcAft>
                          <a:spcPts val="0"/>
                        </a:spcAft>
                      </a:pP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件數：</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件以上</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just">
                        <a:lnSpc>
                          <a:spcPts val="2000"/>
                        </a:lnSpc>
                        <a:spcAft>
                          <a:spcPts val="0"/>
                        </a:spcAft>
                      </a:pP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金額：得累計，通過基準點</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所屬學院前一年度計畫總金額</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計畫總件數</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×50%(</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平均金額超過</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50,000</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元者，基準點以</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50,000</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元採計</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Bef>
                          <a:spcPts val="8400"/>
                        </a:spcBef>
                        <a:spcAft>
                          <a:spcPts val="0"/>
                        </a:spcAft>
                      </a:pP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各教師於受評鑑期間至少需達</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B1</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B2</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B3</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B4</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任</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項評定指標以上，</a:t>
                      </a:r>
                      <a:r>
                        <a:rPr lang="zh-TW" sz="18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且合計</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分數</a:t>
                      </a:r>
                      <a:r>
                        <a:rPr lang="zh-TW" sz="18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達</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80</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分以上</a:t>
                      </a:r>
                      <a:r>
                        <a:rPr lang="zh-TW" sz="18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6353538"/>
                  </a:ext>
                </a:extLst>
              </a:tr>
            </a:tbl>
          </a:graphicData>
        </a:graphic>
      </p:graphicFrame>
    </p:spTree>
    <p:extLst>
      <p:ext uri="{BB962C8B-B14F-4D97-AF65-F5344CB8AC3E}">
        <p14:creationId xmlns:p14="http://schemas.microsoft.com/office/powerpoint/2010/main" val="23303122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C66928-75CA-4FDC-9A35-4CB9C6767049}"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8" name="標題 1"/>
          <p:cNvSpPr>
            <a:spLocks noGrp="1"/>
          </p:cNvSpPr>
          <p:nvPr>
            <p:ph type="title"/>
          </p:nvPr>
        </p:nvSpPr>
        <p:spPr>
          <a:xfrm>
            <a:off x="611560" y="136470"/>
            <a:ext cx="8208912" cy="855663"/>
          </a:xfrm>
        </p:spPr>
        <p:txBody>
          <a:bodyPr>
            <a:normAutofit fontScale="90000"/>
          </a:bodyPr>
          <a:lstStyle/>
          <a:p>
            <a:r>
              <a:rPr lang="en-US" altLang="zh-TW" sz="3000" b="1" dirty="0">
                <a:solidFill>
                  <a:prstClr val="black"/>
                </a:solidFill>
              </a:rPr>
              <a:t>113</a:t>
            </a:r>
            <a:r>
              <a:rPr lang="zh-TW" altLang="en-US" sz="3000" b="1" dirty="0">
                <a:solidFill>
                  <a:prstClr val="black"/>
                </a:solidFill>
              </a:rPr>
              <a:t>學年度</a:t>
            </a:r>
            <a:r>
              <a:rPr lang="zh-TW" altLang="en-US" sz="3000" b="1" u="sng" dirty="0">
                <a:solidFill>
                  <a:srgbClr val="FF0000"/>
                </a:solidFill>
              </a:rPr>
              <a:t>編制外專任教學人員</a:t>
            </a:r>
            <a:r>
              <a:rPr lang="en-US" altLang="zh-TW" sz="3000" b="1" u="sng" dirty="0">
                <a:solidFill>
                  <a:srgbClr val="FF0000"/>
                </a:solidFill>
              </a:rPr>
              <a:t>(</a:t>
            </a:r>
            <a:r>
              <a:rPr lang="zh-TW" altLang="en-US" sz="3000" b="1" u="sng" dirty="0">
                <a:solidFill>
                  <a:srgbClr val="FF0000"/>
                </a:solidFill>
              </a:rPr>
              <a:t>專案教師</a:t>
            </a:r>
            <a:r>
              <a:rPr lang="en-US" altLang="zh-TW" sz="3000" b="1" u="sng" dirty="0">
                <a:solidFill>
                  <a:srgbClr val="FF0000"/>
                </a:solidFill>
              </a:rPr>
              <a:t>)</a:t>
            </a:r>
            <a:r>
              <a:rPr lang="zh-TW" altLang="en-US" sz="3000" b="1" dirty="0">
                <a:solidFill>
                  <a:prstClr val="black"/>
                </a:solidFill>
              </a:rPr>
              <a:t>評鑑基準項目</a:t>
            </a:r>
            <a:r>
              <a:rPr lang="en-US" altLang="zh-TW" sz="3000" b="1" dirty="0">
                <a:solidFill>
                  <a:prstClr val="black"/>
                </a:solidFill>
              </a:rPr>
              <a:t>(</a:t>
            </a:r>
            <a:r>
              <a:rPr lang="zh-TW" altLang="en-US" sz="3000" b="1" dirty="0">
                <a:solidFill>
                  <a:prstClr val="black"/>
                </a:solidFill>
              </a:rPr>
              <a:t>學術單位聘任</a:t>
            </a:r>
            <a:r>
              <a:rPr lang="en-US" altLang="zh-TW" sz="3000" b="1" dirty="0">
                <a:solidFill>
                  <a:prstClr val="black"/>
                </a:solidFill>
              </a:rPr>
              <a:t>)-</a:t>
            </a:r>
            <a:r>
              <a:rPr lang="zh-TW" altLang="en-US" sz="3000" b="1" dirty="0">
                <a:solidFill>
                  <a:prstClr val="black"/>
                </a:solidFill>
              </a:rPr>
              <a:t>研究項目</a:t>
            </a:r>
            <a:r>
              <a:rPr lang="en-US" altLang="zh-TW" sz="3000" b="1" dirty="0">
                <a:solidFill>
                  <a:prstClr val="black"/>
                </a:solidFill>
              </a:rPr>
              <a:t>(2/4)</a:t>
            </a:r>
            <a:endParaRPr lang="zh-TW" altLang="en-US" dirty="0"/>
          </a:p>
        </p:txBody>
      </p:sp>
      <p:graphicFrame>
        <p:nvGraphicFramePr>
          <p:cNvPr id="5" name="表格 4">
            <a:extLst>
              <a:ext uri="{FF2B5EF4-FFF2-40B4-BE49-F238E27FC236}">
                <a16:creationId xmlns:a16="http://schemas.microsoft.com/office/drawing/2014/main" id="{8A56563E-4E0F-41BC-90D4-00BE0665D1B8}"/>
              </a:ext>
            </a:extLst>
          </p:cNvPr>
          <p:cNvGraphicFramePr>
            <a:graphicFrameLocks noGrp="1"/>
          </p:cNvGraphicFramePr>
          <p:nvPr>
            <p:extLst>
              <p:ext uri="{D42A27DB-BD31-4B8C-83A1-F6EECF244321}">
                <p14:modId xmlns:p14="http://schemas.microsoft.com/office/powerpoint/2010/main" val="1540849484"/>
              </p:ext>
            </p:extLst>
          </p:nvPr>
        </p:nvGraphicFramePr>
        <p:xfrm>
          <a:off x="467544" y="1229687"/>
          <a:ext cx="8352928" cy="5209540"/>
        </p:xfrm>
        <a:graphic>
          <a:graphicData uri="http://schemas.openxmlformats.org/drawingml/2006/table">
            <a:tbl>
              <a:tblPr firstRow="1" firstCol="1" bandRow="1"/>
              <a:tblGrid>
                <a:gridCol w="928280">
                  <a:extLst>
                    <a:ext uri="{9D8B030D-6E8A-4147-A177-3AD203B41FA5}">
                      <a16:colId xmlns:a16="http://schemas.microsoft.com/office/drawing/2014/main" val="1106280635"/>
                    </a:ext>
                  </a:extLst>
                </a:gridCol>
                <a:gridCol w="5264408">
                  <a:extLst>
                    <a:ext uri="{9D8B030D-6E8A-4147-A177-3AD203B41FA5}">
                      <a16:colId xmlns:a16="http://schemas.microsoft.com/office/drawing/2014/main" val="3182604842"/>
                    </a:ext>
                  </a:extLst>
                </a:gridCol>
                <a:gridCol w="914811">
                  <a:extLst>
                    <a:ext uri="{9D8B030D-6E8A-4147-A177-3AD203B41FA5}">
                      <a16:colId xmlns:a16="http://schemas.microsoft.com/office/drawing/2014/main" val="1187922516"/>
                    </a:ext>
                  </a:extLst>
                </a:gridCol>
                <a:gridCol w="1245429">
                  <a:extLst>
                    <a:ext uri="{9D8B030D-6E8A-4147-A177-3AD203B41FA5}">
                      <a16:colId xmlns:a16="http://schemas.microsoft.com/office/drawing/2014/main" val="3357701299"/>
                    </a:ext>
                  </a:extLst>
                </a:gridCol>
              </a:tblGrid>
              <a:tr h="59144">
                <a:tc>
                  <a:txBody>
                    <a:bodyPr/>
                    <a:lstStyle/>
                    <a:p>
                      <a:pPr algn="just">
                        <a:spcAft>
                          <a:spcPts val="0"/>
                        </a:spcAft>
                      </a:pP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項目</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8495" marR="38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8495" marR="38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門檻</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8495" marR="38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通過條件</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8495" marR="38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9429404"/>
                  </a:ext>
                </a:extLst>
              </a:tr>
              <a:tr h="3173164">
                <a:tc>
                  <a:txBody>
                    <a:bodyPr/>
                    <a:lstStyle/>
                    <a:p>
                      <a:pPr>
                        <a:lnSpc>
                          <a:spcPts val="1680"/>
                        </a:lnSpc>
                      </a:pPr>
                      <a:r>
                        <a:rPr lang="en-US" sz="1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B2</a:t>
                      </a:r>
                      <a:r>
                        <a:rPr lang="zh-TW" sz="1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研究衍生成果</a:t>
                      </a:r>
                      <a:endParaRPr lang="zh-TW" altLang="en-US" sz="1400" dirty="0">
                        <a:latin typeface="標楷體" panose="03000509000000000000" pitchFamily="65" charset="-120"/>
                        <a:ea typeface="標楷體" panose="03000509000000000000" pitchFamily="65" charset="-120"/>
                      </a:endParaRPr>
                    </a:p>
                  </a:txBody>
                  <a:tcPr marL="38495" marR="38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just">
                        <a:lnSpc>
                          <a:spcPts val="1680"/>
                        </a:lnSpc>
                        <a:spcAft>
                          <a:spcPts val="0"/>
                        </a:spcAft>
                      </a:pP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1.</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發明專利獲證</a:t>
                      </a: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1</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件：</a:t>
                      </a: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20</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分。</a:t>
                      </a:r>
                      <a:endParaRPr 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152400" indent="-152400" algn="just">
                        <a:lnSpc>
                          <a:spcPts val="1680"/>
                        </a:lnSpc>
                        <a:spcAft>
                          <a:spcPts val="0"/>
                        </a:spcAft>
                      </a:pP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技術移轉案件以本校已入帳之之</a:t>
                      </a: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1</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件以上，</a:t>
                      </a: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金額</a:t>
                      </a: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10</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萬元，且已確實入帳</a:t>
                      </a: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10</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分。</a:t>
                      </a:r>
                      <a:endParaRPr 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152400" indent="-152400" algn="just">
                        <a:lnSpc>
                          <a:spcPts val="1680"/>
                        </a:lnSpc>
                        <a:spcAft>
                          <a:spcPts val="0"/>
                        </a:spcAft>
                      </a:pP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3.</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期刊論文</a:t>
                      </a: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1</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篇以上</a:t>
                      </a: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需為第一作者或通訊作者</a:t>
                      </a: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10</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分。</a:t>
                      </a:r>
                      <a:endParaRPr 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152400" indent="-152400" algn="just">
                        <a:lnSpc>
                          <a:spcPts val="1680"/>
                        </a:lnSpc>
                        <a:spcAft>
                          <a:spcPts val="0"/>
                        </a:spcAft>
                      </a:pP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4.</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研討會論文</a:t>
                      </a: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3</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篇以上</a:t>
                      </a: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需為第一作者或通訊作者</a:t>
                      </a: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10</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分。</a:t>
                      </a:r>
                      <a:endParaRPr 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152400" indent="-152400" algn="just">
                        <a:lnSpc>
                          <a:spcPts val="1680"/>
                        </a:lnSpc>
                        <a:spcAft>
                          <a:spcPts val="0"/>
                        </a:spcAft>
                      </a:pP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5.</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專書達</a:t>
                      </a: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1</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本以上</a:t>
                      </a: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需為作者之一，不含出版翻譯書</a:t>
                      </a: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10</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分。</a:t>
                      </a:r>
                      <a:endParaRPr 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152400" indent="-152400" algn="just">
                        <a:lnSpc>
                          <a:spcPts val="1680"/>
                        </a:lnSpc>
                        <a:spcAft>
                          <a:spcPts val="0"/>
                        </a:spcAft>
                      </a:pP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6</a:t>
                      </a:r>
                      <a:r>
                        <a:rPr lang="en-US" sz="16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lang="en-US" sz="1600" b="1" u="none"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I</a:t>
                      </a:r>
                      <a:r>
                        <a:rPr lang="zh-TW" altLang="en-US" sz="1600" b="1" u="none"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級及</a:t>
                      </a:r>
                      <a:r>
                        <a:rPr lang="en-US" altLang="zh-TW" sz="1600" b="1" u="none"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EI</a:t>
                      </a:r>
                      <a:r>
                        <a:rPr lang="zh-TW" altLang="zh-TW" sz="1600" b="0" u="none"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期刊</a:t>
                      </a:r>
                      <a:r>
                        <a:rPr lang="zh-TW" sz="16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論文</a:t>
                      </a: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1</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篇以上</a:t>
                      </a: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需為第一作者或通訊作者</a:t>
                      </a: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，視為通過</a:t>
                      </a: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B2</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門檻：</a:t>
                      </a: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10</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分。</a:t>
                      </a:r>
                      <a:endParaRPr 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152400" indent="-152400" algn="just">
                        <a:lnSpc>
                          <a:spcPts val="1680"/>
                        </a:lnSpc>
                        <a:spcAft>
                          <a:spcPts val="0"/>
                        </a:spcAft>
                      </a:pP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7.</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教師個人展演</a:t>
                      </a: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含展覽、器樂演奏</a:t>
                      </a: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唱</a:t>
                      </a: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或音樂創作管絃樂曲，並於國際性或國內具審核機制院轄市級以上場館舉辦</a:t>
                      </a: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)1</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次以上：</a:t>
                      </a: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10</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分。</a:t>
                      </a:r>
                      <a:endParaRPr 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152400" indent="-152400" algn="just">
                        <a:lnSpc>
                          <a:spcPts val="1680"/>
                        </a:lnSpc>
                        <a:spcAft>
                          <a:spcPts val="0"/>
                        </a:spcAft>
                      </a:pP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8.</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指導學生創業並有實際成果者</a:t>
                      </a: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1</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件以上：</a:t>
                      </a: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10</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分。</a:t>
                      </a:r>
                      <a:endParaRPr 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152400" indent="-152400" algn="just">
                        <a:lnSpc>
                          <a:spcPts val="1680"/>
                        </a:lnSpc>
                        <a:spcAft>
                          <a:spcPts val="0"/>
                        </a:spcAft>
                      </a:pP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9.</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國外研討會口頭報告</a:t>
                      </a: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1</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次：</a:t>
                      </a: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5</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分。</a:t>
                      </a:r>
                      <a:endParaRPr 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190500" indent="-190500" algn="just">
                        <a:lnSpc>
                          <a:spcPts val="1680"/>
                        </a:lnSpc>
                        <a:spcAft>
                          <a:spcPts val="0"/>
                        </a:spcAft>
                      </a:pP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10.</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參加國際性競賽並獲得名次者</a:t>
                      </a: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以前三名或銅牌以上名次者為限，無名次規定者則以實際獲獎情形計列</a:t>
                      </a: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10</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分。</a:t>
                      </a:r>
                      <a:endParaRPr 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190500" indent="-190500" algn="just">
                        <a:lnSpc>
                          <a:spcPts val="1680"/>
                        </a:lnSpc>
                        <a:spcAft>
                          <a:spcPts val="0"/>
                        </a:spcAft>
                      </a:pP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11.</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參加由政府部會舉辦之全國性競賽並獲得名次者</a:t>
                      </a: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以前三名或銅牌以上名次者為限，無名次規定者則以實際獲獎情形計列</a:t>
                      </a: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10</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分。</a:t>
                      </a:r>
                      <a:endParaRPr 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190500" indent="-190500" algn="just">
                        <a:lnSpc>
                          <a:spcPts val="1680"/>
                        </a:lnSpc>
                        <a:spcAft>
                          <a:spcPts val="0"/>
                        </a:spcAft>
                      </a:pP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12.</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教師個人展演之現場整場光碟</a:t>
                      </a: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含展覽、器樂演奏</a:t>
                      </a: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唱</a:t>
                      </a: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或音樂創作管絃樂曲，並於國際性或國內具審核機制院轄市級以上場館舉辦</a:t>
                      </a: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)1</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份以上。</a:t>
                      </a: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不得與</a:t>
                      </a: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B1</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重覆採計</a:t>
                      </a: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10</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分。</a:t>
                      </a:r>
                      <a:endParaRPr 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152400" indent="-152400" algn="just">
                        <a:lnSpc>
                          <a:spcPts val="1680"/>
                        </a:lnSpc>
                        <a:spcAft>
                          <a:spcPts val="0"/>
                        </a:spcAft>
                      </a:pP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13</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其他研究成果</a:t>
                      </a: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自行提供佐證資料</a:t>
                      </a: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en-US"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5-10</a:t>
                      </a:r>
                      <a:r>
                        <a:rPr lang="zh-TW" sz="1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分。</a:t>
                      </a:r>
                      <a:endParaRPr lang="zh-TW" altLang="en-US" sz="1600" dirty="0">
                        <a:latin typeface="標楷體" panose="03000509000000000000" pitchFamily="65" charset="-120"/>
                        <a:ea typeface="標楷體" panose="03000509000000000000" pitchFamily="65" charset="-120"/>
                      </a:endParaRPr>
                    </a:p>
                  </a:txBody>
                  <a:tcPr marL="38495" marR="38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80"/>
                        </a:lnSpc>
                        <a:spcBef>
                          <a:spcPts val="4800"/>
                        </a:spcBef>
                        <a:spcAft>
                          <a:spcPts val="0"/>
                        </a:spcAft>
                      </a:pPr>
                      <a:r>
                        <a:rPr lang="zh-TW" sz="1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成果產出需達左列</a:t>
                      </a:r>
                      <a:r>
                        <a:rPr lang="en-US" sz="1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1</a:t>
                      </a:r>
                      <a:r>
                        <a:rPr lang="zh-TW" sz="1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項以上之項目</a:t>
                      </a:r>
                      <a:endParaRPr lang="en-US" altLang="zh-TW" sz="1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algn="just">
                        <a:lnSpc>
                          <a:spcPts val="1680"/>
                        </a:lnSpc>
                        <a:spcBef>
                          <a:spcPts val="4800"/>
                        </a:spcBef>
                        <a:spcAft>
                          <a:spcPts val="0"/>
                        </a:spcAft>
                      </a:pPr>
                      <a:r>
                        <a:rPr lang="en-US" sz="1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B2 </a:t>
                      </a:r>
                      <a:r>
                        <a:rPr lang="zh-TW" sz="1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項目需與專業相關</a:t>
                      </a:r>
                      <a:endParaRPr lang="zh-TW" sz="14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lgn="just">
                        <a:lnSpc>
                          <a:spcPts val="1680"/>
                        </a:lnSpc>
                        <a:spcAft>
                          <a:spcPts val="0"/>
                        </a:spcAft>
                      </a:pPr>
                      <a:r>
                        <a:rPr lang="en-US" sz="1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endParaRPr lang="zh-TW" altLang="en-US" sz="1400" dirty="0">
                        <a:latin typeface="標楷體" panose="03000509000000000000" pitchFamily="65" charset="-120"/>
                        <a:ea typeface="標楷體" panose="03000509000000000000" pitchFamily="65" charset="-120"/>
                      </a:endParaRPr>
                    </a:p>
                  </a:txBody>
                  <a:tcPr marL="38495" marR="38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80"/>
                        </a:lnSpc>
                        <a:spcBef>
                          <a:spcPts val="8400"/>
                        </a:spcBef>
                        <a:spcAft>
                          <a:spcPts val="0"/>
                        </a:spcAft>
                      </a:pPr>
                      <a:r>
                        <a:rPr lang="zh-TW" altLang="en-US" sz="1400" kern="100" dirty="0">
                          <a:effectLst/>
                          <a:latin typeface="標楷體" panose="03000509000000000000" pitchFamily="65" charset="-120"/>
                          <a:ea typeface="標楷體" panose="03000509000000000000" pitchFamily="65" charset="-120"/>
                          <a:cs typeface="Times New Roman" panose="02020603050405020304" pitchFamily="18" charset="0"/>
                        </a:rPr>
                        <a:t>各教師於受評鑑期間至少需達</a:t>
                      </a:r>
                      <a:r>
                        <a:rPr lang="en-US" altLang="zh-TW" sz="1400" kern="100" dirty="0">
                          <a:effectLst/>
                          <a:latin typeface="標楷體" panose="03000509000000000000" pitchFamily="65" charset="-120"/>
                          <a:ea typeface="標楷體" panose="03000509000000000000" pitchFamily="65" charset="-120"/>
                          <a:cs typeface="Times New Roman" panose="02020603050405020304" pitchFamily="18" charset="0"/>
                        </a:rPr>
                        <a:t>B1</a:t>
                      </a:r>
                      <a:r>
                        <a:rPr lang="zh-TW" altLang="en-US" sz="1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en-US" altLang="zh-TW" sz="1400" kern="100" dirty="0">
                          <a:effectLst/>
                          <a:latin typeface="標楷體" panose="03000509000000000000" pitchFamily="65" charset="-120"/>
                          <a:ea typeface="標楷體" panose="03000509000000000000" pitchFamily="65" charset="-120"/>
                          <a:cs typeface="Times New Roman" panose="02020603050405020304" pitchFamily="18" charset="0"/>
                        </a:rPr>
                        <a:t>B2</a:t>
                      </a:r>
                      <a:r>
                        <a:rPr lang="zh-TW" altLang="en-US" sz="1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en-US" altLang="zh-TW" sz="1400" kern="100" dirty="0">
                          <a:effectLst/>
                          <a:latin typeface="標楷體" panose="03000509000000000000" pitchFamily="65" charset="-120"/>
                          <a:ea typeface="標楷體" panose="03000509000000000000" pitchFamily="65" charset="-120"/>
                          <a:cs typeface="Times New Roman" panose="02020603050405020304" pitchFamily="18" charset="0"/>
                        </a:rPr>
                        <a:t>B3</a:t>
                      </a:r>
                      <a:r>
                        <a:rPr lang="zh-TW" altLang="en-US" sz="1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en-US" altLang="zh-TW" sz="1400" kern="100" dirty="0">
                          <a:effectLst/>
                          <a:latin typeface="標楷體" panose="03000509000000000000" pitchFamily="65" charset="-120"/>
                          <a:ea typeface="標楷體" panose="03000509000000000000" pitchFamily="65" charset="-120"/>
                          <a:cs typeface="Times New Roman" panose="02020603050405020304" pitchFamily="18" charset="0"/>
                        </a:rPr>
                        <a:t>B4</a:t>
                      </a:r>
                      <a:r>
                        <a:rPr lang="zh-TW" altLang="en-US" sz="1400" kern="100" dirty="0">
                          <a:effectLst/>
                          <a:latin typeface="標楷體" panose="03000509000000000000" pitchFamily="65" charset="-120"/>
                          <a:ea typeface="標楷體" panose="03000509000000000000" pitchFamily="65" charset="-120"/>
                          <a:cs typeface="Times New Roman" panose="02020603050405020304" pitchFamily="18" charset="0"/>
                        </a:rPr>
                        <a:t>任</a:t>
                      </a:r>
                      <a:r>
                        <a:rPr lang="en-US" altLang="zh-TW" sz="1400" kern="100" dirty="0">
                          <a:effectLst/>
                          <a:latin typeface="標楷體" panose="03000509000000000000" pitchFamily="65" charset="-120"/>
                          <a:ea typeface="標楷體" panose="03000509000000000000" pitchFamily="65" charset="-120"/>
                          <a:cs typeface="Times New Roman" panose="02020603050405020304" pitchFamily="18" charset="0"/>
                        </a:rPr>
                        <a:t>2</a:t>
                      </a:r>
                      <a:r>
                        <a:rPr lang="zh-TW" altLang="en-US" sz="1400" kern="100" dirty="0">
                          <a:effectLst/>
                          <a:latin typeface="標楷體" panose="03000509000000000000" pitchFamily="65" charset="-120"/>
                          <a:ea typeface="標楷體" panose="03000509000000000000" pitchFamily="65" charset="-120"/>
                          <a:cs typeface="Times New Roman" panose="02020603050405020304" pitchFamily="18" charset="0"/>
                        </a:rPr>
                        <a:t>項評定指標以上，且合計分數達</a:t>
                      </a:r>
                      <a:r>
                        <a:rPr lang="en-US" altLang="zh-TW" sz="1400" kern="100" dirty="0">
                          <a:effectLst/>
                          <a:latin typeface="標楷體" panose="03000509000000000000" pitchFamily="65" charset="-120"/>
                          <a:ea typeface="標楷體" panose="03000509000000000000" pitchFamily="65" charset="-120"/>
                          <a:cs typeface="Times New Roman" panose="02020603050405020304" pitchFamily="18" charset="0"/>
                        </a:rPr>
                        <a:t>80</a:t>
                      </a:r>
                      <a:r>
                        <a:rPr lang="zh-TW" altLang="en-US" sz="1400" kern="100" dirty="0">
                          <a:effectLst/>
                          <a:latin typeface="標楷體" panose="03000509000000000000" pitchFamily="65" charset="-120"/>
                          <a:ea typeface="標楷體" panose="03000509000000000000" pitchFamily="65" charset="-120"/>
                          <a:cs typeface="Times New Roman" panose="02020603050405020304" pitchFamily="18" charset="0"/>
                        </a:rPr>
                        <a:t>分以上</a:t>
                      </a:r>
                      <a:endParaRPr lang="zh-TW" sz="1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8495" marR="38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33118"/>
                  </a:ext>
                </a:extLst>
              </a:tr>
            </a:tbl>
          </a:graphicData>
        </a:graphic>
      </p:graphicFrame>
    </p:spTree>
    <p:extLst>
      <p:ext uri="{BB962C8B-B14F-4D97-AF65-F5344CB8AC3E}">
        <p14:creationId xmlns:p14="http://schemas.microsoft.com/office/powerpoint/2010/main" val="3642082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C66928-75CA-4FDC-9A35-4CB9C6767049}"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8" name="標題 1"/>
          <p:cNvSpPr>
            <a:spLocks noGrp="1"/>
          </p:cNvSpPr>
          <p:nvPr>
            <p:ph type="title"/>
          </p:nvPr>
        </p:nvSpPr>
        <p:spPr>
          <a:xfrm>
            <a:off x="578780" y="136470"/>
            <a:ext cx="8208912" cy="855663"/>
          </a:xfrm>
        </p:spPr>
        <p:txBody>
          <a:bodyPr>
            <a:normAutofit fontScale="90000"/>
          </a:bodyPr>
          <a:lstStyle/>
          <a:p>
            <a:r>
              <a:rPr lang="en-US" altLang="zh-TW" sz="3000" b="1" dirty="0">
                <a:solidFill>
                  <a:prstClr val="black"/>
                </a:solidFill>
              </a:rPr>
              <a:t>113</a:t>
            </a:r>
            <a:r>
              <a:rPr lang="zh-TW" altLang="en-US" sz="3000" b="1" dirty="0">
                <a:solidFill>
                  <a:prstClr val="black"/>
                </a:solidFill>
              </a:rPr>
              <a:t>學年度</a:t>
            </a:r>
            <a:r>
              <a:rPr lang="zh-TW" altLang="en-US" sz="3000" b="1" u="sng" dirty="0">
                <a:solidFill>
                  <a:srgbClr val="FF0000"/>
                </a:solidFill>
              </a:rPr>
              <a:t>編制外專任教學人員</a:t>
            </a:r>
            <a:r>
              <a:rPr lang="en-US" altLang="zh-TW" sz="3000" b="1" u="sng" dirty="0">
                <a:solidFill>
                  <a:srgbClr val="FF0000"/>
                </a:solidFill>
              </a:rPr>
              <a:t>(</a:t>
            </a:r>
            <a:r>
              <a:rPr lang="zh-TW" altLang="en-US" sz="3000" b="1" u="sng" dirty="0">
                <a:solidFill>
                  <a:srgbClr val="FF0000"/>
                </a:solidFill>
              </a:rPr>
              <a:t>專案教師</a:t>
            </a:r>
            <a:r>
              <a:rPr lang="en-US" altLang="zh-TW" sz="3000" b="1" u="sng" dirty="0">
                <a:solidFill>
                  <a:srgbClr val="FF0000"/>
                </a:solidFill>
              </a:rPr>
              <a:t>)</a:t>
            </a:r>
            <a:r>
              <a:rPr lang="zh-TW" altLang="en-US" sz="3000" b="1" dirty="0">
                <a:solidFill>
                  <a:prstClr val="black"/>
                </a:solidFill>
              </a:rPr>
              <a:t>評鑑基準項目</a:t>
            </a:r>
            <a:r>
              <a:rPr lang="en-US" altLang="zh-TW" sz="3000" b="1" dirty="0">
                <a:solidFill>
                  <a:prstClr val="black"/>
                </a:solidFill>
              </a:rPr>
              <a:t>(</a:t>
            </a:r>
            <a:r>
              <a:rPr lang="zh-TW" altLang="en-US" sz="3000" b="1" dirty="0">
                <a:solidFill>
                  <a:prstClr val="black"/>
                </a:solidFill>
              </a:rPr>
              <a:t>學術單位聘任</a:t>
            </a:r>
            <a:r>
              <a:rPr lang="en-US" altLang="zh-TW" sz="3000" b="1" dirty="0">
                <a:solidFill>
                  <a:prstClr val="black"/>
                </a:solidFill>
              </a:rPr>
              <a:t>)-</a:t>
            </a:r>
            <a:r>
              <a:rPr lang="zh-TW" altLang="en-US" sz="3000" b="1" dirty="0">
                <a:solidFill>
                  <a:prstClr val="black"/>
                </a:solidFill>
              </a:rPr>
              <a:t>研究項目</a:t>
            </a:r>
            <a:r>
              <a:rPr lang="en-US" altLang="zh-TW" sz="3000" b="1" dirty="0">
                <a:solidFill>
                  <a:prstClr val="black"/>
                </a:solidFill>
              </a:rPr>
              <a:t>(3/4)</a:t>
            </a:r>
            <a:endParaRPr lang="zh-TW" altLang="en-US" dirty="0"/>
          </a:p>
        </p:txBody>
      </p:sp>
      <p:graphicFrame>
        <p:nvGraphicFramePr>
          <p:cNvPr id="6" name="表格 5">
            <a:extLst>
              <a:ext uri="{FF2B5EF4-FFF2-40B4-BE49-F238E27FC236}">
                <a16:creationId xmlns:a16="http://schemas.microsoft.com/office/drawing/2014/main" id="{0651CA35-E2BF-4908-AE28-4C5B81516125}"/>
              </a:ext>
            </a:extLst>
          </p:cNvPr>
          <p:cNvGraphicFramePr>
            <a:graphicFrameLocks noGrp="1"/>
          </p:cNvGraphicFramePr>
          <p:nvPr>
            <p:extLst>
              <p:ext uri="{D42A27DB-BD31-4B8C-83A1-F6EECF244321}">
                <p14:modId xmlns:p14="http://schemas.microsoft.com/office/powerpoint/2010/main" val="456983019"/>
              </p:ext>
            </p:extLst>
          </p:nvPr>
        </p:nvGraphicFramePr>
        <p:xfrm>
          <a:off x="342442" y="1196752"/>
          <a:ext cx="8424935" cy="5132132"/>
        </p:xfrm>
        <a:graphic>
          <a:graphicData uri="http://schemas.openxmlformats.org/drawingml/2006/table">
            <a:tbl>
              <a:tblPr firstRow="1" firstCol="1" bandRow="1"/>
              <a:tblGrid>
                <a:gridCol w="999989">
                  <a:extLst>
                    <a:ext uri="{9D8B030D-6E8A-4147-A177-3AD203B41FA5}">
                      <a16:colId xmlns:a16="http://schemas.microsoft.com/office/drawing/2014/main" val="1106280635"/>
                    </a:ext>
                  </a:extLst>
                </a:gridCol>
                <a:gridCol w="5173785">
                  <a:extLst>
                    <a:ext uri="{9D8B030D-6E8A-4147-A177-3AD203B41FA5}">
                      <a16:colId xmlns:a16="http://schemas.microsoft.com/office/drawing/2014/main" val="3182604842"/>
                    </a:ext>
                  </a:extLst>
                </a:gridCol>
                <a:gridCol w="1296144">
                  <a:extLst>
                    <a:ext uri="{9D8B030D-6E8A-4147-A177-3AD203B41FA5}">
                      <a16:colId xmlns:a16="http://schemas.microsoft.com/office/drawing/2014/main" val="1187922516"/>
                    </a:ext>
                  </a:extLst>
                </a:gridCol>
                <a:gridCol w="955017">
                  <a:extLst>
                    <a:ext uri="{9D8B030D-6E8A-4147-A177-3AD203B41FA5}">
                      <a16:colId xmlns:a16="http://schemas.microsoft.com/office/drawing/2014/main" val="3357701299"/>
                    </a:ext>
                  </a:extLst>
                </a:gridCol>
              </a:tblGrid>
              <a:tr h="68367">
                <a:tc>
                  <a:txBody>
                    <a:bodyPr/>
                    <a:lstStyle/>
                    <a:p>
                      <a:pPr algn="just">
                        <a:spcAft>
                          <a:spcPts val="0"/>
                        </a:spcAft>
                      </a:pP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項目</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8495" marR="38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8495" marR="38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6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門檻</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8495" marR="38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通過條件</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8495" marR="38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9429404"/>
                  </a:ext>
                </a:extLst>
              </a:tr>
              <a:tr h="1280031">
                <a:tc>
                  <a:txBody>
                    <a:bodyPr/>
                    <a:lstStyle/>
                    <a:p>
                      <a:pPr algn="just">
                        <a:lnSpc>
                          <a:spcPts val="1920"/>
                        </a:lnSpc>
                        <a:spcAft>
                          <a:spcPts val="0"/>
                        </a:spcAft>
                      </a:pPr>
                      <a:r>
                        <a:rPr lang="en-US" sz="15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B3</a:t>
                      </a:r>
                      <a:r>
                        <a:rPr lang="zh-TW" sz="15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全校性計畫執行</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8495" marR="38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just">
                        <a:lnSpc>
                          <a:spcPts val="1920"/>
                        </a:lnSpc>
                        <a:spcAft>
                          <a:spcPts val="0"/>
                        </a:spcAft>
                      </a:pPr>
                      <a:r>
                        <a:rPr lang="en-US"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擔任全校性計畫</a:t>
                      </a:r>
                      <a:r>
                        <a:rPr lang="en-US"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如：</a:t>
                      </a:r>
                      <a:r>
                        <a:rPr lang="zh-TW" altLang="en-US" sz="1500" b="1"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高教深耕</a:t>
                      </a:r>
                      <a:r>
                        <a:rPr lang="zh-TW" sz="1500" b="1"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計畫</a:t>
                      </a:r>
                      <a:r>
                        <a:rPr lang="zh-TW"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、貴重儀器計畫及其他全校性之計畫</a:t>
                      </a:r>
                      <a:r>
                        <a:rPr lang="en-US"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之計畫或子計畫主持人，達到預期成果經單位主管確認者，每件</a:t>
                      </a:r>
                      <a:r>
                        <a:rPr lang="en-US"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分至</a:t>
                      </a:r>
                      <a:r>
                        <a:rPr lang="en-US"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a:t>
                      </a:r>
                      <a:r>
                        <a:rPr lang="zh-TW"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r>
                        <a:rPr lang="en-US"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不得與</a:t>
                      </a:r>
                      <a:r>
                        <a:rPr lang="en-US"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A2</a:t>
                      </a:r>
                      <a:r>
                        <a:rPr lang="zh-TW"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重覆採計</a:t>
                      </a:r>
                      <a:r>
                        <a:rPr lang="en-US"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500" u="none"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gn="just">
                        <a:lnSpc>
                          <a:spcPts val="1920"/>
                        </a:lnSpc>
                        <a:spcAft>
                          <a:spcPts val="0"/>
                        </a:spcAft>
                      </a:pPr>
                      <a:r>
                        <a:rPr lang="en-US"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承辦全校性藝文活動</a:t>
                      </a:r>
                      <a:r>
                        <a:rPr lang="en-US"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件以上，依活動規模與成果：</a:t>
                      </a:r>
                      <a:r>
                        <a:rPr lang="en-US"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2-10</a:t>
                      </a:r>
                      <a:r>
                        <a:rPr lang="zh-TW"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分。本項次累計至多</a:t>
                      </a:r>
                      <a:r>
                        <a:rPr lang="en-US"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a:t>
                      </a:r>
                      <a:r>
                        <a:rPr lang="zh-TW"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r>
                        <a:rPr lang="en-US"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不得與</a:t>
                      </a:r>
                      <a:r>
                        <a:rPr lang="en-US"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A2</a:t>
                      </a:r>
                      <a:r>
                        <a:rPr lang="zh-TW"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重覆採計</a:t>
                      </a:r>
                      <a:r>
                        <a:rPr lang="en-US"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500" u="none"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8495" marR="38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20"/>
                        </a:lnSpc>
                        <a:spcAft>
                          <a:spcPts val="0"/>
                        </a:spcAft>
                      </a:pPr>
                      <a:r>
                        <a:rPr lang="zh-TW" sz="15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件數</a:t>
                      </a:r>
                      <a:r>
                        <a:rPr lang="en-US" sz="15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sz="15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件以上</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8495" marR="38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lvl="0" indent="0" algn="just" defTabSz="914400" rtl="0" eaLnBrk="1" fontAlgn="auto" latinLnBrk="0" hangingPunct="1">
                        <a:lnSpc>
                          <a:spcPts val="1680"/>
                        </a:lnSpc>
                        <a:spcBef>
                          <a:spcPts val="8400"/>
                        </a:spcBef>
                        <a:spcAft>
                          <a:spcPts val="0"/>
                        </a:spcAft>
                        <a:buClrTx/>
                        <a:buSzTx/>
                        <a:buFontTx/>
                        <a:buNone/>
                        <a:tabLst/>
                        <a:defRPr/>
                      </a:pPr>
                      <a:r>
                        <a:rPr kumimoji="0" lang="zh-TW" altLang="en-US" sz="1400" b="0" i="0" u="none" strike="noStrike" kern="1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rPr>
                        <a:t>各教師於受評鑑期間至少需達</a:t>
                      </a:r>
                      <a:r>
                        <a:rPr kumimoji="0" lang="en-US" altLang="zh-TW" sz="1400" b="0" i="0" u="none" strike="noStrike" kern="1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rPr>
                        <a:t>B1</a:t>
                      </a:r>
                      <a:r>
                        <a:rPr kumimoji="0" lang="zh-TW" altLang="en-US" sz="1400" b="0" i="0" u="none" strike="noStrike" kern="1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rPr>
                        <a:t>、</a:t>
                      </a:r>
                      <a:r>
                        <a:rPr kumimoji="0" lang="en-US" altLang="zh-TW" sz="1400" b="0" i="0" u="none" strike="noStrike" kern="1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rPr>
                        <a:t>B2</a:t>
                      </a:r>
                      <a:r>
                        <a:rPr kumimoji="0" lang="zh-TW" altLang="en-US" sz="1400" b="0" i="0" u="none" strike="noStrike" kern="1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rPr>
                        <a:t>、</a:t>
                      </a:r>
                      <a:r>
                        <a:rPr kumimoji="0" lang="en-US" altLang="zh-TW" sz="1400" b="0" i="0" u="none" strike="noStrike" kern="1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rPr>
                        <a:t>B3</a:t>
                      </a:r>
                      <a:r>
                        <a:rPr kumimoji="0" lang="zh-TW" altLang="en-US" sz="1400" b="0" i="0" u="none" strike="noStrike" kern="1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rPr>
                        <a:t>、</a:t>
                      </a:r>
                      <a:r>
                        <a:rPr kumimoji="0" lang="en-US" altLang="zh-TW" sz="1400" b="0" i="0" u="none" strike="noStrike" kern="1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rPr>
                        <a:t>B4</a:t>
                      </a:r>
                      <a:r>
                        <a:rPr kumimoji="0" lang="zh-TW" altLang="en-US" sz="1400" b="0" i="0" u="none" strike="noStrike" kern="1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rPr>
                        <a:t>任</a:t>
                      </a:r>
                      <a:r>
                        <a:rPr kumimoji="0" lang="en-US" altLang="zh-TW" sz="1400" b="0" i="0" u="none" strike="noStrike" kern="1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rPr>
                        <a:t>2</a:t>
                      </a:r>
                      <a:r>
                        <a:rPr kumimoji="0" lang="zh-TW" altLang="en-US" sz="1400" b="0" i="0" u="none" strike="noStrike" kern="1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rPr>
                        <a:t>項評定指標以上，且合計分數達</a:t>
                      </a:r>
                      <a:r>
                        <a:rPr kumimoji="0" lang="en-US" altLang="zh-TW" sz="1400" b="0" i="0" u="none" strike="noStrike" kern="1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rPr>
                        <a:t>80</a:t>
                      </a:r>
                      <a:r>
                        <a:rPr kumimoji="0" lang="zh-TW" altLang="en-US" sz="1400" b="0" i="0" u="none" strike="noStrike" kern="1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rPr>
                        <a:t>分以上</a:t>
                      </a:r>
                    </a:p>
                    <a:p>
                      <a:pPr algn="just">
                        <a:lnSpc>
                          <a:spcPts val="1920"/>
                        </a:lnSpc>
                        <a:spcBef>
                          <a:spcPts val="8400"/>
                        </a:spcBef>
                        <a:spcAft>
                          <a:spcPts val="0"/>
                        </a:spcAft>
                      </a:pP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just">
                        <a:lnSpc>
                          <a:spcPts val="1920"/>
                        </a:lnSpc>
                        <a:spcAft>
                          <a:spcPts val="0"/>
                        </a:spcAft>
                      </a:pPr>
                      <a:r>
                        <a:rPr lang="en-US" sz="15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just">
                        <a:lnSpc>
                          <a:spcPts val="1920"/>
                        </a:lnSpc>
                        <a:spcAft>
                          <a:spcPts val="0"/>
                        </a:spcAft>
                      </a:pPr>
                      <a:r>
                        <a:rPr lang="en-US" sz="15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8495" marR="38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33118"/>
                  </a:ext>
                </a:extLst>
              </a:tr>
              <a:tr h="1833999">
                <a:tc>
                  <a:txBody>
                    <a:bodyPr/>
                    <a:lstStyle/>
                    <a:p>
                      <a:pPr algn="just">
                        <a:lnSpc>
                          <a:spcPts val="1920"/>
                        </a:lnSpc>
                        <a:spcAft>
                          <a:spcPts val="0"/>
                        </a:spcAft>
                      </a:pPr>
                      <a:r>
                        <a:rPr lang="en-US" sz="15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B4</a:t>
                      </a:r>
                      <a:r>
                        <a:rPr lang="zh-TW" sz="15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其他協助研究發展推動服務</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just">
                        <a:lnSpc>
                          <a:spcPts val="1920"/>
                        </a:lnSpc>
                        <a:spcAft>
                          <a:spcPts val="0"/>
                        </a:spcAft>
                      </a:pPr>
                      <a:r>
                        <a:rPr lang="en-US"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指導學生參與</a:t>
                      </a:r>
                      <a:r>
                        <a:rPr lang="zh-TW" altLang="zh-TW" sz="1500" b="1" u="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國家科學及技術委員會</a:t>
                      </a:r>
                      <a:r>
                        <a:rPr lang="en-US" altLang="zh-TW" sz="1500" b="1" u="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500" b="1" u="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簡稱國科會</a:t>
                      </a:r>
                      <a:r>
                        <a:rPr lang="en-US" altLang="zh-TW" sz="1500" b="1" u="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大專生專題計畫並獲補助</a:t>
                      </a:r>
                      <a:r>
                        <a:rPr lang="en-US"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次以上：</a:t>
                      </a:r>
                      <a:r>
                        <a:rPr lang="en-US"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u="none"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gn="just">
                        <a:lnSpc>
                          <a:spcPts val="1920"/>
                        </a:lnSpc>
                        <a:spcAft>
                          <a:spcPts val="0"/>
                        </a:spcAft>
                      </a:pPr>
                      <a:r>
                        <a:rPr lang="en-US"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擔任本校育成中心廠商專任輔導顧問</a:t>
                      </a:r>
                      <a:r>
                        <a:rPr lang="en-US"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年以上：</a:t>
                      </a:r>
                      <a:r>
                        <a:rPr lang="en-US"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u="none"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gn="just">
                        <a:lnSpc>
                          <a:spcPts val="1920"/>
                        </a:lnSpc>
                        <a:spcAft>
                          <a:spcPts val="0"/>
                        </a:spcAft>
                      </a:pPr>
                      <a:r>
                        <a:rPr lang="en-US"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擔任與研究發展推動相關之顧問、諮詢委員</a:t>
                      </a:r>
                      <a:r>
                        <a:rPr lang="en-US"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年以上：</a:t>
                      </a:r>
                      <a:r>
                        <a:rPr lang="en-US"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u="none"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gn="just">
                        <a:lnSpc>
                          <a:spcPts val="1920"/>
                        </a:lnSpc>
                        <a:spcAft>
                          <a:spcPts val="0"/>
                        </a:spcAft>
                      </a:pPr>
                      <a:r>
                        <a:rPr lang="en-US"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促成策略聯盟並有實質合作項目</a:t>
                      </a:r>
                      <a:r>
                        <a:rPr lang="en-US"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件以上：</a:t>
                      </a:r>
                      <a:r>
                        <a:rPr lang="en-US"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u="none"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gn="just">
                        <a:lnSpc>
                          <a:spcPts val="1920"/>
                        </a:lnSpc>
                        <a:spcAft>
                          <a:spcPts val="0"/>
                        </a:spcAft>
                      </a:pPr>
                      <a:r>
                        <a:rPr lang="en-US"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產業界委託檢測分析案資料累計達服務總金額超過</a:t>
                      </a:r>
                      <a:r>
                        <a:rPr lang="en-US"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a:t>
                      </a:r>
                      <a:r>
                        <a:rPr lang="zh-TW"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萬元以上，並確實有管理費回饋本校者：</a:t>
                      </a:r>
                      <a:r>
                        <a:rPr lang="en-US"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u="none"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gn="just">
                        <a:lnSpc>
                          <a:spcPts val="1920"/>
                        </a:lnSpc>
                        <a:spcAft>
                          <a:spcPts val="0"/>
                        </a:spcAft>
                      </a:pPr>
                      <a:r>
                        <a:rPr lang="en-US"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a:t>
                      </a:r>
                      <a:r>
                        <a:rPr lang="zh-TW"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出版科學類、人文類、社會學類或其他具學術性之翻譯書籍：</a:t>
                      </a:r>
                      <a:r>
                        <a:rPr lang="en-US"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u="none"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gn="just">
                        <a:lnSpc>
                          <a:spcPts val="1920"/>
                        </a:lnSpc>
                        <a:spcAft>
                          <a:spcPts val="0"/>
                        </a:spcAft>
                      </a:pPr>
                      <a:r>
                        <a:rPr lang="en-US"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a:t>
                      </a:r>
                      <a:r>
                        <a:rPr lang="zh-TW"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擔任校內外專業領域比賽評審</a:t>
                      </a:r>
                      <a:r>
                        <a:rPr lang="en-US"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次以上：</a:t>
                      </a:r>
                      <a:r>
                        <a:rPr lang="en-US"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u="none"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gn="just">
                        <a:lnSpc>
                          <a:spcPts val="1920"/>
                        </a:lnSpc>
                        <a:spcAft>
                          <a:spcPts val="0"/>
                        </a:spcAft>
                      </a:pPr>
                      <a:r>
                        <a:rPr lang="en-US"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a:t>
                      </a:r>
                      <a:r>
                        <a:rPr lang="zh-TW"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擔任校內外專業領域論文審查</a:t>
                      </a:r>
                      <a:r>
                        <a:rPr lang="en-US"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篇以上或學術研討會評論人</a:t>
                      </a:r>
                      <a:r>
                        <a:rPr lang="en-US"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次以上：</a:t>
                      </a:r>
                      <a:r>
                        <a:rPr lang="en-US"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u="none"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gn="just">
                        <a:lnSpc>
                          <a:spcPts val="1920"/>
                        </a:lnSpc>
                        <a:spcAft>
                          <a:spcPts val="0"/>
                        </a:spcAft>
                      </a:pPr>
                      <a:r>
                        <a:rPr lang="en-US"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a:t>
                      </a:r>
                      <a:r>
                        <a:rPr lang="zh-TW"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校內外專業領域演講</a:t>
                      </a:r>
                      <a:r>
                        <a:rPr lang="en-US"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次以上：</a:t>
                      </a:r>
                      <a:r>
                        <a:rPr lang="en-US"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u="none"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90500" indent="-190500" algn="just">
                        <a:lnSpc>
                          <a:spcPts val="1920"/>
                        </a:lnSpc>
                        <a:spcAft>
                          <a:spcPts val="0"/>
                        </a:spcAft>
                      </a:pPr>
                      <a:r>
                        <a:rPr lang="en-US"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教師參與校內外專業團體展演</a:t>
                      </a:r>
                      <a:r>
                        <a:rPr lang="en-US"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次以上：</a:t>
                      </a:r>
                      <a:r>
                        <a:rPr lang="en-US"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u="none"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gn="just">
                        <a:lnSpc>
                          <a:spcPts val="1920"/>
                        </a:lnSpc>
                        <a:spcAft>
                          <a:spcPts val="0"/>
                        </a:spcAft>
                      </a:pPr>
                      <a:r>
                        <a:rPr lang="en-US"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a:t>
                      </a:r>
                      <a:r>
                        <a:rPr lang="zh-TW"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其他協助研究發展推動服務具有實際績效可佐證者：</a:t>
                      </a:r>
                      <a:r>
                        <a:rPr lang="en-US"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5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u="none"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20"/>
                        </a:lnSpc>
                        <a:spcAft>
                          <a:spcPts val="0"/>
                        </a:spcAft>
                      </a:pPr>
                      <a:r>
                        <a:rPr lang="zh-TW" sz="15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其他服務事項需達左列</a:t>
                      </a:r>
                      <a:r>
                        <a:rPr lang="en-US" sz="15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sz="15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項以上之項目</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lnSpc>
                          <a:spcPts val="1920"/>
                        </a:lnSpc>
                        <a:spcAft>
                          <a:spcPts val="0"/>
                        </a:spcAft>
                      </a:pP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5519578"/>
                  </a:ext>
                </a:extLst>
              </a:tr>
            </a:tbl>
          </a:graphicData>
        </a:graphic>
      </p:graphicFrame>
    </p:spTree>
    <p:extLst>
      <p:ext uri="{BB962C8B-B14F-4D97-AF65-F5344CB8AC3E}">
        <p14:creationId xmlns:p14="http://schemas.microsoft.com/office/powerpoint/2010/main" val="23550392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C66928-75CA-4FDC-9A35-4CB9C6767049}"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8" name="標題 1"/>
          <p:cNvSpPr>
            <a:spLocks noGrp="1"/>
          </p:cNvSpPr>
          <p:nvPr>
            <p:ph type="title"/>
          </p:nvPr>
        </p:nvSpPr>
        <p:spPr>
          <a:xfrm>
            <a:off x="624836" y="136470"/>
            <a:ext cx="8280920" cy="855663"/>
          </a:xfrm>
        </p:spPr>
        <p:txBody>
          <a:bodyPr>
            <a:normAutofit fontScale="90000"/>
          </a:bodyPr>
          <a:lstStyle/>
          <a:p>
            <a:r>
              <a:rPr lang="en-US" altLang="zh-TW" sz="3000" b="1" dirty="0">
                <a:solidFill>
                  <a:prstClr val="black"/>
                </a:solidFill>
              </a:rPr>
              <a:t>113</a:t>
            </a:r>
            <a:r>
              <a:rPr lang="zh-TW" altLang="en-US" sz="3000" b="1" dirty="0">
                <a:solidFill>
                  <a:prstClr val="black"/>
                </a:solidFill>
              </a:rPr>
              <a:t>學年度</a:t>
            </a:r>
            <a:r>
              <a:rPr lang="zh-TW" altLang="en-US" sz="3000" b="1" u="sng" dirty="0">
                <a:solidFill>
                  <a:srgbClr val="FF0000"/>
                </a:solidFill>
              </a:rPr>
              <a:t>編制外專任教學人員</a:t>
            </a:r>
            <a:r>
              <a:rPr lang="en-US" altLang="zh-TW" sz="3000" b="1" u="sng" dirty="0">
                <a:solidFill>
                  <a:srgbClr val="FF0000"/>
                </a:solidFill>
              </a:rPr>
              <a:t>(</a:t>
            </a:r>
            <a:r>
              <a:rPr lang="zh-TW" altLang="en-US" sz="3000" b="1" u="sng" dirty="0">
                <a:solidFill>
                  <a:srgbClr val="FF0000"/>
                </a:solidFill>
              </a:rPr>
              <a:t>專案教師</a:t>
            </a:r>
            <a:r>
              <a:rPr lang="en-US" altLang="zh-TW" sz="3000" b="1" u="sng" dirty="0">
                <a:solidFill>
                  <a:srgbClr val="FF0000"/>
                </a:solidFill>
              </a:rPr>
              <a:t>)</a:t>
            </a:r>
            <a:r>
              <a:rPr lang="zh-TW" altLang="en-US" sz="3000" b="1" dirty="0">
                <a:solidFill>
                  <a:prstClr val="black"/>
                </a:solidFill>
              </a:rPr>
              <a:t>評鑑基準項目</a:t>
            </a:r>
            <a:r>
              <a:rPr lang="en-US" altLang="zh-TW" sz="3000" b="1" dirty="0">
                <a:solidFill>
                  <a:prstClr val="black"/>
                </a:solidFill>
              </a:rPr>
              <a:t>(</a:t>
            </a:r>
            <a:r>
              <a:rPr lang="zh-TW" altLang="en-US" sz="3000" b="1" dirty="0">
                <a:solidFill>
                  <a:prstClr val="black"/>
                </a:solidFill>
              </a:rPr>
              <a:t>學術單位聘任</a:t>
            </a:r>
            <a:r>
              <a:rPr lang="en-US" altLang="zh-TW" sz="3000" b="1" dirty="0">
                <a:solidFill>
                  <a:prstClr val="black"/>
                </a:solidFill>
              </a:rPr>
              <a:t>)-</a:t>
            </a:r>
            <a:r>
              <a:rPr lang="zh-TW" altLang="en-US" sz="3000" b="1" dirty="0">
                <a:solidFill>
                  <a:prstClr val="black"/>
                </a:solidFill>
              </a:rPr>
              <a:t>研究項目</a:t>
            </a:r>
            <a:r>
              <a:rPr lang="en-US" altLang="zh-TW" sz="3000" b="1" dirty="0">
                <a:solidFill>
                  <a:prstClr val="black"/>
                </a:solidFill>
              </a:rPr>
              <a:t>(4/4)</a:t>
            </a:r>
            <a:endParaRPr lang="zh-TW" altLang="en-US" dirty="0"/>
          </a:p>
        </p:txBody>
      </p:sp>
      <p:sp>
        <p:nvSpPr>
          <p:cNvPr id="2" name="矩形 1">
            <a:extLst>
              <a:ext uri="{FF2B5EF4-FFF2-40B4-BE49-F238E27FC236}">
                <a16:creationId xmlns:a16="http://schemas.microsoft.com/office/drawing/2014/main" id="{7D148F70-02A1-4942-9056-A2489888C7D6}"/>
              </a:ext>
            </a:extLst>
          </p:cNvPr>
          <p:cNvSpPr/>
          <p:nvPr/>
        </p:nvSpPr>
        <p:spPr>
          <a:xfrm>
            <a:off x="522462" y="1140407"/>
            <a:ext cx="7992888" cy="5223674"/>
          </a:xfrm>
          <a:prstGeom prst="rect">
            <a:avLst/>
          </a:prstGeom>
        </p:spPr>
        <p:txBody>
          <a:bodyPr wrap="square">
            <a:spAutoFit/>
          </a:bodyPr>
          <a:lstStyle/>
          <a:p>
            <a:pPr marL="0" marR="0" lvl="0" indent="0" algn="just" defTabSz="914400" rtl="0" eaLnBrk="1" fontAlgn="auto" latinLnBrk="0" hangingPunct="1">
              <a:lnSpc>
                <a:spcPts val="1600"/>
              </a:lnSpc>
              <a:spcBef>
                <a:spcPts val="0"/>
              </a:spcBef>
              <a:spcAft>
                <a:spcPts val="0"/>
              </a:spcAft>
              <a:buClrTx/>
              <a:buSzTx/>
              <a:buFontTx/>
              <a:buNone/>
              <a:tabLst/>
              <a:defRPr/>
            </a:pPr>
            <a:r>
              <a:rPr kumimoji="0" lang="zh-TW"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備註：</a:t>
            </a:r>
            <a:endParaRPr kumimoji="0" lang="zh-TW" altLang="zh-TW" sz="1600" b="0" i="0" u="none" strike="noStrike" kern="100" cap="none" spc="0" normalizeH="0" baseline="0" noProof="0" dirty="0">
              <a:ln>
                <a:noFill/>
              </a:ln>
              <a:solidFill>
                <a:prstClr val="black"/>
              </a:solidFill>
              <a:effectLst/>
              <a:uLnTx/>
              <a:uFillTx/>
              <a:latin typeface="Calibri" panose="020F0502020204030204" pitchFamily="34" charset="0"/>
              <a:ea typeface="新細明體" panose="02020500000000000000" pitchFamily="18" charset="-120"/>
              <a:cs typeface="Times New Roman" panose="02020603050405020304" pitchFamily="18" charset="0"/>
            </a:endParaRPr>
          </a:p>
          <a:p>
            <a:pPr marL="304800" marR="0" lvl="0" indent="0" algn="just" defTabSz="914400" rtl="0" eaLnBrk="1" fontAlgn="auto" latinLnBrk="0" hangingPunct="1">
              <a:lnSpc>
                <a:spcPts val="1600"/>
              </a:lnSpc>
              <a:spcBef>
                <a:spcPts val="0"/>
              </a:spcBef>
              <a:spcAft>
                <a:spcPts val="0"/>
              </a:spcAft>
              <a:buClrTx/>
              <a:buSzTx/>
              <a:buFontTx/>
              <a:buNone/>
              <a:tabLst/>
              <a:defRPr/>
            </a:pPr>
            <a:r>
              <a:rPr kumimoji="0" lang="en-US"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1.</a:t>
            </a:r>
            <a:r>
              <a:rPr kumimoji="0" lang="zh-TW"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各已提出計分之項目不得再重複採列。</a:t>
            </a:r>
            <a:endParaRPr kumimoji="0" lang="zh-TW" altLang="zh-TW" sz="1600" b="0" i="0" u="none" strike="noStrike" kern="100" cap="none" spc="0" normalizeH="0" baseline="0" noProof="0" dirty="0">
              <a:ln>
                <a:noFill/>
              </a:ln>
              <a:solidFill>
                <a:prstClr val="black"/>
              </a:solidFill>
              <a:effectLst/>
              <a:uLnTx/>
              <a:uFillTx/>
              <a:latin typeface="Calibri" panose="020F0502020204030204" pitchFamily="34" charset="0"/>
              <a:ea typeface="新細明體" panose="02020500000000000000" pitchFamily="18" charset="-120"/>
              <a:cs typeface="Times New Roman" panose="02020603050405020304" pitchFamily="18" charset="0"/>
            </a:endParaRPr>
          </a:p>
          <a:p>
            <a:pPr marL="304800" marR="0" lvl="0" indent="0" algn="just" defTabSz="914400" rtl="0" eaLnBrk="1" fontAlgn="auto" latinLnBrk="0" hangingPunct="1">
              <a:lnSpc>
                <a:spcPts val="1600"/>
              </a:lnSpc>
              <a:spcBef>
                <a:spcPts val="0"/>
              </a:spcBef>
              <a:spcAft>
                <a:spcPts val="0"/>
              </a:spcAft>
              <a:buClrTx/>
              <a:buSzTx/>
              <a:buFontTx/>
              <a:buNone/>
              <a:tabLst/>
              <a:defRPr/>
            </a:pPr>
            <a:r>
              <a:rPr kumimoji="0" lang="en-US"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2.</a:t>
            </a:r>
            <a:r>
              <a:rPr kumimoji="0" lang="zh-TW"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政府部會、產學合作計畫執行認定以主持人、共同主持人或協同主持人為主，件數及金額計算方式如下：</a:t>
            </a:r>
            <a:endParaRPr kumimoji="0" lang="zh-TW" altLang="zh-TW" sz="1600" b="0" i="0" u="none" strike="noStrike" kern="100" cap="none" spc="0" normalizeH="0" baseline="0" noProof="0" dirty="0">
              <a:ln>
                <a:noFill/>
              </a:ln>
              <a:solidFill>
                <a:prstClr val="black"/>
              </a:solidFill>
              <a:effectLst/>
              <a:uLnTx/>
              <a:uFillTx/>
              <a:latin typeface="Calibri" panose="020F0502020204030204" pitchFamily="34" charset="0"/>
              <a:ea typeface="新細明體" panose="02020500000000000000" pitchFamily="18" charset="-120"/>
              <a:cs typeface="Times New Roman" panose="02020603050405020304" pitchFamily="18" charset="0"/>
            </a:endParaRPr>
          </a:p>
          <a:p>
            <a:pPr marL="381000" marR="0" lvl="0" indent="0" algn="just" defTabSz="914400" rtl="0" eaLnBrk="1" fontAlgn="auto" latinLnBrk="0" hangingPunct="1">
              <a:lnSpc>
                <a:spcPts val="1600"/>
              </a:lnSpc>
              <a:spcBef>
                <a:spcPts val="0"/>
              </a:spcBef>
              <a:spcAft>
                <a:spcPts val="0"/>
              </a:spcAft>
              <a:buClrTx/>
              <a:buSzTx/>
              <a:buFontTx/>
              <a:buNone/>
              <a:tabLst/>
              <a:defRPr/>
            </a:pPr>
            <a:r>
              <a:rPr kumimoji="0" lang="en-US"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(1)</a:t>
            </a:r>
            <a:r>
              <a:rPr kumimoji="0" lang="zh-TW"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件數：</a:t>
            </a:r>
            <a:endParaRPr kumimoji="0" lang="zh-TW" altLang="zh-TW" sz="1600" b="0" i="0" u="none" strike="noStrike" kern="100" cap="none" spc="0" normalizeH="0" baseline="0" noProof="0" dirty="0">
              <a:ln>
                <a:noFill/>
              </a:ln>
              <a:solidFill>
                <a:prstClr val="black"/>
              </a:solidFill>
              <a:effectLst/>
              <a:uLnTx/>
              <a:uFillTx/>
              <a:latin typeface="Calibri" panose="020F0502020204030204" pitchFamily="34" charset="0"/>
              <a:ea typeface="新細明體" panose="02020500000000000000" pitchFamily="18" charset="-120"/>
              <a:cs typeface="Times New Roman" panose="02020603050405020304" pitchFamily="18" charset="0"/>
            </a:endParaRPr>
          </a:p>
          <a:p>
            <a:pPr marL="609600" marR="0" lvl="0" indent="0" algn="just" defTabSz="914400" rtl="0" eaLnBrk="1" fontAlgn="auto" latinLnBrk="0" hangingPunct="1">
              <a:lnSpc>
                <a:spcPts val="1600"/>
              </a:lnSpc>
              <a:spcBef>
                <a:spcPts val="0"/>
              </a:spcBef>
              <a:spcAft>
                <a:spcPts val="0"/>
              </a:spcAft>
              <a:buClrTx/>
              <a:buSzTx/>
              <a:buFontTx/>
              <a:buNone/>
              <a:tabLst/>
              <a:defRPr/>
            </a:pPr>
            <a:r>
              <a:rPr kumimoji="0" lang="zh-TW"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主持人</a:t>
            </a:r>
            <a:r>
              <a:rPr kumimoji="0" lang="en-US"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=1</a:t>
            </a:r>
            <a:r>
              <a:rPr kumimoji="0" lang="zh-TW"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件</a:t>
            </a:r>
            <a:r>
              <a:rPr kumimoji="0" lang="en-US"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×100%</a:t>
            </a:r>
            <a:r>
              <a:rPr kumimoji="0" lang="zh-TW"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、共同主持人</a:t>
            </a:r>
            <a:r>
              <a:rPr kumimoji="0" lang="en-US"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=1</a:t>
            </a:r>
            <a:r>
              <a:rPr kumimoji="0" lang="zh-TW"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件</a:t>
            </a:r>
            <a:r>
              <a:rPr kumimoji="0" lang="en-US"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×50%÷</a:t>
            </a:r>
            <a:r>
              <a:rPr kumimoji="0" lang="zh-TW"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共同主持人數、協同主持人</a:t>
            </a:r>
            <a:r>
              <a:rPr kumimoji="0" lang="en-US"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=1</a:t>
            </a:r>
            <a:r>
              <a:rPr kumimoji="0" lang="zh-TW"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件</a:t>
            </a:r>
            <a:r>
              <a:rPr kumimoji="0" lang="en-US"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×30%÷</a:t>
            </a:r>
            <a:r>
              <a:rPr kumimoji="0" lang="zh-TW"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協同主持人數</a:t>
            </a:r>
            <a:endParaRPr kumimoji="0" lang="zh-TW" altLang="zh-TW" sz="1600" b="0" i="0" u="none" strike="noStrike" kern="100" cap="none" spc="0" normalizeH="0" baseline="0" noProof="0" dirty="0">
              <a:ln>
                <a:noFill/>
              </a:ln>
              <a:solidFill>
                <a:prstClr val="black"/>
              </a:solidFill>
              <a:effectLst/>
              <a:uLnTx/>
              <a:uFillTx/>
              <a:latin typeface="Calibri" panose="020F0502020204030204" pitchFamily="34" charset="0"/>
              <a:ea typeface="新細明體" panose="02020500000000000000" pitchFamily="18" charset="-120"/>
              <a:cs typeface="Times New Roman" panose="02020603050405020304" pitchFamily="18" charset="0"/>
            </a:endParaRPr>
          </a:p>
          <a:p>
            <a:pPr marL="381000" marR="0" lvl="0" indent="0" algn="just" defTabSz="914400" rtl="0" eaLnBrk="1" fontAlgn="auto" latinLnBrk="0" hangingPunct="1">
              <a:lnSpc>
                <a:spcPts val="1600"/>
              </a:lnSpc>
              <a:spcBef>
                <a:spcPts val="0"/>
              </a:spcBef>
              <a:spcAft>
                <a:spcPts val="0"/>
              </a:spcAft>
              <a:buClrTx/>
              <a:buSzTx/>
              <a:buFontTx/>
              <a:buNone/>
              <a:tabLst/>
              <a:defRPr/>
            </a:pPr>
            <a:r>
              <a:rPr kumimoji="0" lang="en-US"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(2)</a:t>
            </a:r>
            <a:r>
              <a:rPr kumimoji="0" lang="zh-TW"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金額：</a:t>
            </a:r>
            <a:endParaRPr kumimoji="0" lang="zh-TW" altLang="zh-TW" sz="1600" b="0" i="0" u="none" strike="noStrike" kern="100" cap="none" spc="0" normalizeH="0" baseline="0" noProof="0" dirty="0">
              <a:ln>
                <a:noFill/>
              </a:ln>
              <a:solidFill>
                <a:prstClr val="black"/>
              </a:solidFill>
              <a:effectLst/>
              <a:uLnTx/>
              <a:uFillTx/>
              <a:latin typeface="Calibri" panose="020F0502020204030204" pitchFamily="34" charset="0"/>
              <a:ea typeface="新細明體" panose="02020500000000000000" pitchFamily="18" charset="-120"/>
              <a:cs typeface="Times New Roman" panose="02020603050405020304" pitchFamily="18" charset="0"/>
            </a:endParaRPr>
          </a:p>
          <a:p>
            <a:pPr marL="609600" marR="0" lvl="0" indent="0" algn="just" defTabSz="914400" rtl="0" eaLnBrk="1" fontAlgn="auto" latinLnBrk="0" hangingPunct="1">
              <a:lnSpc>
                <a:spcPts val="1600"/>
              </a:lnSpc>
              <a:spcBef>
                <a:spcPts val="0"/>
              </a:spcBef>
              <a:spcAft>
                <a:spcPts val="0"/>
              </a:spcAft>
              <a:buClrTx/>
              <a:buSzTx/>
              <a:buFontTx/>
              <a:buNone/>
              <a:tabLst/>
              <a:defRPr/>
            </a:pPr>
            <a:r>
              <a:rPr kumimoji="0" lang="zh-TW"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主持人</a:t>
            </a:r>
            <a:r>
              <a:rPr kumimoji="0" lang="en-US"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總金額</a:t>
            </a:r>
            <a:r>
              <a:rPr kumimoji="0" lang="en-US"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×100%</a:t>
            </a:r>
            <a:r>
              <a:rPr kumimoji="0" lang="zh-TW"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、共同主持人</a:t>
            </a:r>
            <a:r>
              <a:rPr kumimoji="0" lang="en-US"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總金額</a:t>
            </a:r>
            <a:r>
              <a:rPr kumimoji="0" lang="en-US"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×50%÷</a:t>
            </a:r>
            <a:r>
              <a:rPr kumimoji="0" lang="zh-TW"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共同主持人數、協同主持人</a:t>
            </a:r>
            <a:r>
              <a:rPr kumimoji="0" lang="en-US"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總金額</a:t>
            </a:r>
            <a:r>
              <a:rPr kumimoji="0" lang="en-US"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×30%÷</a:t>
            </a:r>
            <a:r>
              <a:rPr kumimoji="0" lang="zh-TW"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協同主持人數</a:t>
            </a:r>
            <a:endParaRPr kumimoji="0" lang="zh-TW" altLang="zh-TW" sz="1600" b="0" i="0" u="none" strike="noStrike" kern="100" cap="none" spc="0" normalizeH="0" baseline="0" noProof="0" dirty="0">
              <a:ln>
                <a:noFill/>
              </a:ln>
              <a:solidFill>
                <a:prstClr val="black"/>
              </a:solidFill>
              <a:effectLst/>
              <a:uLnTx/>
              <a:uFillTx/>
              <a:latin typeface="Calibri" panose="020F0502020204030204" pitchFamily="34" charset="0"/>
              <a:ea typeface="新細明體" panose="02020500000000000000" pitchFamily="18" charset="-120"/>
              <a:cs typeface="Times New Roman" panose="02020603050405020304" pitchFamily="18" charset="0"/>
            </a:endParaRPr>
          </a:p>
          <a:p>
            <a:pPr marL="609600" marR="0" lvl="0" indent="0" algn="just" defTabSz="914400" rtl="0" eaLnBrk="1" fontAlgn="auto" latinLnBrk="0" hangingPunct="1">
              <a:lnSpc>
                <a:spcPts val="1600"/>
              </a:lnSpc>
              <a:spcBef>
                <a:spcPts val="0"/>
              </a:spcBef>
              <a:spcAft>
                <a:spcPts val="0"/>
              </a:spcAft>
              <a:buClrTx/>
              <a:buSzTx/>
              <a:buFontTx/>
              <a:buNone/>
              <a:tabLst/>
              <a:defRPr/>
            </a:pPr>
            <a:r>
              <a:rPr kumimoji="0" lang="zh-TW"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通過基準點</a:t>
            </a:r>
            <a:r>
              <a:rPr kumimoji="0" lang="en-US"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所屬學院前一年度計畫總金額</a:t>
            </a:r>
            <a:r>
              <a:rPr kumimoji="0" lang="en-US"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計畫總件數</a:t>
            </a:r>
            <a:r>
              <a:rPr kumimoji="0" lang="en-US"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×50%(</a:t>
            </a:r>
            <a:r>
              <a:rPr kumimoji="0" lang="zh-TW"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平均金額超過</a:t>
            </a:r>
            <a:r>
              <a:rPr kumimoji="0" lang="en-US"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50,000</a:t>
            </a:r>
            <a:r>
              <a:rPr kumimoji="0" lang="zh-TW"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元者，基準點以</a:t>
            </a:r>
            <a:r>
              <a:rPr kumimoji="0" lang="en-US"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50,000</a:t>
            </a:r>
            <a:r>
              <a:rPr kumimoji="0" lang="zh-TW"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元採計</a:t>
            </a:r>
            <a:r>
              <a:rPr kumimoji="0" lang="en-US"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endParaRPr kumimoji="0" lang="zh-TW" altLang="zh-TW" sz="1600" b="0" i="0" u="none" strike="noStrike" kern="100" cap="none" spc="0" normalizeH="0" baseline="0" noProof="0" dirty="0">
              <a:ln>
                <a:noFill/>
              </a:ln>
              <a:solidFill>
                <a:prstClr val="black"/>
              </a:solidFill>
              <a:effectLst/>
              <a:uLnTx/>
              <a:uFillTx/>
              <a:latin typeface="Calibri" panose="020F0502020204030204" pitchFamily="34" charset="0"/>
              <a:ea typeface="新細明體" panose="02020500000000000000" pitchFamily="18" charset="-120"/>
              <a:cs typeface="Times New Roman" panose="02020603050405020304" pitchFamily="18" charset="0"/>
            </a:endParaRPr>
          </a:p>
          <a:p>
            <a:pPr marL="762000" marR="0" lvl="0" indent="0" algn="just" defTabSz="914400" rtl="0" eaLnBrk="1" fontAlgn="auto" latinLnBrk="0" hangingPunct="1">
              <a:lnSpc>
                <a:spcPts val="1600"/>
              </a:lnSpc>
              <a:spcBef>
                <a:spcPts val="0"/>
              </a:spcBef>
              <a:spcAft>
                <a:spcPts val="0"/>
              </a:spcAft>
              <a:buClrTx/>
              <a:buSzTx/>
              <a:buFontTx/>
              <a:buNone/>
              <a:tabLst/>
              <a:defRPr/>
            </a:pPr>
            <a:r>
              <a:rPr kumimoji="0" lang="zh-TW"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範例：</a:t>
            </a:r>
            <a:endParaRPr kumimoji="0" lang="zh-TW" altLang="zh-TW" sz="1600" b="0" i="0" u="none" strike="noStrike" kern="100" cap="none" spc="0" normalizeH="0" baseline="0" noProof="0" dirty="0">
              <a:ln>
                <a:noFill/>
              </a:ln>
              <a:solidFill>
                <a:prstClr val="black"/>
              </a:solidFill>
              <a:effectLst/>
              <a:uLnTx/>
              <a:uFillTx/>
              <a:latin typeface="Calibri" panose="020F0502020204030204" pitchFamily="34" charset="0"/>
              <a:ea typeface="新細明體" panose="02020500000000000000" pitchFamily="18" charset="-120"/>
              <a:cs typeface="Times New Roman" panose="02020603050405020304" pitchFamily="18" charset="0"/>
            </a:endParaRPr>
          </a:p>
          <a:p>
            <a:pPr marL="1066800" marR="0" lvl="0" indent="0" algn="just" defTabSz="914400" rtl="0" eaLnBrk="1" fontAlgn="auto" latinLnBrk="0" hangingPunct="1">
              <a:lnSpc>
                <a:spcPts val="1600"/>
              </a:lnSpc>
              <a:spcBef>
                <a:spcPts val="0"/>
              </a:spcBef>
              <a:spcAft>
                <a:spcPts val="0"/>
              </a:spcAft>
              <a:buClrTx/>
              <a:buSzTx/>
              <a:buFontTx/>
              <a:buNone/>
              <a:tabLst/>
              <a:defRPr/>
            </a:pPr>
            <a:r>
              <a:rPr kumimoji="0" lang="en-US"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a:t>
            </a:r>
            <a:r>
              <a:rPr kumimoji="0" lang="zh-TW"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學院：前一年度計畫總金額為</a:t>
            </a:r>
            <a:r>
              <a:rPr kumimoji="0" lang="en-US"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1,000,000</a:t>
            </a:r>
            <a:r>
              <a:rPr kumimoji="0" lang="zh-TW"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元，計畫件數為</a:t>
            </a:r>
            <a:r>
              <a:rPr kumimoji="0" lang="en-US"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10</a:t>
            </a:r>
            <a:r>
              <a:rPr kumimoji="0" lang="zh-TW"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件。</a:t>
            </a:r>
            <a:endParaRPr kumimoji="0" lang="zh-TW" altLang="zh-TW" sz="1600" b="0" i="0" u="none" strike="noStrike" kern="100" cap="none" spc="0" normalizeH="0" baseline="0" noProof="0" dirty="0">
              <a:ln>
                <a:noFill/>
              </a:ln>
              <a:solidFill>
                <a:prstClr val="black"/>
              </a:solidFill>
              <a:effectLst/>
              <a:uLnTx/>
              <a:uFillTx/>
              <a:latin typeface="Calibri" panose="020F0502020204030204" pitchFamily="34" charset="0"/>
              <a:ea typeface="新細明體" panose="02020500000000000000" pitchFamily="18" charset="-120"/>
              <a:cs typeface="Times New Roman" panose="02020603050405020304" pitchFamily="18" charset="0"/>
            </a:endParaRPr>
          </a:p>
          <a:p>
            <a:pPr marL="762000" marR="0" lvl="0" indent="0" algn="just" defTabSz="914400" rtl="0" eaLnBrk="1" fontAlgn="auto" latinLnBrk="0" hangingPunct="1">
              <a:lnSpc>
                <a:spcPts val="1600"/>
              </a:lnSpc>
              <a:spcBef>
                <a:spcPts val="0"/>
              </a:spcBef>
              <a:spcAft>
                <a:spcPts val="0"/>
              </a:spcAft>
              <a:buClrTx/>
              <a:buSzTx/>
              <a:buFontTx/>
              <a:buNone/>
              <a:tabLst/>
              <a:defRPr/>
            </a:pPr>
            <a:r>
              <a:rPr kumimoji="0" lang="zh-TW"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基準點計算</a:t>
            </a:r>
            <a:endParaRPr kumimoji="0" lang="zh-TW" altLang="zh-TW" sz="1600" b="0" i="0" u="none" strike="noStrike" kern="100" cap="none" spc="0" normalizeH="0" baseline="0" noProof="0" dirty="0">
              <a:ln>
                <a:noFill/>
              </a:ln>
              <a:solidFill>
                <a:prstClr val="black"/>
              </a:solidFill>
              <a:effectLst/>
              <a:uLnTx/>
              <a:uFillTx/>
              <a:latin typeface="Calibri" panose="020F0502020204030204" pitchFamily="34" charset="0"/>
              <a:ea typeface="新細明體" panose="02020500000000000000" pitchFamily="18" charset="-120"/>
              <a:cs typeface="Times New Roman" panose="02020603050405020304" pitchFamily="18" charset="0"/>
            </a:endParaRPr>
          </a:p>
          <a:p>
            <a:pPr marL="1066800" marR="0" lvl="0" indent="0" algn="just" defTabSz="914400" rtl="0" eaLnBrk="1" fontAlgn="auto" latinLnBrk="0" hangingPunct="1">
              <a:lnSpc>
                <a:spcPts val="1600"/>
              </a:lnSpc>
              <a:spcBef>
                <a:spcPts val="0"/>
              </a:spcBef>
              <a:spcAft>
                <a:spcPts val="0"/>
              </a:spcAft>
              <a:buClrTx/>
              <a:buSzTx/>
              <a:buFontTx/>
              <a:buNone/>
              <a:tabLst/>
              <a:defRPr/>
            </a:pPr>
            <a:r>
              <a:rPr kumimoji="0" lang="en-US"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a:t>
            </a:r>
            <a:r>
              <a:rPr kumimoji="0" lang="zh-TW"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學院：</a:t>
            </a:r>
            <a:r>
              <a:rPr kumimoji="0" lang="en-US"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1,000,000</a:t>
            </a:r>
            <a:r>
              <a:rPr kumimoji="0" lang="zh-TW"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元</a:t>
            </a:r>
            <a:r>
              <a:rPr kumimoji="0" lang="en-US"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÷10</a:t>
            </a:r>
            <a:r>
              <a:rPr kumimoji="0" lang="zh-TW"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件</a:t>
            </a:r>
            <a:r>
              <a:rPr kumimoji="0" lang="en-US"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×50%=50,000</a:t>
            </a:r>
            <a:r>
              <a:rPr kumimoji="0" lang="zh-TW"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元；故基準點金額以</a:t>
            </a:r>
            <a:r>
              <a:rPr kumimoji="0" lang="en-US"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50,000</a:t>
            </a:r>
            <a:r>
              <a:rPr kumimoji="0" lang="zh-TW"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元採計。</a:t>
            </a:r>
            <a:endParaRPr kumimoji="0" lang="zh-TW" altLang="zh-TW" sz="1600" b="0" i="0" u="none" strike="noStrike" kern="100" cap="none" spc="0" normalizeH="0" baseline="0" noProof="0" dirty="0">
              <a:ln>
                <a:noFill/>
              </a:ln>
              <a:solidFill>
                <a:prstClr val="black"/>
              </a:solidFill>
              <a:effectLst/>
              <a:uLnTx/>
              <a:uFillTx/>
              <a:latin typeface="Calibri" panose="020F0502020204030204" pitchFamily="34" charset="0"/>
              <a:ea typeface="新細明體" panose="02020500000000000000" pitchFamily="18" charset="-120"/>
              <a:cs typeface="Times New Roman" panose="02020603050405020304" pitchFamily="18" charset="0"/>
            </a:endParaRPr>
          </a:p>
          <a:p>
            <a:pPr marL="304800" marR="0" lvl="0" indent="0" algn="just" defTabSz="914400" rtl="0" eaLnBrk="1" fontAlgn="auto" latinLnBrk="0" hangingPunct="1">
              <a:lnSpc>
                <a:spcPts val="1600"/>
              </a:lnSpc>
              <a:spcBef>
                <a:spcPts val="0"/>
              </a:spcBef>
              <a:spcAft>
                <a:spcPts val="0"/>
              </a:spcAft>
              <a:buClrTx/>
              <a:buSzTx/>
              <a:buFontTx/>
              <a:buNone/>
              <a:tabLst/>
              <a:defRPr/>
            </a:pPr>
            <a:r>
              <a:rPr kumimoji="0" lang="en-US"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全校性計畫如</a:t>
            </a:r>
            <a:r>
              <a:rPr kumimoji="0" lang="zh-TW" altLang="zh-TW" sz="1600" b="0" i="0"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1600" b="1" i="0"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高降深耕</a:t>
            </a:r>
            <a:r>
              <a:rPr kumimoji="0" lang="zh-TW" altLang="zh-TW" sz="1600" b="1" i="0"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計畫</a:t>
            </a:r>
            <a:r>
              <a:rPr kumimoji="0" lang="zh-TW" altLang="zh-TW" sz="1600" b="0" i="0"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、貴重儀器計畫及其他全校性之計畫，以執行單位認定者為主。</a:t>
            </a:r>
            <a:endParaRPr kumimoji="0" lang="zh-TW" altLang="zh-TW" sz="1600" b="0" i="0" strike="noStrike" kern="100" cap="none" spc="0" normalizeH="0" baseline="0" noProof="0" dirty="0">
              <a:ln>
                <a:noFill/>
              </a:ln>
              <a:solidFill>
                <a:prstClr val="black"/>
              </a:solidFill>
              <a:effectLst/>
              <a:uLnTx/>
              <a:uFillTx/>
              <a:latin typeface="Calibri" panose="020F0502020204030204" pitchFamily="34" charset="0"/>
              <a:ea typeface="新細明體" panose="02020500000000000000" pitchFamily="18" charset="-120"/>
              <a:cs typeface="Times New Roman" panose="02020603050405020304" pitchFamily="18" charset="0"/>
            </a:endParaRPr>
          </a:p>
          <a:p>
            <a:pPr marL="381000" marR="0" lvl="0" indent="-76200" algn="just" defTabSz="914400" rtl="0" eaLnBrk="1" fontAlgn="auto" latinLnBrk="0" hangingPunct="1">
              <a:lnSpc>
                <a:spcPts val="1600"/>
              </a:lnSpc>
              <a:spcBef>
                <a:spcPts val="0"/>
              </a:spcBef>
              <a:spcAft>
                <a:spcPts val="0"/>
              </a:spcAft>
              <a:buClrTx/>
              <a:buSzTx/>
              <a:buFontTx/>
              <a:buNone/>
              <a:tabLst/>
              <a:defRPr/>
            </a:pPr>
            <a:r>
              <a:rPr kumimoji="0" lang="en-US" altLang="zh-TW" sz="1600" b="0" i="0"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4</a:t>
            </a:r>
            <a:r>
              <a:rPr kumimoji="0" lang="en-US" altLang="zh-TW" sz="1600" b="1" i="0"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.I</a:t>
            </a:r>
            <a:r>
              <a:rPr kumimoji="0" lang="zh-TW" altLang="zh-TW" sz="1600" b="1" i="0"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級期刊</a:t>
            </a:r>
            <a:r>
              <a:rPr kumimoji="0" lang="zh-TW" altLang="zh-TW" sz="1600" b="0" i="0"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認定標準為接受定期出版函或公開出版時發表於</a:t>
            </a:r>
            <a:r>
              <a:rPr kumimoji="0" lang="en-US" altLang="zh-TW" sz="1600" b="0" i="0"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Science,</a:t>
            </a:r>
            <a:r>
              <a:rPr kumimoji="0" lang="zh-TW" altLang="en-US" sz="1600" b="0" i="0"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600" b="0" i="0"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Nature</a:t>
            </a:r>
            <a:r>
              <a:rPr kumimoji="0" lang="zh-TW" altLang="zh-TW" sz="1600" b="0" i="0"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r>
              <a:rPr kumimoji="0" lang="en-US" altLang="zh-TW" sz="1600" b="0" i="0"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SSCI</a:t>
            </a:r>
            <a:r>
              <a:rPr kumimoji="0" lang="zh-TW" altLang="zh-TW" sz="1600" b="0" i="0"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r>
              <a:rPr kumimoji="0" lang="en-US" altLang="zh-TW" sz="1600" b="0" i="0"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AHCI</a:t>
            </a:r>
            <a:r>
              <a:rPr kumimoji="0" lang="zh-TW" altLang="zh-TW" sz="1600" b="0" i="0"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r>
              <a:rPr kumimoji="0" lang="en-US" altLang="zh-TW" sz="1600" b="1" i="0" strike="noStrike" kern="100" cap="none" spc="0" normalizeH="0" baseline="0" noProof="0" dirty="0">
                <a:ln>
                  <a:noFill/>
                </a:ln>
                <a:effectLst/>
                <a:uLnTx/>
                <a:uFillTx/>
                <a:latin typeface="Times New Roman" panose="02020603050405020304" pitchFamily="18" charset="0"/>
                <a:ea typeface="標楷體" panose="03000509000000000000" pitchFamily="65" charset="-120"/>
                <a:cs typeface="Times New Roman" panose="02020603050405020304" pitchFamily="18" charset="0"/>
              </a:rPr>
              <a:t>SCIE</a:t>
            </a:r>
            <a:r>
              <a:rPr kumimoji="0" lang="zh-TW" altLang="zh-TW" sz="1600" b="1" i="0" strike="noStrike" kern="100" cap="none" spc="0" normalizeH="0" baseline="0" noProof="0" dirty="0">
                <a:ln>
                  <a:noFill/>
                </a:ln>
                <a:effectLst/>
                <a:uLnTx/>
                <a:uFillTx/>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1600" b="1" i="0" strike="noStrike" kern="100" cap="none" spc="0" normalizeH="0" baseline="0" noProof="0" dirty="0">
                <a:ln>
                  <a:noFill/>
                </a:ln>
                <a:effectLst/>
                <a:uLnTx/>
                <a:uFillTx/>
                <a:latin typeface="Times New Roman" panose="02020603050405020304" pitchFamily="18" charset="0"/>
                <a:ea typeface="標楷體" panose="03000509000000000000" pitchFamily="65" charset="-120"/>
                <a:cs typeface="Times New Roman" panose="02020603050405020304" pitchFamily="18" charset="0"/>
              </a:rPr>
              <a:t>國科會</a:t>
            </a:r>
            <a:r>
              <a:rPr kumimoji="0" lang="zh-TW" altLang="zh-TW" sz="1600" b="0" i="0"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社會科學</a:t>
            </a:r>
            <a:r>
              <a:rPr kumimoji="0" lang="zh-TW"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領域</a:t>
            </a:r>
            <a:r>
              <a:rPr kumimoji="0" lang="en-US"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TSSCI</a:t>
            </a:r>
            <a:r>
              <a:rPr kumimoji="0" lang="zh-TW"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正式收錄期刊名單者、人文及社會科學領域</a:t>
            </a:r>
            <a:r>
              <a:rPr kumimoji="0" lang="en-US"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THCI Core</a:t>
            </a:r>
            <a:r>
              <a:rPr kumimoji="0" lang="zh-TW"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正式收錄期刊名單者，如有爭議時以圖書與會展館公告歷年之期刊名單為準。</a:t>
            </a:r>
            <a:endParaRPr kumimoji="0" lang="en-US" altLang="zh-TW" sz="16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381000" lvl="0" indent="-76200" algn="just">
              <a:lnSpc>
                <a:spcPts val="1600"/>
              </a:lnSpc>
              <a:defRPr/>
            </a:pP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評鑑學年度第</a:t>
            </a:r>
            <a:r>
              <a:rPr lang="en-US" altLang="zh-TW" sz="1600" dirty="0">
                <a:latin typeface="Times New Roman" panose="02020603050405020304" pitchFamily="18" charset="0"/>
                <a:ea typeface="標楷體" panose="03000509000000000000" pitchFamily="65" charset="-120"/>
              </a:rPr>
              <a:t>2</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學期之評鑑成績，經填據本校「專案教師評鑑研究、教學、輔導與服務成績申請證明書」，詳細說明申請證明內容及核計成績，經承辦人及各級主管核章後作為附件資料，即可加入分數採計。</a:t>
            </a:r>
            <a:endParaRPr kumimoji="0" lang="zh-TW" altLang="zh-TW" sz="1600" b="0" i="0" u="none" strike="noStrike" kern="100" cap="none" spc="0" normalizeH="0" baseline="0" noProof="0" dirty="0">
              <a:ln>
                <a:noFill/>
              </a:ln>
              <a:solidFill>
                <a:prstClr val="black"/>
              </a:solidFill>
              <a:effectLst/>
              <a:uLnTx/>
              <a:uFillTx/>
              <a:latin typeface="Calibri" panose="020F0502020204030204" pitchFamily="34"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16530177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C66928-75CA-4FDC-9A35-4CB9C6767049}"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標題 1"/>
          <p:cNvSpPr>
            <a:spLocks noGrp="1"/>
          </p:cNvSpPr>
          <p:nvPr>
            <p:ph type="title"/>
          </p:nvPr>
        </p:nvSpPr>
        <p:spPr>
          <a:xfrm>
            <a:off x="611560" y="116632"/>
            <a:ext cx="8208912" cy="855745"/>
          </a:xfrm>
        </p:spPr>
        <p:txBody>
          <a:bodyPr>
            <a:normAutofit fontScale="90000"/>
          </a:bodyPr>
          <a:lstStyle/>
          <a:p>
            <a:r>
              <a:rPr lang="en-US" altLang="zh-TW" sz="3000" b="1" dirty="0">
                <a:solidFill>
                  <a:prstClr val="black"/>
                </a:solidFill>
              </a:rPr>
              <a:t>113</a:t>
            </a:r>
            <a:r>
              <a:rPr lang="zh-TW" altLang="en-US" sz="3000" b="1" dirty="0">
                <a:solidFill>
                  <a:prstClr val="black"/>
                </a:solidFill>
              </a:rPr>
              <a:t>學年度</a:t>
            </a:r>
            <a:r>
              <a:rPr lang="zh-TW" altLang="en-US" sz="3000" b="1" u="sng" dirty="0">
                <a:solidFill>
                  <a:srgbClr val="FF0000"/>
                </a:solidFill>
              </a:rPr>
              <a:t>編制外專任教學人員</a:t>
            </a:r>
            <a:r>
              <a:rPr lang="en-US" altLang="zh-TW" sz="3000" b="1" u="sng" dirty="0">
                <a:solidFill>
                  <a:srgbClr val="FF0000"/>
                </a:solidFill>
              </a:rPr>
              <a:t>(</a:t>
            </a:r>
            <a:r>
              <a:rPr lang="zh-TW" altLang="en-US" sz="3000" b="1" u="sng" dirty="0">
                <a:solidFill>
                  <a:srgbClr val="FF0000"/>
                </a:solidFill>
              </a:rPr>
              <a:t>專案教師</a:t>
            </a:r>
            <a:r>
              <a:rPr lang="en-US" altLang="zh-TW" sz="3000" b="1" u="sng" dirty="0">
                <a:solidFill>
                  <a:srgbClr val="FF0000"/>
                </a:solidFill>
              </a:rPr>
              <a:t>)</a:t>
            </a:r>
            <a:r>
              <a:rPr lang="zh-TW" altLang="en-US" sz="3000" b="1" dirty="0">
                <a:solidFill>
                  <a:prstClr val="black"/>
                </a:solidFill>
              </a:rPr>
              <a:t>評鑑基準項目</a:t>
            </a:r>
            <a:r>
              <a:rPr lang="en-US" altLang="zh-TW" sz="3000" b="1" dirty="0">
                <a:solidFill>
                  <a:prstClr val="black"/>
                </a:solidFill>
              </a:rPr>
              <a:t>(</a:t>
            </a:r>
            <a:r>
              <a:rPr lang="zh-TW" altLang="en-US" sz="3000" b="1" dirty="0">
                <a:solidFill>
                  <a:prstClr val="black"/>
                </a:solidFill>
              </a:rPr>
              <a:t>學術單位聘任</a:t>
            </a:r>
            <a:r>
              <a:rPr lang="en-US" altLang="zh-TW" sz="3000" b="1" dirty="0">
                <a:solidFill>
                  <a:prstClr val="black"/>
                </a:solidFill>
              </a:rPr>
              <a:t>)-</a:t>
            </a:r>
            <a:r>
              <a:rPr lang="zh-TW" altLang="zh-TW" sz="2800" b="1" dirty="0"/>
              <a:t>輔導與服務項目</a:t>
            </a:r>
            <a:r>
              <a:rPr lang="en-US" altLang="zh-TW" sz="2800" b="1" dirty="0"/>
              <a:t>(1/3)</a:t>
            </a:r>
            <a:endParaRPr lang="zh-TW" altLang="en-US" dirty="0"/>
          </a:p>
        </p:txBody>
      </p:sp>
      <p:graphicFrame>
        <p:nvGraphicFramePr>
          <p:cNvPr id="2" name="表格 1">
            <a:extLst>
              <a:ext uri="{FF2B5EF4-FFF2-40B4-BE49-F238E27FC236}">
                <a16:creationId xmlns:a16="http://schemas.microsoft.com/office/drawing/2014/main" id="{F1B3FA45-F8BE-4AAB-8BEA-B047E4E63D9F}"/>
              </a:ext>
            </a:extLst>
          </p:cNvPr>
          <p:cNvGraphicFramePr>
            <a:graphicFrameLocks noGrp="1"/>
          </p:cNvGraphicFramePr>
          <p:nvPr>
            <p:extLst/>
          </p:nvPr>
        </p:nvGraphicFramePr>
        <p:xfrm>
          <a:off x="467544" y="1484785"/>
          <a:ext cx="8047805" cy="3960440"/>
        </p:xfrm>
        <a:graphic>
          <a:graphicData uri="http://schemas.openxmlformats.org/drawingml/2006/table">
            <a:tbl>
              <a:tblPr firstRow="1" firstCol="1" bandRow="1"/>
              <a:tblGrid>
                <a:gridCol w="1008112">
                  <a:extLst>
                    <a:ext uri="{9D8B030D-6E8A-4147-A177-3AD203B41FA5}">
                      <a16:colId xmlns:a16="http://schemas.microsoft.com/office/drawing/2014/main" val="4159806464"/>
                    </a:ext>
                  </a:extLst>
                </a:gridCol>
                <a:gridCol w="4661942">
                  <a:extLst>
                    <a:ext uri="{9D8B030D-6E8A-4147-A177-3AD203B41FA5}">
                      <a16:colId xmlns:a16="http://schemas.microsoft.com/office/drawing/2014/main" val="2657791509"/>
                    </a:ext>
                  </a:extLst>
                </a:gridCol>
                <a:gridCol w="952772">
                  <a:extLst>
                    <a:ext uri="{9D8B030D-6E8A-4147-A177-3AD203B41FA5}">
                      <a16:colId xmlns:a16="http://schemas.microsoft.com/office/drawing/2014/main" val="443814099"/>
                    </a:ext>
                  </a:extLst>
                </a:gridCol>
                <a:gridCol w="1424979">
                  <a:extLst>
                    <a:ext uri="{9D8B030D-6E8A-4147-A177-3AD203B41FA5}">
                      <a16:colId xmlns:a16="http://schemas.microsoft.com/office/drawing/2014/main" val="1443289499"/>
                    </a:ext>
                  </a:extLst>
                </a:gridCol>
              </a:tblGrid>
              <a:tr h="396044">
                <a:tc>
                  <a:txBody>
                    <a:bodyPr/>
                    <a:lstStyle/>
                    <a:p>
                      <a:pPr algn="just">
                        <a:spcAft>
                          <a:spcPts val="0"/>
                        </a:spcAft>
                      </a:pPr>
                      <a:r>
                        <a:rPr lang="zh-TW" sz="20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項目</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20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門檻</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20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通過條件</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3515000"/>
                  </a:ext>
                </a:extLst>
              </a:tr>
              <a:tr h="3564396">
                <a:tc>
                  <a:txBody>
                    <a:bodyPr/>
                    <a:lstStyle/>
                    <a:p>
                      <a:pPr algn="just">
                        <a:spcBef>
                          <a:spcPts val="2400"/>
                        </a:spcBef>
                        <a:spcAft>
                          <a:spcPts val="0"/>
                        </a:spcAft>
                      </a:pP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C1</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基本項目</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indent="-114300" algn="just">
                        <a:lnSpc>
                          <a:spcPts val="2400"/>
                        </a:lnSpc>
                        <a:spcAft>
                          <a:spcPts val="0"/>
                        </a:spcAft>
                      </a:pPr>
                      <a:r>
                        <a:rPr lang="en-US" sz="18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出</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列</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席參與系務中心事務會議超過</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成以上，但不得擔任本校組織規程第四十二條所定法定各項會議之委員或代表：</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14300" indent="-114300" algn="just">
                        <a:lnSpc>
                          <a:spcPts val="2400"/>
                        </a:lnSpc>
                        <a:spcAft>
                          <a:spcPts val="0"/>
                        </a:spcAft>
                      </a:pPr>
                      <a:r>
                        <a:rPr lang="en-US" sz="18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8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擔任本校各類考試工作</a:t>
                      </a:r>
                      <a:r>
                        <a:rPr lang="en-US" sz="18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監試、入闈、出題、閱卷、口試、書面審查</a:t>
                      </a:r>
                      <a:r>
                        <a:rPr lang="en-US" sz="18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：每次</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gn="just">
                        <a:lnSpc>
                          <a:spcPts val="2400"/>
                        </a:lnSpc>
                        <a:spcAft>
                          <a:spcPts val="0"/>
                        </a:spcAft>
                      </a:pPr>
                      <a:r>
                        <a:rPr lang="en-US" sz="18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sz="18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協助系院校辦理招生工作，含招生活動規劃、宣傳等，依參與程度</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分至</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1~3</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項均需達成並至多採計</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40</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4800"/>
                        </a:spcBef>
                        <a:spcAft>
                          <a:spcPts val="0"/>
                        </a:spcAft>
                      </a:pP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各教師於受評鑑期間需達</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C1</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基本項目及</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C2</a:t>
                      </a:r>
                      <a:r>
                        <a:rPr lang="zh-TW" sz="18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配合</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項目</a:t>
                      </a:r>
                      <a:r>
                        <a:rPr lang="en-US" sz="18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sz="18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項以上，且合計分數達</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80</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分以上，</a:t>
                      </a:r>
                      <a:r>
                        <a:rPr lang="zh-TW" sz="18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至多採計</a:t>
                      </a:r>
                      <a:r>
                        <a:rPr lang="en-US" sz="18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130</a:t>
                      </a:r>
                      <a:r>
                        <a:rPr lang="zh-TW" sz="18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1114118"/>
                  </a:ext>
                </a:extLst>
              </a:tr>
            </a:tbl>
          </a:graphicData>
        </a:graphic>
      </p:graphicFrame>
    </p:spTree>
    <p:extLst>
      <p:ext uri="{BB962C8B-B14F-4D97-AF65-F5344CB8AC3E}">
        <p14:creationId xmlns:p14="http://schemas.microsoft.com/office/powerpoint/2010/main" val="30704832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C66928-75CA-4FDC-9A35-4CB9C6767049}"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標題 1"/>
          <p:cNvSpPr>
            <a:spLocks noGrp="1"/>
          </p:cNvSpPr>
          <p:nvPr>
            <p:ph type="title"/>
          </p:nvPr>
        </p:nvSpPr>
        <p:spPr>
          <a:xfrm>
            <a:off x="611560" y="116632"/>
            <a:ext cx="8208912" cy="855745"/>
          </a:xfrm>
        </p:spPr>
        <p:txBody>
          <a:bodyPr>
            <a:normAutofit fontScale="90000"/>
          </a:bodyPr>
          <a:lstStyle/>
          <a:p>
            <a:r>
              <a:rPr lang="en-US" altLang="zh-TW" sz="3000" b="1" dirty="0">
                <a:solidFill>
                  <a:prstClr val="black"/>
                </a:solidFill>
              </a:rPr>
              <a:t>113</a:t>
            </a:r>
            <a:r>
              <a:rPr lang="zh-TW" altLang="en-US" sz="3000" b="1" dirty="0">
                <a:solidFill>
                  <a:prstClr val="black"/>
                </a:solidFill>
              </a:rPr>
              <a:t>學年度</a:t>
            </a:r>
            <a:r>
              <a:rPr lang="zh-TW" altLang="en-US" sz="3000" b="1" u="sng" dirty="0">
                <a:solidFill>
                  <a:srgbClr val="FF0000"/>
                </a:solidFill>
              </a:rPr>
              <a:t>編制外專任教學人員</a:t>
            </a:r>
            <a:r>
              <a:rPr lang="en-US" altLang="zh-TW" sz="3000" b="1" u="sng" dirty="0">
                <a:solidFill>
                  <a:srgbClr val="FF0000"/>
                </a:solidFill>
              </a:rPr>
              <a:t>(</a:t>
            </a:r>
            <a:r>
              <a:rPr lang="zh-TW" altLang="en-US" sz="3000" b="1" u="sng" dirty="0">
                <a:solidFill>
                  <a:srgbClr val="FF0000"/>
                </a:solidFill>
              </a:rPr>
              <a:t>專案教師</a:t>
            </a:r>
            <a:r>
              <a:rPr lang="en-US" altLang="zh-TW" sz="3000" b="1" u="sng" dirty="0">
                <a:solidFill>
                  <a:srgbClr val="FF0000"/>
                </a:solidFill>
              </a:rPr>
              <a:t>)</a:t>
            </a:r>
            <a:r>
              <a:rPr lang="zh-TW" altLang="en-US" sz="3000" b="1" dirty="0">
                <a:solidFill>
                  <a:prstClr val="black"/>
                </a:solidFill>
              </a:rPr>
              <a:t>評鑑基準項目</a:t>
            </a:r>
            <a:r>
              <a:rPr lang="en-US" altLang="zh-TW" sz="3000" b="1" dirty="0">
                <a:solidFill>
                  <a:prstClr val="black"/>
                </a:solidFill>
              </a:rPr>
              <a:t>(</a:t>
            </a:r>
            <a:r>
              <a:rPr lang="zh-TW" altLang="en-US" sz="3000" b="1" dirty="0">
                <a:solidFill>
                  <a:prstClr val="black"/>
                </a:solidFill>
              </a:rPr>
              <a:t>學術單位聘任</a:t>
            </a:r>
            <a:r>
              <a:rPr lang="en-US" altLang="zh-TW" sz="3000" b="1" dirty="0">
                <a:solidFill>
                  <a:prstClr val="black"/>
                </a:solidFill>
              </a:rPr>
              <a:t>)-</a:t>
            </a:r>
            <a:r>
              <a:rPr lang="zh-TW" altLang="zh-TW" sz="2800" b="1" dirty="0"/>
              <a:t>輔導與服務項目</a:t>
            </a:r>
            <a:r>
              <a:rPr lang="en-US" altLang="zh-TW" sz="2800" b="1" dirty="0"/>
              <a:t>(2/3)</a:t>
            </a:r>
            <a:endParaRPr lang="zh-TW" altLang="en-US" dirty="0"/>
          </a:p>
        </p:txBody>
      </p:sp>
      <p:graphicFrame>
        <p:nvGraphicFramePr>
          <p:cNvPr id="2" name="表格 1">
            <a:extLst>
              <a:ext uri="{FF2B5EF4-FFF2-40B4-BE49-F238E27FC236}">
                <a16:creationId xmlns:a16="http://schemas.microsoft.com/office/drawing/2014/main" id="{F1B3FA45-F8BE-4AAB-8BEA-B047E4E63D9F}"/>
              </a:ext>
            </a:extLst>
          </p:cNvPr>
          <p:cNvGraphicFramePr>
            <a:graphicFrameLocks noGrp="1"/>
          </p:cNvGraphicFramePr>
          <p:nvPr>
            <p:extLst>
              <p:ext uri="{D42A27DB-BD31-4B8C-83A1-F6EECF244321}">
                <p14:modId xmlns:p14="http://schemas.microsoft.com/office/powerpoint/2010/main" val="2859899879"/>
              </p:ext>
            </p:extLst>
          </p:nvPr>
        </p:nvGraphicFramePr>
        <p:xfrm>
          <a:off x="251520" y="1196752"/>
          <a:ext cx="8640960" cy="5234137"/>
        </p:xfrm>
        <a:graphic>
          <a:graphicData uri="http://schemas.openxmlformats.org/drawingml/2006/table">
            <a:tbl>
              <a:tblPr firstRow="1" firstCol="1" bandRow="1"/>
              <a:tblGrid>
                <a:gridCol w="1008112">
                  <a:extLst>
                    <a:ext uri="{9D8B030D-6E8A-4147-A177-3AD203B41FA5}">
                      <a16:colId xmlns:a16="http://schemas.microsoft.com/office/drawing/2014/main" val="4159806464"/>
                    </a:ext>
                  </a:extLst>
                </a:gridCol>
                <a:gridCol w="5328592">
                  <a:extLst>
                    <a:ext uri="{9D8B030D-6E8A-4147-A177-3AD203B41FA5}">
                      <a16:colId xmlns:a16="http://schemas.microsoft.com/office/drawing/2014/main" val="2657791509"/>
                    </a:ext>
                  </a:extLst>
                </a:gridCol>
                <a:gridCol w="1100188">
                  <a:extLst>
                    <a:ext uri="{9D8B030D-6E8A-4147-A177-3AD203B41FA5}">
                      <a16:colId xmlns:a16="http://schemas.microsoft.com/office/drawing/2014/main" val="443814099"/>
                    </a:ext>
                  </a:extLst>
                </a:gridCol>
                <a:gridCol w="1204068">
                  <a:extLst>
                    <a:ext uri="{9D8B030D-6E8A-4147-A177-3AD203B41FA5}">
                      <a16:colId xmlns:a16="http://schemas.microsoft.com/office/drawing/2014/main" val="1443289499"/>
                    </a:ext>
                  </a:extLst>
                </a:gridCol>
              </a:tblGrid>
              <a:tr h="408137">
                <a:tc>
                  <a:txBody>
                    <a:bodyPr/>
                    <a:lstStyle/>
                    <a:p>
                      <a:pPr algn="ctr">
                        <a:spcAft>
                          <a:spcPts val="0"/>
                        </a:spcAft>
                      </a:pP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項目</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門檻</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通過條件</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3515000"/>
                  </a:ext>
                </a:extLst>
              </a:tr>
              <a:tr h="0">
                <a:tc>
                  <a:txBody>
                    <a:bodyPr/>
                    <a:lstStyle/>
                    <a:p>
                      <a:pPr algn="l">
                        <a:lnSpc>
                          <a:spcPts val="2000"/>
                        </a:lnSpc>
                        <a:spcAft>
                          <a:spcPts val="0"/>
                        </a:spcAft>
                      </a:pP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C2 </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配合項目</a:t>
                      </a:r>
                      <a:endParaRPr lang="en-US" alt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lgn="l">
                        <a:lnSpc>
                          <a:spcPts val="2000"/>
                        </a:lnSpc>
                        <a:spcAft>
                          <a:spcPts val="0"/>
                        </a:spcAft>
                      </a:pPr>
                      <a:r>
                        <a:rPr lang="en-US" alt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(1/2)</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0" indent="-133350" algn="just">
                        <a:lnSpc>
                          <a:spcPts val="2000"/>
                        </a:lnSpc>
                        <a:spcAft>
                          <a:spcPts val="0"/>
                        </a:spcAft>
                      </a:pPr>
                      <a:r>
                        <a:rPr lang="en-US"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sz="17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出</a:t>
                      </a:r>
                      <a:r>
                        <a:rPr lang="en-US" sz="17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7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列</a:t>
                      </a:r>
                      <a:r>
                        <a:rPr lang="en-US" sz="17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7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席</a:t>
                      </a:r>
                      <a:r>
                        <a:rPr lang="zh-TW"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參與系、院、校各種任期制委員會委員</a:t>
                      </a:r>
                      <a:r>
                        <a:rPr lang="en-US"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含農業推廣教授</a:t>
                      </a:r>
                      <a:r>
                        <a:rPr lang="en-US"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一學期以上，且與會次數超過</a:t>
                      </a:r>
                      <a:r>
                        <a:rPr lang="en-US"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成，但不得擔任本校組織規程第四十二條所定法定各項會議之委員或代表：</a:t>
                      </a:r>
                      <a:r>
                        <a:rPr lang="en-US"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7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14300" indent="-114300" algn="just">
                        <a:lnSpc>
                          <a:spcPts val="2000"/>
                        </a:lnSpc>
                        <a:spcAft>
                          <a:spcPts val="0"/>
                        </a:spcAft>
                      </a:pPr>
                      <a:r>
                        <a:rPr lang="en-US"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擔任系導師且按其辦理活動及繳交成果，依導生人數：</a:t>
                      </a:r>
                      <a:r>
                        <a:rPr lang="en-US"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分至</a:t>
                      </a:r>
                      <a:r>
                        <a:rPr lang="en-US"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7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14300" indent="-114300" algn="just">
                        <a:lnSpc>
                          <a:spcPts val="2000"/>
                        </a:lnSpc>
                        <a:spcAft>
                          <a:spcPts val="0"/>
                        </a:spcAft>
                      </a:pPr>
                      <a:r>
                        <a:rPr lang="en-US"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協助校院系進行校際或國際交流，依參與程度：</a:t>
                      </a:r>
                      <a:r>
                        <a:rPr lang="en-US"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分至</a:t>
                      </a:r>
                      <a:r>
                        <a:rPr lang="en-US"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7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14300" indent="-114300" algn="just">
                        <a:lnSpc>
                          <a:spcPts val="2000"/>
                        </a:lnSpc>
                        <a:spcAft>
                          <a:spcPts val="0"/>
                        </a:spcAft>
                      </a:pPr>
                      <a:r>
                        <a:rPr lang="en-US"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協助校院系校友畢業生聯繫與交流依參與程度：</a:t>
                      </a:r>
                      <a:r>
                        <a:rPr lang="en-US"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分至</a:t>
                      </a:r>
                      <a:r>
                        <a:rPr lang="en-US"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7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14300" indent="-114300" algn="just">
                        <a:lnSpc>
                          <a:spcPts val="2000"/>
                        </a:lnSpc>
                        <a:spcAft>
                          <a:spcPts val="0"/>
                        </a:spcAft>
                      </a:pPr>
                      <a:r>
                        <a:rPr lang="en-US"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協助校院系辦理校慶、畢業典禮、新生訓練等活動，依參與程度</a:t>
                      </a:r>
                      <a:r>
                        <a:rPr lang="en-US"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分至</a:t>
                      </a:r>
                      <a:r>
                        <a:rPr lang="en-US"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7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14300" indent="-114300" algn="just">
                        <a:lnSpc>
                          <a:spcPts val="2000"/>
                        </a:lnSpc>
                        <a:spcAft>
                          <a:spcPts val="0"/>
                        </a:spcAft>
                      </a:pPr>
                      <a:r>
                        <a:rPr lang="en-US"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a:t>
                      </a:r>
                      <a:r>
                        <a:rPr lang="zh-TW"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擔任社團之指導老師一學期以上，且每學期參與</a:t>
                      </a:r>
                      <a:r>
                        <a:rPr lang="en-US"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次社員大會，並繳交與會紀錄：</a:t>
                      </a:r>
                      <a:r>
                        <a:rPr lang="en-US"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7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14300" indent="-114300" algn="just">
                        <a:lnSpc>
                          <a:spcPts val="2000"/>
                        </a:lnSpc>
                        <a:spcAft>
                          <a:spcPts val="0"/>
                        </a:spcAft>
                      </a:pPr>
                      <a:r>
                        <a:rPr lang="en-US"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a:t>
                      </a:r>
                      <a:r>
                        <a:rPr lang="zh-TW"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擔任學生校代表隊之指導老師或教練一學期以上，且每學年帶隊參與競賽</a:t>
                      </a:r>
                      <a:r>
                        <a:rPr lang="en-US"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次，並繳交參與競賽紀錄：</a:t>
                      </a:r>
                      <a:r>
                        <a:rPr lang="en-US"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7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14300" indent="-114300" algn="just">
                        <a:lnSpc>
                          <a:spcPts val="2000"/>
                        </a:lnSpc>
                        <a:spcAft>
                          <a:spcPts val="0"/>
                        </a:spcAft>
                      </a:pPr>
                      <a:r>
                        <a:rPr lang="en-US"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a:t>
                      </a:r>
                      <a:r>
                        <a:rPr lang="zh-TW"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協助本校院系辦理之國內、國際研討會或區域性、全國性、國際性各類活動競賽</a:t>
                      </a:r>
                      <a:r>
                        <a:rPr lang="en-US"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次：依參與程度</a:t>
                      </a:r>
                      <a:r>
                        <a:rPr lang="en-US"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分至</a:t>
                      </a:r>
                      <a:r>
                        <a:rPr lang="en-US"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en-US" altLang="zh-TW"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7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en-US" altLang="zh-TW" sz="17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a:t>
                      </a:r>
                      <a:r>
                        <a:rPr lang="zh-TW" sz="17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項需達成</a:t>
                      </a:r>
                      <a:r>
                        <a:rPr lang="en-US" sz="17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sz="17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項以上</a:t>
                      </a:r>
                      <a:endParaRPr lang="zh-TW" sz="17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4800"/>
                        </a:spcBef>
                        <a:spcAft>
                          <a:spcPts val="0"/>
                        </a:spcAft>
                      </a:pPr>
                      <a:r>
                        <a:rPr lang="zh-TW" sz="17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各教師於受評鑑期間需達</a:t>
                      </a:r>
                      <a:r>
                        <a:rPr lang="en-US" sz="17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C1</a:t>
                      </a:r>
                      <a:r>
                        <a:rPr lang="zh-TW" sz="17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基本項目及</a:t>
                      </a:r>
                      <a:r>
                        <a:rPr lang="en-US" sz="17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C2</a:t>
                      </a:r>
                      <a:r>
                        <a:rPr lang="zh-TW" sz="17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配合</a:t>
                      </a:r>
                      <a:r>
                        <a:rPr lang="zh-TW" sz="17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項目</a:t>
                      </a:r>
                      <a:r>
                        <a:rPr lang="en-US" sz="17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sz="17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項以上，且合計分數達</a:t>
                      </a:r>
                      <a:r>
                        <a:rPr lang="en-US" sz="17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80</a:t>
                      </a:r>
                      <a:r>
                        <a:rPr lang="zh-TW" sz="17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分以上，</a:t>
                      </a:r>
                      <a:r>
                        <a:rPr lang="zh-TW" sz="17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至多採計</a:t>
                      </a:r>
                      <a:r>
                        <a:rPr lang="en-US" sz="17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130</a:t>
                      </a:r>
                      <a:r>
                        <a:rPr lang="zh-TW" sz="17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7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1114118"/>
                  </a:ext>
                </a:extLst>
              </a:tr>
            </a:tbl>
          </a:graphicData>
        </a:graphic>
      </p:graphicFrame>
    </p:spTree>
    <p:extLst>
      <p:ext uri="{BB962C8B-B14F-4D97-AF65-F5344CB8AC3E}">
        <p14:creationId xmlns:p14="http://schemas.microsoft.com/office/powerpoint/2010/main" val="5774836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F76531D4-8F4E-4DBD-9568-127FDC0FA6C1}"/>
              </a:ext>
            </a:extLst>
          </p:cNvPr>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67</a:t>
            </a:fld>
            <a:endParaRPr lang="zh-TW" altLang="en-US">
              <a:solidFill>
                <a:prstClr val="black">
                  <a:tint val="75000"/>
                </a:prstClr>
              </a:solidFill>
            </a:endParaRPr>
          </a:p>
        </p:txBody>
      </p:sp>
      <p:sp>
        <p:nvSpPr>
          <p:cNvPr id="5" name="標題 1">
            <a:extLst>
              <a:ext uri="{FF2B5EF4-FFF2-40B4-BE49-F238E27FC236}">
                <a16:creationId xmlns:a16="http://schemas.microsoft.com/office/drawing/2014/main" id="{D402DE24-C95F-4534-BC2F-21FC42620BB1}"/>
              </a:ext>
            </a:extLst>
          </p:cNvPr>
          <p:cNvSpPr>
            <a:spLocks noGrp="1"/>
          </p:cNvSpPr>
          <p:nvPr>
            <p:ph type="title"/>
          </p:nvPr>
        </p:nvSpPr>
        <p:spPr>
          <a:xfrm>
            <a:off x="628650" y="136470"/>
            <a:ext cx="7886700" cy="855662"/>
          </a:xfrm>
        </p:spPr>
        <p:txBody>
          <a:bodyPr>
            <a:normAutofit fontScale="90000"/>
          </a:bodyPr>
          <a:lstStyle/>
          <a:p>
            <a:r>
              <a:rPr lang="en-US" altLang="zh-TW" sz="3000" b="1" dirty="0">
                <a:solidFill>
                  <a:prstClr val="black"/>
                </a:solidFill>
              </a:rPr>
              <a:t>113</a:t>
            </a:r>
            <a:r>
              <a:rPr lang="zh-TW" altLang="en-US" sz="3000" b="1" dirty="0">
                <a:solidFill>
                  <a:prstClr val="black"/>
                </a:solidFill>
              </a:rPr>
              <a:t>學年度</a:t>
            </a:r>
            <a:r>
              <a:rPr lang="zh-TW" altLang="en-US" sz="3000" b="1" u="sng" dirty="0">
                <a:solidFill>
                  <a:srgbClr val="FF0000"/>
                </a:solidFill>
              </a:rPr>
              <a:t>編制外專任教學人員</a:t>
            </a:r>
            <a:r>
              <a:rPr lang="en-US" altLang="zh-TW" sz="3000" b="1" u="sng" dirty="0">
                <a:solidFill>
                  <a:srgbClr val="FF0000"/>
                </a:solidFill>
              </a:rPr>
              <a:t>(</a:t>
            </a:r>
            <a:r>
              <a:rPr lang="zh-TW" altLang="en-US" sz="3000" b="1" u="sng" dirty="0">
                <a:solidFill>
                  <a:srgbClr val="FF0000"/>
                </a:solidFill>
              </a:rPr>
              <a:t>專案教師</a:t>
            </a:r>
            <a:r>
              <a:rPr lang="en-US" altLang="zh-TW" sz="3000" b="1" u="sng" dirty="0">
                <a:solidFill>
                  <a:srgbClr val="FF0000"/>
                </a:solidFill>
              </a:rPr>
              <a:t>)</a:t>
            </a:r>
            <a:r>
              <a:rPr lang="zh-TW" altLang="en-US" sz="3000" b="1" dirty="0">
                <a:solidFill>
                  <a:prstClr val="black"/>
                </a:solidFill>
              </a:rPr>
              <a:t>評鑑基準項目</a:t>
            </a:r>
            <a:r>
              <a:rPr lang="en-US" altLang="zh-TW" sz="3000" b="1" dirty="0">
                <a:solidFill>
                  <a:prstClr val="black"/>
                </a:solidFill>
              </a:rPr>
              <a:t>(</a:t>
            </a:r>
            <a:r>
              <a:rPr lang="zh-TW" altLang="en-US" sz="3000" b="1" dirty="0">
                <a:solidFill>
                  <a:prstClr val="black"/>
                </a:solidFill>
              </a:rPr>
              <a:t>學術單位聘任</a:t>
            </a:r>
            <a:r>
              <a:rPr lang="en-US" altLang="zh-TW" sz="3000" b="1" dirty="0">
                <a:solidFill>
                  <a:prstClr val="black"/>
                </a:solidFill>
              </a:rPr>
              <a:t>)-</a:t>
            </a:r>
            <a:r>
              <a:rPr lang="zh-TW" altLang="zh-TW" sz="2800" b="1" dirty="0"/>
              <a:t>輔導與服務項目</a:t>
            </a:r>
            <a:r>
              <a:rPr lang="en-US" altLang="zh-TW" sz="2800" b="1" dirty="0"/>
              <a:t>(3/3)</a:t>
            </a:r>
            <a:endParaRPr lang="zh-TW" altLang="en-US" dirty="0"/>
          </a:p>
        </p:txBody>
      </p:sp>
      <p:graphicFrame>
        <p:nvGraphicFramePr>
          <p:cNvPr id="6" name="內容版面配置區 5">
            <a:extLst>
              <a:ext uri="{FF2B5EF4-FFF2-40B4-BE49-F238E27FC236}">
                <a16:creationId xmlns:a16="http://schemas.microsoft.com/office/drawing/2014/main" id="{61B7AA7B-4C4E-4F1E-8B60-08A49659F1EB}"/>
              </a:ext>
            </a:extLst>
          </p:cNvPr>
          <p:cNvGraphicFramePr>
            <a:graphicFrameLocks noGrp="1"/>
          </p:cNvGraphicFramePr>
          <p:nvPr>
            <p:ph idx="1"/>
            <p:extLst>
              <p:ext uri="{D42A27DB-BD31-4B8C-83A1-F6EECF244321}">
                <p14:modId xmlns:p14="http://schemas.microsoft.com/office/powerpoint/2010/main" val="1764289372"/>
              </p:ext>
            </p:extLst>
          </p:nvPr>
        </p:nvGraphicFramePr>
        <p:xfrm>
          <a:off x="251520" y="1310806"/>
          <a:ext cx="8640960" cy="4573737"/>
        </p:xfrm>
        <a:graphic>
          <a:graphicData uri="http://schemas.openxmlformats.org/drawingml/2006/table">
            <a:tbl>
              <a:tblPr firstRow="1" firstCol="1" bandRow="1"/>
              <a:tblGrid>
                <a:gridCol w="936104">
                  <a:extLst>
                    <a:ext uri="{9D8B030D-6E8A-4147-A177-3AD203B41FA5}">
                      <a16:colId xmlns:a16="http://schemas.microsoft.com/office/drawing/2014/main" val="4159806464"/>
                    </a:ext>
                  </a:extLst>
                </a:gridCol>
                <a:gridCol w="5544616">
                  <a:extLst>
                    <a:ext uri="{9D8B030D-6E8A-4147-A177-3AD203B41FA5}">
                      <a16:colId xmlns:a16="http://schemas.microsoft.com/office/drawing/2014/main" val="2657791509"/>
                    </a:ext>
                  </a:extLst>
                </a:gridCol>
                <a:gridCol w="956172">
                  <a:extLst>
                    <a:ext uri="{9D8B030D-6E8A-4147-A177-3AD203B41FA5}">
                      <a16:colId xmlns:a16="http://schemas.microsoft.com/office/drawing/2014/main" val="443814099"/>
                    </a:ext>
                  </a:extLst>
                </a:gridCol>
                <a:gridCol w="1204068">
                  <a:extLst>
                    <a:ext uri="{9D8B030D-6E8A-4147-A177-3AD203B41FA5}">
                      <a16:colId xmlns:a16="http://schemas.microsoft.com/office/drawing/2014/main" val="1443289499"/>
                    </a:ext>
                  </a:extLst>
                </a:gridCol>
              </a:tblGrid>
              <a:tr h="408137">
                <a:tc>
                  <a:txBody>
                    <a:bodyPr/>
                    <a:lstStyle/>
                    <a:p>
                      <a:pPr algn="ctr">
                        <a:spcAft>
                          <a:spcPts val="0"/>
                        </a:spcAft>
                      </a:pP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項目</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門檻</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通過條件</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3515000"/>
                  </a:ext>
                </a:extLst>
              </a:tr>
              <a:tr h="0">
                <a:tc>
                  <a:txBody>
                    <a:bodyPr/>
                    <a:lstStyle/>
                    <a:p>
                      <a:pPr algn="l">
                        <a:lnSpc>
                          <a:spcPts val="2000"/>
                        </a:lnSpc>
                        <a:spcAft>
                          <a:spcPts val="0"/>
                        </a:spcAft>
                      </a:pP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C2 </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配合項目</a:t>
                      </a:r>
                      <a:endParaRPr lang="en-US" alt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lgn="l">
                        <a:lnSpc>
                          <a:spcPts val="2000"/>
                        </a:lnSpc>
                        <a:spcAft>
                          <a:spcPts val="0"/>
                        </a:spcAft>
                      </a:pPr>
                      <a:r>
                        <a:rPr lang="en-US" alt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(2/2</a:t>
                      </a:r>
                      <a:r>
                        <a:rPr lang="zh-TW" alt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續上頁</a:t>
                      </a:r>
                      <a:r>
                        <a:rPr lang="en-US" alt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0" indent="-133350" algn="just">
                        <a:lnSpc>
                          <a:spcPts val="2200"/>
                        </a:lnSpc>
                        <a:spcAft>
                          <a:spcPts val="0"/>
                        </a:spcAft>
                      </a:pPr>
                      <a:r>
                        <a:rPr lang="en-US" altLang="zh-TW"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a:t>
                      </a:r>
                      <a:r>
                        <a:rPr lang="zh-TW" altLang="en-US" sz="1700" b="1" u="sng"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擔任大學社會責任</a:t>
                      </a:r>
                      <a:r>
                        <a:rPr lang="en-US" altLang="zh-TW" sz="1700" b="1" u="sng"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(USR)</a:t>
                      </a:r>
                      <a:r>
                        <a:rPr lang="zh-TW" altLang="en-US" sz="1700" b="1" u="sng"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實踐計畫主持人或共同主持人</a:t>
                      </a:r>
                      <a:endParaRPr lang="en-US" altLang="zh-TW" sz="1700" b="1" u="sng"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133350" indent="-133350" algn="just">
                        <a:lnSpc>
                          <a:spcPts val="2200"/>
                        </a:lnSpc>
                        <a:spcAft>
                          <a:spcPts val="0"/>
                        </a:spcAft>
                      </a:pPr>
                      <a:r>
                        <a:rPr lang="zh-TW" altLang="en-US" sz="1700" b="1" u="none"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700" b="1" u="sng"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700" b="1" u="sng"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1700" b="1" u="sng"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分；協同主持人：</a:t>
                      </a:r>
                      <a:r>
                        <a:rPr lang="en-US" altLang="zh-TW" sz="1700" b="1" u="sng"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700" b="1" u="sng"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r>
                        <a:rPr lang="en-US" altLang="zh-TW" sz="1700" b="1" u="sng"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USR</a:t>
                      </a:r>
                      <a:r>
                        <a:rPr lang="zh-TW" altLang="en-US" sz="1700" b="1" u="sng"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子計畫主持人或協同主持人：</a:t>
                      </a:r>
                      <a:r>
                        <a:rPr lang="en-US" altLang="zh-TW" sz="1700" b="1" u="sng"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700" b="1" u="sng"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p>
                    <a:p>
                      <a:pPr marL="133350" indent="-133350" algn="just">
                        <a:lnSpc>
                          <a:spcPts val="2200"/>
                        </a:lnSpc>
                        <a:spcAft>
                          <a:spcPts val="0"/>
                        </a:spcAft>
                      </a:pPr>
                      <a:r>
                        <a:rPr lang="zh-TW" altLang="en-US" sz="1700" b="1" u="none"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700" b="1" u="sng"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開設</a:t>
                      </a:r>
                      <a:r>
                        <a:rPr lang="en-US" altLang="zh-TW" sz="1700" b="1" u="sng"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USR</a:t>
                      </a:r>
                      <a:r>
                        <a:rPr lang="zh-TW" altLang="en-US" sz="1700" b="1" u="sng"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專業課程融入服務學習，並與在地連結者，每堂課採計</a:t>
                      </a:r>
                      <a:r>
                        <a:rPr lang="en-US" altLang="zh-TW" sz="1700" b="1" u="sng"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700" b="1" u="sng"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r>
                        <a:rPr lang="en-US" altLang="zh-TW" sz="1700" b="1" u="sng"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700" b="1" u="sng"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本項次累計至多</a:t>
                      </a:r>
                      <a:r>
                        <a:rPr lang="en-US" altLang="zh-TW" sz="1700" b="1" u="sng"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700" b="1" u="sng"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r>
                        <a:rPr lang="en-US" altLang="zh-TW" sz="1700" b="1" u="sng"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700" b="1" u="sng"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marL="133350" indent="-133350" algn="just">
                        <a:lnSpc>
                          <a:spcPts val="2200"/>
                        </a:lnSpc>
                        <a:spcAft>
                          <a:spcPts val="0"/>
                        </a:spcAft>
                      </a:pPr>
                      <a:r>
                        <a:rPr lang="zh-TW" altLang="en-US" sz="1700" b="1" u="none"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700" b="1" u="sng"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擔任</a:t>
                      </a:r>
                      <a:r>
                        <a:rPr lang="en-US" altLang="zh-TW" sz="1700" b="1" u="sng"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USR</a:t>
                      </a:r>
                      <a:r>
                        <a:rPr lang="zh-TW" altLang="en-US" sz="1700" b="1" u="sng"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計畫相關研討會主講人或講師，每場</a:t>
                      </a:r>
                      <a:r>
                        <a:rPr lang="en-US" altLang="zh-TW" sz="1700" b="1" u="sng"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700" b="1" u="sng"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r>
                        <a:rPr lang="en-US" altLang="zh-TW" sz="1700" b="1" u="sng"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700" b="1" u="sng"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本項次累計至多</a:t>
                      </a:r>
                      <a:r>
                        <a:rPr lang="en-US" altLang="zh-TW" sz="1700" b="1" u="sng"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700" b="1" u="sng"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r>
                        <a:rPr lang="en-US" altLang="zh-TW" sz="1700" b="1" u="sng"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700" b="1" u="sng"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marL="133350" indent="-133350" algn="just">
                        <a:lnSpc>
                          <a:spcPts val="2200"/>
                        </a:lnSpc>
                        <a:spcAft>
                          <a:spcPts val="0"/>
                        </a:spcAft>
                      </a:pPr>
                      <a:r>
                        <a:rPr lang="en-US" altLang="zh-TW"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700" b="1" u="sng"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輔導學生考取專業證照</a:t>
                      </a:r>
                      <a:r>
                        <a:rPr lang="en-US" altLang="zh-TW" sz="1700" b="1" u="sng"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700" b="1" u="sng"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含教師檢定、教保員檢定</a:t>
                      </a:r>
                      <a:r>
                        <a:rPr lang="en-US" altLang="zh-TW" sz="1700" b="1" u="sng"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700" b="1" u="sng"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開授相關課程；或有具體成效且留有相關輔導紀錄者，以輔導每位學生考取證照級數為基準計分，甲級</a:t>
                      </a:r>
                      <a:r>
                        <a:rPr lang="en-US" altLang="zh-TW" sz="1700" b="1" u="sng"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700" b="1" u="sng"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分、乙級</a:t>
                      </a:r>
                      <a:r>
                        <a:rPr lang="en-US" altLang="zh-TW" sz="1700" b="1" u="sng"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700" b="1" u="sng"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分、丙級</a:t>
                      </a:r>
                      <a:r>
                        <a:rPr lang="en-US" altLang="zh-TW" sz="1700" b="1" u="sng"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700" b="1" u="sng"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分。國際證照級數比照甲級，未分級數之證照比照丙級加計分數。本項次累計至多</a:t>
                      </a:r>
                      <a:r>
                        <a:rPr lang="en-US" altLang="zh-TW" sz="1700" b="1" u="sng"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1700" b="1" u="sng"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r>
                        <a:rPr lang="zh-TW" altLang="en-US"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marL="133350" indent="-133350" algn="just">
                        <a:lnSpc>
                          <a:spcPts val="2200"/>
                        </a:lnSpc>
                        <a:spcAft>
                          <a:spcPts val="0"/>
                        </a:spcAft>
                      </a:pPr>
                      <a:r>
                        <a:rPr lang="en-US" altLang="zh-TW"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其他與校內、外相關服務具有實際績效可佐證者：</a:t>
                      </a:r>
                      <a:r>
                        <a:rPr lang="en-US" altLang="zh-TW"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5-10</a:t>
                      </a:r>
                      <a:r>
                        <a:rPr lang="zh-TW" altLang="en-US"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p>
                    <a:p>
                      <a:pPr marL="133350" indent="-133350" algn="just">
                        <a:lnSpc>
                          <a:spcPts val="2000"/>
                        </a:lnSpc>
                        <a:spcAft>
                          <a:spcPts val="0"/>
                        </a:spcAft>
                      </a:pPr>
                      <a:endParaRPr lang="en-US" altLang="zh-TW" sz="17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7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en-US" altLang="zh-TW" sz="17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a:t>
                      </a:r>
                      <a:r>
                        <a:rPr lang="zh-TW" sz="17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項需達成</a:t>
                      </a:r>
                      <a:r>
                        <a:rPr lang="en-US" sz="17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sz="17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項以上</a:t>
                      </a:r>
                      <a:endParaRPr lang="zh-TW" sz="17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4800"/>
                        </a:spcBef>
                        <a:spcAft>
                          <a:spcPts val="0"/>
                        </a:spcAft>
                      </a:pPr>
                      <a:r>
                        <a:rPr lang="zh-TW" sz="17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各教師於受評鑑期間需達</a:t>
                      </a:r>
                      <a:r>
                        <a:rPr lang="en-US" sz="17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C1</a:t>
                      </a:r>
                      <a:r>
                        <a:rPr lang="zh-TW" sz="17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基本項目及</a:t>
                      </a:r>
                      <a:r>
                        <a:rPr lang="en-US" sz="17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C2</a:t>
                      </a:r>
                      <a:r>
                        <a:rPr lang="zh-TW" sz="17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配合</a:t>
                      </a:r>
                      <a:r>
                        <a:rPr lang="zh-TW" sz="17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項目</a:t>
                      </a:r>
                      <a:r>
                        <a:rPr lang="en-US" sz="17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sz="17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項以上，且合計分數達</a:t>
                      </a:r>
                      <a:r>
                        <a:rPr lang="en-US" sz="17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80</a:t>
                      </a:r>
                      <a:r>
                        <a:rPr lang="zh-TW" sz="17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分以上，</a:t>
                      </a:r>
                      <a:r>
                        <a:rPr lang="zh-TW" sz="17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至多採計</a:t>
                      </a:r>
                      <a:r>
                        <a:rPr lang="en-US" sz="17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130</a:t>
                      </a:r>
                      <a:r>
                        <a:rPr lang="zh-TW" sz="17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7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1114118"/>
                  </a:ext>
                </a:extLst>
              </a:tr>
            </a:tbl>
          </a:graphicData>
        </a:graphic>
      </p:graphicFrame>
    </p:spTree>
    <p:extLst>
      <p:ext uri="{BB962C8B-B14F-4D97-AF65-F5344CB8AC3E}">
        <p14:creationId xmlns:p14="http://schemas.microsoft.com/office/powerpoint/2010/main" val="33224044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C66928-75CA-4FDC-9A35-4CB9C6767049}"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標題 1"/>
          <p:cNvSpPr>
            <a:spLocks noGrp="1"/>
          </p:cNvSpPr>
          <p:nvPr>
            <p:ph type="title"/>
          </p:nvPr>
        </p:nvSpPr>
        <p:spPr>
          <a:xfrm>
            <a:off x="539552" y="143517"/>
            <a:ext cx="8532440" cy="855745"/>
          </a:xfrm>
        </p:spPr>
        <p:txBody>
          <a:bodyPr>
            <a:noAutofit/>
          </a:bodyPr>
          <a:lstStyle/>
          <a:p>
            <a:r>
              <a:rPr lang="en-US" altLang="zh-TW" sz="2400" b="1" dirty="0">
                <a:solidFill>
                  <a:prstClr val="black"/>
                </a:solidFill>
              </a:rPr>
              <a:t>113</a:t>
            </a:r>
            <a:r>
              <a:rPr lang="zh-TW" altLang="en-US" sz="2400" b="1" dirty="0">
                <a:solidFill>
                  <a:prstClr val="black"/>
                </a:solidFill>
              </a:rPr>
              <a:t>學年度</a:t>
            </a:r>
            <a:r>
              <a:rPr lang="zh-TW" altLang="en-US" sz="2400" b="1" u="sng" dirty="0">
                <a:solidFill>
                  <a:srgbClr val="FF0000"/>
                </a:solidFill>
              </a:rPr>
              <a:t>編制外專任教學人員</a:t>
            </a:r>
            <a:r>
              <a:rPr lang="en-US" altLang="zh-TW" sz="2400" b="1" u="sng" dirty="0">
                <a:solidFill>
                  <a:srgbClr val="FF0000"/>
                </a:solidFill>
              </a:rPr>
              <a:t>(</a:t>
            </a:r>
            <a:r>
              <a:rPr lang="zh-TW" altLang="en-US" sz="2400" b="1" u="sng" dirty="0">
                <a:solidFill>
                  <a:srgbClr val="FF0000"/>
                </a:solidFill>
              </a:rPr>
              <a:t>專案教師</a:t>
            </a:r>
            <a:r>
              <a:rPr lang="en-US" altLang="zh-TW" sz="2400" b="1" u="sng" dirty="0">
                <a:solidFill>
                  <a:srgbClr val="FF0000"/>
                </a:solidFill>
              </a:rPr>
              <a:t>)</a:t>
            </a:r>
            <a:r>
              <a:rPr lang="zh-TW" altLang="en-US" sz="2400" b="1" dirty="0"/>
              <a:t>評鑑基準項目</a:t>
            </a:r>
            <a:r>
              <a:rPr lang="en-US" altLang="zh-TW" sz="2400" b="1" dirty="0"/>
              <a:t>(</a:t>
            </a:r>
            <a:r>
              <a:rPr lang="zh-TW" altLang="en-US" sz="2400" b="1" dirty="0"/>
              <a:t>學術單位聘任</a:t>
            </a:r>
            <a:r>
              <a:rPr lang="en-US" altLang="zh-TW" sz="2400" b="1" dirty="0"/>
              <a:t>)</a:t>
            </a:r>
            <a:r>
              <a:rPr lang="zh-TW" altLang="en-US" sz="2400" b="1" dirty="0"/>
              <a:t>匯入單位（同仁）分工一覽表</a:t>
            </a:r>
            <a:r>
              <a:rPr lang="en-US" altLang="zh-TW" sz="2400" b="1" dirty="0"/>
              <a:t>(1/10)</a:t>
            </a:r>
            <a:endParaRPr lang="zh-TW" altLang="en-US" sz="2400" b="1" dirty="0"/>
          </a:p>
        </p:txBody>
      </p:sp>
      <p:graphicFrame>
        <p:nvGraphicFramePr>
          <p:cNvPr id="5" name="表格 4">
            <a:extLst>
              <a:ext uri="{FF2B5EF4-FFF2-40B4-BE49-F238E27FC236}">
                <a16:creationId xmlns:a16="http://schemas.microsoft.com/office/drawing/2014/main" id="{CF4A1074-3C62-4A26-BC54-902C4603F73D}"/>
              </a:ext>
            </a:extLst>
          </p:cNvPr>
          <p:cNvGraphicFramePr>
            <a:graphicFrameLocks noGrp="1"/>
          </p:cNvGraphicFramePr>
          <p:nvPr>
            <p:extLst>
              <p:ext uri="{D42A27DB-BD31-4B8C-83A1-F6EECF244321}">
                <p14:modId xmlns:p14="http://schemas.microsoft.com/office/powerpoint/2010/main" val="1505093138"/>
              </p:ext>
            </p:extLst>
          </p:nvPr>
        </p:nvGraphicFramePr>
        <p:xfrm>
          <a:off x="323528" y="1315373"/>
          <a:ext cx="8568952" cy="4971237"/>
        </p:xfrm>
        <a:graphic>
          <a:graphicData uri="http://schemas.openxmlformats.org/drawingml/2006/table">
            <a:tbl>
              <a:tblPr firstRow="1" firstCol="1" bandRow="1" bandCol="1"/>
              <a:tblGrid>
                <a:gridCol w="835110">
                  <a:extLst>
                    <a:ext uri="{9D8B030D-6E8A-4147-A177-3AD203B41FA5}">
                      <a16:colId xmlns:a16="http://schemas.microsoft.com/office/drawing/2014/main" val="2869104743"/>
                    </a:ext>
                  </a:extLst>
                </a:gridCol>
                <a:gridCol w="4205450">
                  <a:extLst>
                    <a:ext uri="{9D8B030D-6E8A-4147-A177-3AD203B41FA5}">
                      <a16:colId xmlns:a16="http://schemas.microsoft.com/office/drawing/2014/main" val="64224230"/>
                    </a:ext>
                  </a:extLst>
                </a:gridCol>
                <a:gridCol w="3528392">
                  <a:extLst>
                    <a:ext uri="{9D8B030D-6E8A-4147-A177-3AD203B41FA5}">
                      <a16:colId xmlns:a16="http://schemas.microsoft.com/office/drawing/2014/main" val="3841795970"/>
                    </a:ext>
                  </a:extLst>
                </a:gridCol>
              </a:tblGrid>
              <a:tr h="414350">
                <a:tc gridSpan="2">
                  <a:txBody>
                    <a:bodyPr/>
                    <a:lstStyle/>
                    <a:p>
                      <a:pPr algn="ctr">
                        <a:lnSpc>
                          <a:spcPts val="2000"/>
                        </a:lnSpc>
                        <a:spcAft>
                          <a:spcPts val="0"/>
                        </a:spcAft>
                      </a:pPr>
                      <a:r>
                        <a:rPr 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項目</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6760" marR="46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zh-TW" altLang="en-US"/>
                    </a:p>
                  </a:txBody>
                  <a:tcPr/>
                </a:tc>
                <a:tc>
                  <a:txBody>
                    <a:bodyPr/>
                    <a:lstStyle/>
                    <a:p>
                      <a:pPr algn="ctr">
                        <a:lnSpc>
                          <a:spcPts val="2000"/>
                        </a:lnSpc>
                        <a:spcAft>
                          <a:spcPts val="0"/>
                        </a:spcAft>
                      </a:pPr>
                      <a:r>
                        <a:rPr lang="zh-TW" sz="1800" b="1" kern="100">
                          <a:effectLst/>
                          <a:latin typeface="Times New Roman" panose="02020603050405020304" pitchFamily="18" charset="0"/>
                          <a:ea typeface="標楷體" panose="03000509000000000000" pitchFamily="65" charset="-120"/>
                          <a:cs typeface="Times New Roman" panose="02020603050405020304" pitchFamily="18" charset="0"/>
                        </a:rPr>
                        <a:t>維護單位及同仁或教師</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6760" marR="46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95762931"/>
                  </a:ext>
                </a:extLst>
              </a:tr>
              <a:tr h="3816424">
                <a:tc>
                  <a:txBody>
                    <a:bodyPr/>
                    <a:lstStyle/>
                    <a:p>
                      <a:pPr>
                        <a:lnSpc>
                          <a:spcPts val="2000"/>
                        </a:lnSpc>
                        <a:spcAft>
                          <a:spcPts val="0"/>
                        </a:spcAft>
                      </a:pPr>
                      <a:r>
                        <a:rPr lang="en-US" sz="1800" b="1" kern="100" dirty="0">
                          <a:effectLst/>
                          <a:latin typeface="Times New Roman" panose="02020603050405020304" pitchFamily="18" charset="0"/>
                          <a:ea typeface="標楷體" panose="03000509000000000000" pitchFamily="65" charset="-120"/>
                          <a:cs typeface="Times New Roman" panose="02020603050405020304" pitchFamily="18" charset="0"/>
                        </a:rPr>
                        <a:t>A1</a:t>
                      </a:r>
                      <a:r>
                        <a:rPr 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基本項目</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6760" marR="46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pPr>
                      <a:r>
                        <a:rPr lang="en-US" altLang="zh-TW" sz="1800" kern="1200" dirty="0">
                          <a:solidFill>
                            <a:schemeClr val="tx1"/>
                          </a:solidFill>
                          <a:effectLst/>
                          <a:latin typeface="標楷體" panose="03000509000000000000" pitchFamily="65" charset="-120"/>
                          <a:ea typeface="標楷體" panose="03000509000000000000" pitchFamily="65" charset="-120"/>
                          <a:cs typeface="+mn-cs"/>
                        </a:rPr>
                        <a:t>1.</a:t>
                      </a:r>
                      <a:r>
                        <a:rPr lang="zh-TW" altLang="zh-TW" sz="1800" kern="1200" dirty="0">
                          <a:solidFill>
                            <a:schemeClr val="tx1"/>
                          </a:solidFill>
                          <a:effectLst/>
                          <a:latin typeface="標楷體" panose="03000509000000000000" pitchFamily="65" charset="-120"/>
                          <a:ea typeface="標楷體" panose="03000509000000000000" pitchFamily="65" charset="-120"/>
                          <a:cs typeface="+mn-cs"/>
                        </a:rPr>
                        <a:t>每學年之授課鐘點數均符合各職級教師之基本鐘點數要求。</a:t>
                      </a:r>
                    </a:p>
                    <a:p>
                      <a:pPr>
                        <a:spcBef>
                          <a:spcPts val="600"/>
                        </a:spcBef>
                      </a:pPr>
                      <a:r>
                        <a:rPr lang="en-US" altLang="zh-TW" sz="1800" kern="1200" dirty="0">
                          <a:solidFill>
                            <a:schemeClr val="tx1"/>
                          </a:solidFill>
                          <a:effectLst/>
                          <a:latin typeface="標楷體" panose="03000509000000000000" pitchFamily="65" charset="-120"/>
                          <a:ea typeface="標楷體" panose="03000509000000000000" pitchFamily="65" charset="-120"/>
                          <a:cs typeface="+mn-cs"/>
                        </a:rPr>
                        <a:t>2.</a:t>
                      </a:r>
                      <a:r>
                        <a:rPr lang="zh-TW" altLang="zh-TW" sz="1800" kern="1200" dirty="0">
                          <a:solidFill>
                            <a:schemeClr val="tx1"/>
                          </a:solidFill>
                          <a:effectLst/>
                          <a:latin typeface="標楷體" panose="03000509000000000000" pitchFamily="65" charset="-120"/>
                          <a:ea typeface="標楷體" panose="03000509000000000000" pitchFamily="65" charset="-120"/>
                          <a:cs typeface="+mn-cs"/>
                        </a:rPr>
                        <a:t>除經專案簽請核准者外，毎學期每週排課四天以上。</a:t>
                      </a:r>
                    </a:p>
                    <a:p>
                      <a:pPr>
                        <a:spcBef>
                          <a:spcPts val="600"/>
                        </a:spcBef>
                      </a:pPr>
                      <a:r>
                        <a:rPr lang="en-US" altLang="zh-TW" sz="1800" kern="1200" dirty="0">
                          <a:solidFill>
                            <a:schemeClr val="tx1"/>
                          </a:solidFill>
                          <a:effectLst/>
                          <a:latin typeface="標楷體" panose="03000509000000000000" pitchFamily="65" charset="-120"/>
                          <a:ea typeface="標楷體" panose="03000509000000000000" pitchFamily="65" charset="-120"/>
                          <a:cs typeface="+mn-cs"/>
                        </a:rPr>
                        <a:t>3.</a:t>
                      </a:r>
                      <a:r>
                        <a:rPr lang="zh-TW" altLang="zh-TW" sz="1800" kern="1200" dirty="0">
                          <a:solidFill>
                            <a:schemeClr val="tx1"/>
                          </a:solidFill>
                          <a:effectLst/>
                          <a:latin typeface="標楷體" panose="03000509000000000000" pitchFamily="65" charset="-120"/>
                          <a:ea typeface="標楷體" panose="03000509000000000000" pitchFamily="65" charset="-120"/>
                          <a:cs typeface="+mn-cs"/>
                        </a:rPr>
                        <a:t>無無故缺課或不補課。</a:t>
                      </a:r>
                    </a:p>
                    <a:p>
                      <a:pPr>
                        <a:spcBef>
                          <a:spcPts val="600"/>
                        </a:spcBef>
                      </a:pPr>
                      <a:r>
                        <a:rPr lang="en-US" altLang="zh-TW" sz="1800" kern="1200" dirty="0">
                          <a:solidFill>
                            <a:schemeClr val="tx1"/>
                          </a:solidFill>
                          <a:effectLst/>
                          <a:latin typeface="標楷體" panose="03000509000000000000" pitchFamily="65" charset="-120"/>
                          <a:ea typeface="標楷體" panose="03000509000000000000" pitchFamily="65" charset="-120"/>
                          <a:cs typeface="+mn-cs"/>
                        </a:rPr>
                        <a:t>4.</a:t>
                      </a:r>
                      <a:r>
                        <a:rPr lang="zh-TW" altLang="zh-TW" sz="1800" kern="1200" dirty="0">
                          <a:solidFill>
                            <a:schemeClr val="tx1"/>
                          </a:solidFill>
                          <a:effectLst/>
                          <a:latin typeface="標楷體" panose="03000509000000000000" pitchFamily="65" charset="-120"/>
                          <a:ea typeface="標楷體" panose="03000509000000000000" pitchFamily="65" charset="-120"/>
                          <a:cs typeface="+mn-cs"/>
                        </a:rPr>
                        <a:t>依教務章則</a:t>
                      </a:r>
                      <a:r>
                        <a:rPr lang="zh-TW" altLang="zh-TW" sz="1800" u="sng" kern="1200" dirty="0">
                          <a:solidFill>
                            <a:schemeClr val="tx1"/>
                          </a:solidFill>
                          <a:effectLst/>
                          <a:latin typeface="標楷體" panose="03000509000000000000" pitchFamily="65" charset="-120"/>
                          <a:ea typeface="標楷體" panose="03000509000000000000" pitchFamily="65" charset="-120"/>
                          <a:cs typeface="+mn-cs"/>
                        </a:rPr>
                        <a:t>授課</a:t>
                      </a:r>
                      <a:r>
                        <a:rPr lang="zh-TW" altLang="zh-TW" sz="1800"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800" u="sng" kern="1200" dirty="0">
                          <a:solidFill>
                            <a:schemeClr val="tx1"/>
                          </a:solidFill>
                          <a:effectLst/>
                          <a:latin typeface="標楷體" panose="03000509000000000000" pitchFamily="65" charset="-120"/>
                          <a:ea typeface="標楷體" panose="03000509000000000000" pitchFamily="65" charset="-120"/>
                          <a:cs typeface="+mn-cs"/>
                        </a:rPr>
                        <a:t>考試</a:t>
                      </a:r>
                      <a:r>
                        <a:rPr lang="zh-TW" altLang="zh-TW" sz="1800" kern="1200" dirty="0">
                          <a:solidFill>
                            <a:schemeClr val="tx1"/>
                          </a:solidFill>
                          <a:effectLst/>
                          <a:latin typeface="標楷體" panose="03000509000000000000" pitchFamily="65" charset="-120"/>
                          <a:ea typeface="標楷體" panose="03000509000000000000" pitchFamily="65" charset="-120"/>
                          <a:cs typeface="+mn-cs"/>
                        </a:rPr>
                        <a:t>及計算成績。</a:t>
                      </a:r>
                    </a:p>
                    <a:p>
                      <a:pPr>
                        <a:spcBef>
                          <a:spcPts val="600"/>
                        </a:spcBef>
                      </a:pPr>
                      <a:r>
                        <a:rPr lang="en-US" altLang="zh-TW" sz="1800" kern="1200" dirty="0">
                          <a:solidFill>
                            <a:schemeClr val="tx1"/>
                          </a:solidFill>
                          <a:effectLst/>
                          <a:latin typeface="標楷體" panose="03000509000000000000" pitchFamily="65" charset="-120"/>
                          <a:ea typeface="標楷體" panose="03000509000000000000" pitchFamily="65" charset="-120"/>
                          <a:cs typeface="+mn-cs"/>
                        </a:rPr>
                        <a:t>5.</a:t>
                      </a:r>
                      <a:r>
                        <a:rPr lang="zh-TW" altLang="zh-TW" sz="1800" kern="1200" dirty="0">
                          <a:solidFill>
                            <a:schemeClr val="tx1"/>
                          </a:solidFill>
                          <a:effectLst/>
                          <a:latin typeface="標楷體" panose="03000509000000000000" pitchFamily="65" charset="-120"/>
                          <a:ea typeface="標楷體" panose="03000509000000000000" pitchFamily="65" charset="-120"/>
                          <a:cs typeface="+mn-cs"/>
                        </a:rPr>
                        <a:t>二分之一以上課程編寫教學教材、講義或數位教材經系所認證者。</a:t>
                      </a:r>
                    </a:p>
                    <a:p>
                      <a:pPr>
                        <a:spcBef>
                          <a:spcPts val="600"/>
                        </a:spcBef>
                      </a:pPr>
                      <a:r>
                        <a:rPr lang="en-US" altLang="zh-TW" sz="1800" kern="1200" dirty="0">
                          <a:solidFill>
                            <a:schemeClr val="tx1"/>
                          </a:solidFill>
                          <a:effectLst/>
                          <a:latin typeface="標楷體" panose="03000509000000000000" pitchFamily="65" charset="-120"/>
                          <a:ea typeface="標楷體" panose="03000509000000000000" pitchFamily="65" charset="-120"/>
                          <a:cs typeface="+mn-cs"/>
                        </a:rPr>
                        <a:t>6</a:t>
                      </a:r>
                      <a:r>
                        <a:rPr lang="zh-TW" altLang="zh-TW" sz="1800" kern="1200" dirty="0">
                          <a:solidFill>
                            <a:schemeClr val="tx1"/>
                          </a:solidFill>
                          <a:effectLst/>
                          <a:latin typeface="標楷體" panose="03000509000000000000" pitchFamily="65" charset="-120"/>
                          <a:ea typeface="標楷體" panose="03000509000000000000" pitchFamily="65" charset="-120"/>
                          <a:cs typeface="+mn-cs"/>
                        </a:rPr>
                        <a:t>每學期所授課程之教學問卷調查，</a:t>
                      </a:r>
                      <a:r>
                        <a:rPr lang="zh-TW" altLang="zh-TW" sz="1800" b="1" u="none" kern="1200" dirty="0">
                          <a:solidFill>
                            <a:schemeClr val="tx1"/>
                          </a:solidFill>
                          <a:effectLst/>
                          <a:latin typeface="標楷體" panose="03000509000000000000" pitchFamily="65" charset="-120"/>
                          <a:ea typeface="標楷體" panose="03000509000000000000" pitchFamily="65" charset="-120"/>
                          <a:cs typeface="+mn-cs"/>
                        </a:rPr>
                        <a:t>必</a:t>
                      </a:r>
                      <a:r>
                        <a:rPr lang="en-US" altLang="zh-TW" sz="1800" b="1" u="none"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800" b="1" u="none" kern="1200" dirty="0">
                          <a:solidFill>
                            <a:schemeClr val="tx1"/>
                          </a:solidFill>
                          <a:effectLst/>
                          <a:latin typeface="標楷體" panose="03000509000000000000" pitchFamily="65" charset="-120"/>
                          <a:ea typeface="標楷體" panose="03000509000000000000" pitchFamily="65" charset="-120"/>
                          <a:cs typeface="+mn-cs"/>
                        </a:rPr>
                        <a:t>選</a:t>
                      </a:r>
                      <a:r>
                        <a:rPr lang="en-US" altLang="zh-TW" sz="1800" b="1" u="none"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800" b="1" u="none" kern="1200" dirty="0">
                          <a:solidFill>
                            <a:schemeClr val="tx1"/>
                          </a:solidFill>
                          <a:effectLst/>
                          <a:latin typeface="標楷體" panose="03000509000000000000" pitchFamily="65" charset="-120"/>
                          <a:ea typeface="標楷體" panose="03000509000000000000" pitchFamily="65" charset="-120"/>
                          <a:cs typeface="+mn-cs"/>
                        </a:rPr>
                        <a:t>修課程成績達</a:t>
                      </a:r>
                      <a:r>
                        <a:rPr lang="en-US" altLang="zh-TW" sz="1800" b="1" u="none" kern="1200" dirty="0">
                          <a:solidFill>
                            <a:schemeClr val="tx1"/>
                          </a:solidFill>
                          <a:effectLst/>
                          <a:latin typeface="標楷體" panose="03000509000000000000" pitchFamily="65" charset="-120"/>
                          <a:ea typeface="標楷體" panose="03000509000000000000" pitchFamily="65" charset="-120"/>
                          <a:cs typeface="+mn-cs"/>
                        </a:rPr>
                        <a:t>80</a:t>
                      </a:r>
                      <a:r>
                        <a:rPr lang="zh-TW" altLang="zh-TW" sz="1800" b="1" u="none" kern="1200" dirty="0">
                          <a:solidFill>
                            <a:schemeClr val="tx1"/>
                          </a:solidFill>
                          <a:effectLst/>
                          <a:latin typeface="標楷體" panose="03000509000000000000" pitchFamily="65" charset="-120"/>
                          <a:ea typeface="標楷體" panose="03000509000000000000" pitchFamily="65" charset="-120"/>
                          <a:cs typeface="+mn-cs"/>
                        </a:rPr>
                        <a:t>分以上者，填答人數達修課人數二分之一以上即可通過。</a:t>
                      </a:r>
                      <a:endParaRPr lang="zh-TW" altLang="zh-TW" sz="1800" u="none" kern="1200" dirty="0">
                        <a:solidFill>
                          <a:schemeClr val="tx1"/>
                        </a:solidFill>
                        <a:effectLst/>
                        <a:latin typeface="標楷體" panose="03000509000000000000" pitchFamily="65" charset="-120"/>
                        <a:ea typeface="標楷體" panose="03000509000000000000" pitchFamily="65" charset="-120"/>
                        <a:cs typeface="+mn-cs"/>
                      </a:endParaRPr>
                    </a:p>
                    <a:p>
                      <a:pPr>
                        <a:spcBef>
                          <a:spcPts val="600"/>
                        </a:spcBef>
                      </a:pPr>
                      <a:r>
                        <a:rPr lang="en-US" altLang="zh-TW" sz="1800" kern="1200" dirty="0">
                          <a:solidFill>
                            <a:schemeClr val="tx1"/>
                          </a:solidFill>
                          <a:effectLst/>
                          <a:latin typeface="標楷體" panose="03000509000000000000" pitchFamily="65" charset="-120"/>
                          <a:ea typeface="標楷體" panose="03000509000000000000" pitchFamily="65" charset="-120"/>
                          <a:cs typeface="+mn-cs"/>
                        </a:rPr>
                        <a:t>7.</a:t>
                      </a:r>
                      <a:r>
                        <a:rPr lang="zh-TW" altLang="zh-TW" sz="1800" kern="1200" dirty="0">
                          <a:solidFill>
                            <a:schemeClr val="tx1"/>
                          </a:solidFill>
                          <a:effectLst/>
                          <a:latin typeface="標楷體" panose="03000509000000000000" pitchFamily="65" charset="-120"/>
                          <a:ea typeface="標楷體" panose="03000509000000000000" pitchFamily="65" charset="-120"/>
                          <a:cs typeface="+mn-cs"/>
                        </a:rPr>
                        <a:t>每學年參加</a:t>
                      </a:r>
                      <a:r>
                        <a:rPr lang="en-US" altLang="zh-TW" sz="1800" kern="1200" dirty="0">
                          <a:solidFill>
                            <a:schemeClr val="tx1"/>
                          </a:solidFill>
                          <a:effectLst/>
                          <a:latin typeface="標楷體" panose="03000509000000000000" pitchFamily="65" charset="-120"/>
                          <a:ea typeface="標楷體" panose="03000509000000000000" pitchFamily="65" charset="-120"/>
                          <a:cs typeface="+mn-cs"/>
                        </a:rPr>
                        <a:t>3</a:t>
                      </a:r>
                      <a:r>
                        <a:rPr lang="zh-TW" altLang="zh-TW" sz="1800" kern="1200" dirty="0">
                          <a:solidFill>
                            <a:schemeClr val="tx1"/>
                          </a:solidFill>
                          <a:effectLst/>
                          <a:latin typeface="標楷體" panose="03000509000000000000" pitchFamily="65" charset="-120"/>
                          <a:ea typeface="標楷體" panose="03000509000000000000" pitchFamily="65" charset="-120"/>
                          <a:cs typeface="+mn-cs"/>
                        </a:rPr>
                        <a:t>次以上教學相關研習活動。</a:t>
                      </a:r>
                      <a:r>
                        <a:rPr lang="en-US" altLang="zh-TW" sz="1800" b="1"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800" b="1" kern="1200" dirty="0">
                          <a:solidFill>
                            <a:schemeClr val="tx1"/>
                          </a:solidFill>
                          <a:effectLst/>
                          <a:latin typeface="標楷體" panose="03000509000000000000" pitchFamily="65" charset="-120"/>
                          <a:ea typeface="標楷體" panose="03000509000000000000" pitchFamily="65" charset="-120"/>
                          <a:cs typeface="+mn-cs"/>
                        </a:rPr>
                        <a:t>教師自填及業務單位提供</a:t>
                      </a:r>
                      <a:r>
                        <a:rPr lang="en-US" altLang="zh-TW" sz="1800" b="1" kern="1200" dirty="0">
                          <a:solidFill>
                            <a:schemeClr val="tx1"/>
                          </a:solidFill>
                          <a:effectLst/>
                          <a:latin typeface="標楷體" panose="03000509000000000000" pitchFamily="65" charset="-120"/>
                          <a:ea typeface="標楷體" panose="03000509000000000000" pitchFamily="65" charset="-120"/>
                          <a:cs typeface="+mn-cs"/>
                        </a:rPr>
                        <a:t>)</a:t>
                      </a:r>
                      <a:r>
                        <a:rPr lang="zh-TW" sz="1800" kern="100" dirty="0">
                          <a:effectLst/>
                          <a:latin typeface="標楷體" panose="03000509000000000000" pitchFamily="65" charset="-120"/>
                          <a:ea typeface="標楷體" panose="03000509000000000000" pitchFamily="65" charset="-120"/>
                          <a:cs typeface="Times New Roman" panose="02020603050405020304" pitchFamily="18" charset="0"/>
                        </a:rPr>
                        <a:t>。</a:t>
                      </a:r>
                    </a:p>
                  </a:txBody>
                  <a:tcPr marL="46760" marR="46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ts val="2000"/>
                        </a:lnSpc>
                        <a:spcAft>
                          <a:spcPts val="0"/>
                        </a:spcAft>
                        <a:buFont typeface="+mj-lt"/>
                        <a:buAutoNum type="arabicPeriod"/>
                      </a:pPr>
                      <a:r>
                        <a:rPr lang="zh-TW" altLang="en-US" sz="1600" b="1" kern="100" dirty="0">
                          <a:effectLst/>
                          <a:latin typeface="Times New Roman" panose="02020603050405020304" pitchFamily="18" charset="0"/>
                          <a:ea typeface="標楷體" panose="03000509000000000000" pitchFamily="65" charset="-120"/>
                          <a:cs typeface="Times New Roman" panose="02020603050405020304" pitchFamily="18" charset="0"/>
                        </a:rPr>
                        <a:t>授課鐘點</a:t>
                      </a:r>
                      <a:r>
                        <a:rPr lang="en-US" alt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b="1" kern="100" dirty="0">
                          <a:effectLst/>
                          <a:latin typeface="Times New Roman" panose="02020603050405020304" pitchFamily="18" charset="0"/>
                          <a:ea typeface="標楷體" panose="03000509000000000000" pitchFamily="65" charset="-120"/>
                          <a:cs typeface="Times New Roman" panose="02020603050405020304" pitchFamily="18" charset="0"/>
                        </a:rPr>
                        <a:t>檢附授課大綱</a:t>
                      </a:r>
                      <a:r>
                        <a:rPr lang="en-US" alt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教務處課務組潘淑娟</a:t>
                      </a:r>
                    </a:p>
                    <a:p>
                      <a:pPr marL="342900" lvl="0" indent="-342900">
                        <a:lnSpc>
                          <a:spcPts val="2000"/>
                        </a:lnSpc>
                        <a:spcAft>
                          <a:spcPts val="0"/>
                        </a:spcAft>
                        <a:buFont typeface="+mj-lt"/>
                        <a:buAutoNum type="arabicPeriod"/>
                      </a:pPr>
                      <a:r>
                        <a:rPr lang="zh-TW" altLang="en-US" sz="1600" b="1" kern="100" dirty="0">
                          <a:effectLst/>
                          <a:latin typeface="Times New Roman" panose="02020603050405020304" pitchFamily="18" charset="0"/>
                          <a:ea typeface="標楷體" panose="03000509000000000000" pitchFamily="65" charset="-120"/>
                          <a:cs typeface="Times New Roman" panose="02020603050405020304" pitchFamily="18" charset="0"/>
                        </a:rPr>
                        <a:t>每週排課</a:t>
                      </a: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各系</a:t>
                      </a: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學位學程</a:t>
                      </a: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專班</a:t>
                      </a: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承辦同仁</a:t>
                      </a:r>
                    </a:p>
                    <a:p>
                      <a:pPr marL="342900" lvl="0" indent="-342900">
                        <a:lnSpc>
                          <a:spcPts val="2000"/>
                        </a:lnSpc>
                        <a:spcAft>
                          <a:spcPts val="0"/>
                        </a:spcAft>
                        <a:buFont typeface="+mj-lt"/>
                        <a:buAutoNum type="arabicPeriod"/>
                      </a:pPr>
                      <a:r>
                        <a:rPr lang="zh-TW" altLang="en-US" sz="1600" b="1" kern="100" dirty="0">
                          <a:effectLst/>
                          <a:latin typeface="Times New Roman" panose="02020603050405020304" pitchFamily="18" charset="0"/>
                          <a:ea typeface="標楷體" panose="03000509000000000000" pitchFamily="65" charset="-120"/>
                          <a:cs typeface="Times New Roman" panose="02020603050405020304" pitchFamily="18" charset="0"/>
                        </a:rPr>
                        <a:t>無無故缺課或不補課</a:t>
                      </a: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教務處課務組邱春葉</a:t>
                      </a:r>
                    </a:p>
                    <a:p>
                      <a:pPr marL="342900" lvl="0" indent="-342900">
                        <a:lnSpc>
                          <a:spcPts val="2000"/>
                        </a:lnSpc>
                        <a:spcAft>
                          <a:spcPts val="0"/>
                        </a:spcAft>
                        <a:buFont typeface="+mj-lt"/>
                        <a:buAutoNum type="arabicPeriod"/>
                      </a:pPr>
                      <a:r>
                        <a:rPr lang="zh-TW" altLang="en-US" sz="1600" b="1" kern="100" dirty="0">
                          <a:effectLst/>
                          <a:latin typeface="Times New Roman" panose="02020603050405020304" pitchFamily="18" charset="0"/>
                          <a:ea typeface="標楷體" panose="03000509000000000000" pitchFamily="65" charset="-120"/>
                          <a:cs typeface="Times New Roman" panose="02020603050405020304" pitchFamily="18" charset="0"/>
                        </a:rPr>
                        <a:t>授課及考試</a:t>
                      </a: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教務處課務組同仁</a:t>
                      </a: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授課</a:t>
                      </a: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、邱春葉</a:t>
                      </a: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考試</a:t>
                      </a: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；成績計算</a:t>
                      </a: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教務處註冊組周月霞</a:t>
                      </a:r>
                    </a:p>
                    <a:p>
                      <a:pPr marL="342900" lvl="0" indent="-342900">
                        <a:lnSpc>
                          <a:spcPts val="2000"/>
                        </a:lnSpc>
                        <a:spcAft>
                          <a:spcPts val="0"/>
                        </a:spcAft>
                        <a:buFont typeface="+mj-lt"/>
                        <a:buAutoNum type="arabicPeriod"/>
                      </a:pPr>
                      <a:r>
                        <a:rPr lang="zh-TW" altLang="en-US" sz="1600" b="1" kern="100" dirty="0">
                          <a:effectLst/>
                          <a:latin typeface="Times New Roman" panose="02020603050405020304" pitchFamily="18" charset="0"/>
                          <a:ea typeface="標楷體" panose="03000509000000000000" pitchFamily="65" charset="-120"/>
                          <a:cs typeface="Times New Roman" panose="02020603050405020304" pitchFamily="18" charset="0"/>
                        </a:rPr>
                        <a:t>教材及講議編寫</a:t>
                      </a:r>
                      <a:r>
                        <a:rPr lang="en-US" alt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b="1" kern="100" dirty="0">
                          <a:effectLst/>
                          <a:latin typeface="Times New Roman" panose="02020603050405020304" pitchFamily="18" charset="0"/>
                          <a:ea typeface="標楷體" panose="03000509000000000000" pitchFamily="65" charset="-120"/>
                          <a:cs typeface="Times New Roman" panose="02020603050405020304" pitchFamily="18" charset="0"/>
                        </a:rPr>
                        <a:t>數位教材</a:t>
                      </a: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各系</a:t>
                      </a: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學位學程</a:t>
                      </a: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專班</a:t>
                      </a: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承辦同仁</a:t>
                      </a:r>
                    </a:p>
                    <a:p>
                      <a:pPr marL="342900" lvl="0" indent="-342900">
                        <a:lnSpc>
                          <a:spcPts val="2000"/>
                        </a:lnSpc>
                        <a:spcAft>
                          <a:spcPts val="0"/>
                        </a:spcAft>
                        <a:buFont typeface="+mj-lt"/>
                        <a:buAutoNum type="arabicPeriod"/>
                      </a:pPr>
                      <a:r>
                        <a:rPr lang="zh-TW" altLang="en-US" sz="1600" b="1" kern="100" dirty="0">
                          <a:effectLst/>
                          <a:latin typeface="Times New Roman" panose="02020603050405020304" pitchFamily="18" charset="0"/>
                          <a:ea typeface="標楷體" panose="03000509000000000000" pitchFamily="65" charset="-120"/>
                          <a:cs typeface="Times New Roman" panose="02020603050405020304" pitchFamily="18" charset="0"/>
                        </a:rPr>
                        <a:t>教學問卷調查</a:t>
                      </a: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教務處課務組</a:t>
                      </a:r>
                      <a:r>
                        <a:rPr lang="zh-TW" altLang="en-US" sz="1600" kern="100" dirty="0">
                          <a:solidFill>
                            <a:srgbClr val="FF0000"/>
                          </a:solidFill>
                          <a:effectLst/>
                          <a:highlight>
                            <a:srgbClr val="FFFF00"/>
                          </a:highlight>
                          <a:latin typeface="Times New Roman" panose="02020603050405020304" pitchFamily="18" charset="0"/>
                          <a:ea typeface="標楷體" panose="03000509000000000000" pitchFamily="65" charset="-120"/>
                          <a:cs typeface="Times New Roman" panose="02020603050405020304" pitchFamily="18" charset="0"/>
                        </a:rPr>
                        <a:t>林逸筑</a:t>
                      </a:r>
                    </a:p>
                    <a:p>
                      <a:pPr marL="342900" lvl="0" indent="-342900">
                        <a:lnSpc>
                          <a:spcPts val="2000"/>
                        </a:lnSpc>
                        <a:spcAft>
                          <a:spcPts val="0"/>
                        </a:spcAft>
                        <a:buFont typeface="+mj-lt"/>
                        <a:buAutoNum type="arabicPeriod"/>
                      </a:pPr>
                      <a:r>
                        <a:rPr lang="zh-TW" altLang="en-US" sz="1600" b="1" kern="100" dirty="0">
                          <a:effectLst/>
                          <a:latin typeface="Times New Roman" panose="02020603050405020304" pitchFamily="18" charset="0"/>
                          <a:ea typeface="標楷體" panose="03000509000000000000" pitchFamily="65" charset="-120"/>
                          <a:cs typeface="Times New Roman" panose="02020603050405020304" pitchFamily="18" charset="0"/>
                        </a:rPr>
                        <a:t>研習活動</a:t>
                      </a: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檢附證明文件</a:t>
                      </a: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人事室</a:t>
                      </a:r>
                      <a:r>
                        <a:rPr lang="zh-TW" altLang="en-US"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陳宜寧</a:t>
                      </a:r>
                      <a:r>
                        <a:rPr lang="en-US" alt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教學資源中中心賴姿伃</a:t>
                      </a: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教師成長營</a:t>
                      </a: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、呂曉琪</a:t>
                      </a: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教師共學研習活動</a:t>
                      </a: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各承辦單位同仁</a:t>
                      </a: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教師自填並檢附證明文件</a:t>
                      </a:r>
                    </a:p>
                  </a:txBody>
                  <a:tcPr marL="46760" marR="46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8697460"/>
                  </a:ext>
                </a:extLst>
              </a:tr>
            </a:tbl>
          </a:graphicData>
        </a:graphic>
      </p:graphicFrame>
    </p:spTree>
    <p:extLst>
      <p:ext uri="{BB962C8B-B14F-4D97-AF65-F5344CB8AC3E}">
        <p14:creationId xmlns:p14="http://schemas.microsoft.com/office/powerpoint/2010/main" val="40852917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69</a:t>
            </a:fld>
            <a:endParaRPr lang="zh-TW" altLang="en-US">
              <a:solidFill>
                <a:prstClr val="black">
                  <a:tint val="75000"/>
                </a:prstClr>
              </a:solidFill>
            </a:endParaRPr>
          </a:p>
        </p:txBody>
      </p:sp>
      <p:sp>
        <p:nvSpPr>
          <p:cNvPr id="6" name="標題 1"/>
          <p:cNvSpPr>
            <a:spLocks noGrp="1"/>
          </p:cNvSpPr>
          <p:nvPr>
            <p:ph type="title"/>
          </p:nvPr>
        </p:nvSpPr>
        <p:spPr>
          <a:xfrm>
            <a:off x="539552" y="136470"/>
            <a:ext cx="8604448" cy="855745"/>
          </a:xfrm>
        </p:spPr>
        <p:txBody>
          <a:bodyPr>
            <a:noAutofit/>
          </a:bodyPr>
          <a:lstStyle/>
          <a:p>
            <a:r>
              <a:rPr lang="en-US" altLang="zh-TW" sz="2400" b="1" dirty="0">
                <a:solidFill>
                  <a:prstClr val="black"/>
                </a:solidFill>
              </a:rPr>
              <a:t>113</a:t>
            </a:r>
            <a:r>
              <a:rPr lang="zh-TW" altLang="en-US" sz="2400" b="1" dirty="0">
                <a:solidFill>
                  <a:prstClr val="black"/>
                </a:solidFill>
              </a:rPr>
              <a:t>學年度</a:t>
            </a:r>
            <a:r>
              <a:rPr lang="zh-TW" altLang="en-US" sz="2400" b="1" u="sng" dirty="0">
                <a:solidFill>
                  <a:srgbClr val="FF0000"/>
                </a:solidFill>
              </a:rPr>
              <a:t>編制外專任教學人員</a:t>
            </a:r>
            <a:r>
              <a:rPr lang="en-US" altLang="zh-TW" sz="2400" b="1" u="sng" dirty="0">
                <a:solidFill>
                  <a:srgbClr val="FF0000"/>
                </a:solidFill>
              </a:rPr>
              <a:t>(</a:t>
            </a:r>
            <a:r>
              <a:rPr lang="zh-TW" altLang="en-US" sz="2400" b="1" u="sng" dirty="0">
                <a:solidFill>
                  <a:srgbClr val="FF0000"/>
                </a:solidFill>
              </a:rPr>
              <a:t>專案教師</a:t>
            </a:r>
            <a:r>
              <a:rPr lang="en-US" altLang="zh-TW" sz="2400" b="1" u="sng" dirty="0">
                <a:solidFill>
                  <a:srgbClr val="FF0000"/>
                </a:solidFill>
              </a:rPr>
              <a:t>)</a:t>
            </a:r>
            <a:r>
              <a:rPr lang="zh-TW" altLang="en-US" sz="2400" b="1" dirty="0"/>
              <a:t>評鑑基準項目</a:t>
            </a:r>
            <a:r>
              <a:rPr lang="en-US" altLang="zh-TW" sz="2400" b="1" dirty="0"/>
              <a:t>(</a:t>
            </a:r>
            <a:r>
              <a:rPr lang="zh-TW" altLang="en-US" sz="2400" b="1" dirty="0"/>
              <a:t>學術單位聘任</a:t>
            </a:r>
            <a:r>
              <a:rPr lang="en-US" altLang="zh-TW" sz="2400" b="1" dirty="0"/>
              <a:t>)</a:t>
            </a:r>
            <a:r>
              <a:rPr lang="zh-TW" altLang="en-US" sz="2400" b="1" dirty="0"/>
              <a:t>匯入單位（同仁）分工一覽表</a:t>
            </a:r>
            <a:r>
              <a:rPr lang="en-US" altLang="zh-TW" sz="2400" b="1" dirty="0"/>
              <a:t>(2/10)</a:t>
            </a:r>
            <a:endParaRPr lang="zh-TW" altLang="en-US" sz="2400" b="1" dirty="0"/>
          </a:p>
        </p:txBody>
      </p:sp>
      <p:graphicFrame>
        <p:nvGraphicFramePr>
          <p:cNvPr id="5" name="表格 4">
            <a:extLst>
              <a:ext uri="{FF2B5EF4-FFF2-40B4-BE49-F238E27FC236}">
                <a16:creationId xmlns:a16="http://schemas.microsoft.com/office/drawing/2014/main" id="{51CB0B5A-5CCA-4920-8A1D-EA101E87822E}"/>
              </a:ext>
            </a:extLst>
          </p:cNvPr>
          <p:cNvGraphicFramePr>
            <a:graphicFrameLocks noGrp="1"/>
          </p:cNvGraphicFramePr>
          <p:nvPr>
            <p:extLst>
              <p:ext uri="{D42A27DB-BD31-4B8C-83A1-F6EECF244321}">
                <p14:modId xmlns:p14="http://schemas.microsoft.com/office/powerpoint/2010/main" val="2526170216"/>
              </p:ext>
            </p:extLst>
          </p:nvPr>
        </p:nvGraphicFramePr>
        <p:xfrm>
          <a:off x="287524" y="1214873"/>
          <a:ext cx="8604956" cy="5371016"/>
        </p:xfrm>
        <a:graphic>
          <a:graphicData uri="http://schemas.openxmlformats.org/drawingml/2006/table">
            <a:tbl>
              <a:tblPr firstRow="1" firstCol="1" bandRow="1" bandCol="1"/>
              <a:tblGrid>
                <a:gridCol w="759261">
                  <a:extLst>
                    <a:ext uri="{9D8B030D-6E8A-4147-A177-3AD203B41FA5}">
                      <a16:colId xmlns:a16="http://schemas.microsoft.com/office/drawing/2014/main" val="2869104743"/>
                    </a:ext>
                  </a:extLst>
                </a:gridCol>
                <a:gridCol w="4101279">
                  <a:extLst>
                    <a:ext uri="{9D8B030D-6E8A-4147-A177-3AD203B41FA5}">
                      <a16:colId xmlns:a16="http://schemas.microsoft.com/office/drawing/2014/main" val="64224230"/>
                    </a:ext>
                  </a:extLst>
                </a:gridCol>
                <a:gridCol w="3744416">
                  <a:extLst>
                    <a:ext uri="{9D8B030D-6E8A-4147-A177-3AD203B41FA5}">
                      <a16:colId xmlns:a16="http://schemas.microsoft.com/office/drawing/2014/main" val="3841795970"/>
                    </a:ext>
                  </a:extLst>
                </a:gridCol>
              </a:tblGrid>
              <a:tr h="316416">
                <a:tc gridSpan="2">
                  <a:txBody>
                    <a:bodyPr/>
                    <a:lstStyle/>
                    <a:p>
                      <a:pPr algn="ctr">
                        <a:lnSpc>
                          <a:spcPts val="2000"/>
                        </a:lnSpc>
                        <a:spcAft>
                          <a:spcPts val="0"/>
                        </a:spcAft>
                      </a:pPr>
                      <a:r>
                        <a:rPr 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項目</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6760" marR="46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zh-TW" altLang="en-US"/>
                    </a:p>
                  </a:txBody>
                  <a:tcPr/>
                </a:tc>
                <a:tc>
                  <a:txBody>
                    <a:bodyPr/>
                    <a:lstStyle/>
                    <a:p>
                      <a:pPr algn="ctr">
                        <a:lnSpc>
                          <a:spcPts val="2000"/>
                        </a:lnSpc>
                        <a:spcAft>
                          <a:spcPts val="0"/>
                        </a:spcAft>
                      </a:pPr>
                      <a:r>
                        <a:rPr 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維護單位及同仁或教師</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6760" marR="46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95762931"/>
                  </a:ext>
                </a:extLst>
              </a:tr>
              <a:tr h="4348342">
                <a:tc>
                  <a:txBody>
                    <a:bodyPr/>
                    <a:lstStyle/>
                    <a:p>
                      <a:pPr>
                        <a:lnSpc>
                          <a:spcPts val="2000"/>
                        </a:lnSpc>
                        <a:spcAft>
                          <a:spcPts val="0"/>
                        </a:spcAft>
                      </a:pPr>
                      <a:r>
                        <a:rPr lang="en-US" sz="1600" b="1" kern="100" dirty="0">
                          <a:effectLst/>
                          <a:latin typeface="Times New Roman" panose="02020603050405020304" pitchFamily="18" charset="0"/>
                          <a:ea typeface="標楷體" panose="03000509000000000000" pitchFamily="65" charset="-120"/>
                          <a:cs typeface="Times New Roman" panose="02020603050405020304" pitchFamily="18" charset="0"/>
                        </a:rPr>
                        <a:t>A2</a:t>
                      </a: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配合項目</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6760" marR="46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nSpc>
                          <a:spcPts val="2000"/>
                        </a:lnSpc>
                        <a:spcBef>
                          <a:spcPts val="600"/>
                        </a:spcBef>
                        <a:spcAft>
                          <a:spcPts val="0"/>
                        </a:spcAft>
                      </a:pPr>
                      <a:r>
                        <a:rPr lang="en-US" alt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於評鑑期限內擔任暑期或全學期校外實習輔導教師，並善盡各系之實習課程規劃內容，如實習機構評估及篩選、遵守實習合約書、辦理行前說明、輔導與實地訪視等，並於學期成績送交截止日前，將輔導紀錄繳交至各系所備查：</a:t>
                      </a:r>
                      <a:r>
                        <a:rPr lang="en-US" alt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altLang="zh-TW" sz="1800" kern="100" dirty="0">
                        <a:effectLst/>
                        <a:latin typeface="Calibri" panose="020F0502020204030204" pitchFamily="34" charset="0"/>
                        <a:ea typeface="+mn-ea"/>
                        <a:cs typeface="Times New Roman" panose="02020603050405020304" pitchFamily="18" charset="0"/>
                      </a:endParaRPr>
                    </a:p>
                    <a:p>
                      <a:pPr marL="152400" indent="-152400">
                        <a:lnSpc>
                          <a:spcPts val="2000"/>
                        </a:lnSpc>
                        <a:spcBef>
                          <a:spcPts val="600"/>
                        </a:spcBef>
                        <a:spcAft>
                          <a:spcPts val="0"/>
                        </a:spcAft>
                      </a:pPr>
                      <a:r>
                        <a:rPr lang="en-US" alt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800" kern="100" spc="-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學術單位校務基金進用教學人員於評鑑期限內指導</a:t>
                      </a:r>
                      <a:r>
                        <a:rPr lang="en-US" altLang="zh-TW" sz="1800" kern="100" spc="-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800" kern="100" spc="-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組實務專題生或</a:t>
                      </a:r>
                      <a:r>
                        <a:rPr lang="en-US" altLang="zh-TW" sz="1800" kern="100" spc="-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800" kern="100" spc="-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名研究生</a:t>
                      </a:r>
                      <a:r>
                        <a:rPr lang="en-US" altLang="zh-TW" sz="1800" kern="100" spc="-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zh-TW" sz="1800" kern="100" spc="-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r>
                        <a:rPr lang="zh-TW" altLang="zh-TW" sz="1800" b="1" kern="100" spc="-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本項次累計至多</a:t>
                      </a:r>
                      <a:r>
                        <a:rPr lang="en-US" altLang="zh-TW" sz="1800" b="1" kern="100" spc="-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40</a:t>
                      </a:r>
                      <a:r>
                        <a:rPr lang="zh-TW" altLang="zh-TW" sz="1800" b="1" kern="100" spc="-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altLang="zh-TW" sz="1800" kern="100" dirty="0">
                        <a:effectLst/>
                        <a:latin typeface="Calibri" panose="020F0502020204030204" pitchFamily="34" charset="0"/>
                        <a:ea typeface="+mn-ea"/>
                        <a:cs typeface="Times New Roman" panose="02020603050405020304" pitchFamily="18" charset="0"/>
                      </a:endParaRPr>
                    </a:p>
                    <a:p>
                      <a:pPr marL="152400" indent="-152400">
                        <a:lnSpc>
                          <a:spcPts val="2000"/>
                        </a:lnSpc>
                        <a:spcBef>
                          <a:spcPts val="600"/>
                        </a:spcBef>
                        <a:spcAft>
                          <a:spcPts val="0"/>
                        </a:spcAft>
                      </a:pPr>
                      <a:r>
                        <a:rPr lang="en-US" alt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en-US"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配合校、院、系擔任特定課程</a:t>
                      </a:r>
                      <a:r>
                        <a:rPr lang="en-US" altLang="zh-TW" sz="1800" b="1" u="none"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b="1" u="none" kern="100" dirty="0">
                          <a:effectLst/>
                          <a:latin typeface="Times New Roman" panose="02020603050405020304" pitchFamily="18" charset="0"/>
                          <a:ea typeface="標楷體" panose="03000509000000000000" pitchFamily="65" charset="-120"/>
                          <a:cs typeface="Times New Roman" panose="02020603050405020304" pitchFamily="18" charset="0"/>
                        </a:rPr>
                        <a:t>境外專班、海青班、遠距教學、推廣教育、證照課程</a:t>
                      </a:r>
                      <a:r>
                        <a:rPr lang="en-US" altLang="zh-TW" sz="1800" b="1" u="none" kern="100" dirty="0">
                          <a:effectLst/>
                          <a:latin typeface="標楷體" panose="03000509000000000000" pitchFamily="65" charset="-120"/>
                          <a:ea typeface="+mn-ea"/>
                          <a:cs typeface="Times New Roman" panose="02020603050405020304" pitchFamily="18" charset="0"/>
                        </a:rPr>
                        <a:t>…</a:t>
                      </a:r>
                      <a:r>
                        <a:rPr lang="zh-TW" altLang="zh-TW" sz="1800" b="1" u="none" kern="100" dirty="0">
                          <a:effectLst/>
                          <a:latin typeface="Times New Roman" panose="02020603050405020304" pitchFamily="18" charset="0"/>
                          <a:ea typeface="標楷體" panose="03000509000000000000" pitchFamily="65" charset="-120"/>
                          <a:cs typeface="Times New Roman" panose="02020603050405020304" pitchFamily="18" charset="0"/>
                        </a:rPr>
                        <a:t>等</a:t>
                      </a:r>
                      <a:r>
                        <a:rPr lang="en-US" altLang="zh-TW" sz="1800" b="1" u="none"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u="none" kern="100" dirty="0">
                          <a:effectLst/>
                          <a:latin typeface="Times New Roman" panose="02020603050405020304" pitchFamily="18" charset="0"/>
                          <a:ea typeface="標楷體" panose="03000509000000000000" pitchFamily="65" charset="-120"/>
                          <a:cs typeface="Times New Roman" panose="02020603050405020304" pitchFamily="18" charset="0"/>
                        </a:rPr>
                        <a:t>依課</a:t>
                      </a:r>
                      <a:r>
                        <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程性質</a:t>
                      </a:r>
                      <a:r>
                        <a:rPr lang="en-US"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分至</a:t>
                      </a:r>
                      <a:r>
                        <a:rPr lang="en-US"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分，本項次累計至多</a:t>
                      </a:r>
                      <a:r>
                        <a:rPr lang="en-US"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20</a:t>
                      </a:r>
                      <a:r>
                        <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分。</a:t>
                      </a:r>
                      <a:r>
                        <a:rPr lang="en-US" alt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教師自填並檢附相關文件</a:t>
                      </a:r>
                      <a:r>
                        <a:rPr lang="en-US" alt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1800" kern="100" dirty="0">
                        <a:effectLst/>
                        <a:latin typeface="Calibri" panose="020F0502020204030204" pitchFamily="34" charset="0"/>
                        <a:ea typeface="+mn-ea"/>
                        <a:cs typeface="Times New Roman" panose="02020603050405020304" pitchFamily="18" charset="0"/>
                      </a:endParaRPr>
                    </a:p>
                    <a:p>
                      <a:pPr marL="152400" indent="-152400">
                        <a:lnSpc>
                          <a:spcPts val="2000"/>
                        </a:lnSpc>
                        <a:spcBef>
                          <a:spcPts val="600"/>
                        </a:spcBef>
                        <a:spcAft>
                          <a:spcPts val="0"/>
                        </a:spcAft>
                      </a:pPr>
                      <a:r>
                        <a:rPr lang="en-US" alt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alt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協助管理教學實驗室、實習場廠，經單位主管確認者：依參與程度及成果</a:t>
                      </a:r>
                      <a:r>
                        <a:rPr lang="en-US" alt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分至</a:t>
                      </a:r>
                      <a:r>
                        <a:rPr lang="en-US" alt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6760" marR="46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ts val="1900"/>
                        </a:lnSpc>
                        <a:spcBef>
                          <a:spcPts val="600"/>
                        </a:spcBef>
                        <a:spcAft>
                          <a:spcPts val="0"/>
                        </a:spcAft>
                        <a:buFont typeface="+mj-lt"/>
                        <a:buAutoNum type="arabicPeriod"/>
                      </a:pPr>
                      <a:r>
                        <a:rPr lang="zh-TW" altLang="en-US" sz="1600" b="1" kern="100" dirty="0">
                          <a:effectLst/>
                          <a:latin typeface="標楷體" panose="03000509000000000000" pitchFamily="65" charset="-120"/>
                          <a:ea typeface="標楷體" panose="03000509000000000000" pitchFamily="65" charset="-120"/>
                          <a:cs typeface="Times New Roman" panose="02020603050405020304" pitchFamily="18" charset="0"/>
                        </a:rPr>
                        <a:t>擔任暑期或全學期校外實習輔導教師</a:t>
                      </a:r>
                      <a:r>
                        <a:rPr lang="en-US" altLang="zh-TW" sz="16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600" kern="100" dirty="0">
                          <a:effectLst/>
                          <a:latin typeface="標楷體" panose="03000509000000000000" pitchFamily="65" charset="-120"/>
                          <a:ea typeface="標楷體" panose="03000509000000000000" pitchFamily="65" charset="-120"/>
                          <a:cs typeface="Times New Roman" panose="02020603050405020304" pitchFamily="18" charset="0"/>
                        </a:rPr>
                        <a:t>各系所承辦同仁、教務處課務組趙雅慧</a:t>
                      </a:r>
                    </a:p>
                    <a:p>
                      <a:pPr marL="342900" lvl="0" indent="-342900">
                        <a:lnSpc>
                          <a:spcPts val="1900"/>
                        </a:lnSpc>
                        <a:spcBef>
                          <a:spcPts val="600"/>
                        </a:spcBef>
                        <a:spcAft>
                          <a:spcPts val="0"/>
                        </a:spcAft>
                        <a:buFont typeface="+mj-lt"/>
                        <a:buAutoNum type="arabicPeriod"/>
                      </a:pPr>
                      <a:r>
                        <a:rPr lang="zh-TW" altLang="en-US" sz="1600" b="1" kern="100" dirty="0">
                          <a:effectLst/>
                          <a:latin typeface="標楷體" panose="03000509000000000000" pitchFamily="65" charset="-120"/>
                          <a:ea typeface="標楷體" panose="03000509000000000000" pitchFamily="65" charset="-120"/>
                          <a:cs typeface="Times New Roman" panose="02020603050405020304" pitchFamily="18" charset="0"/>
                        </a:rPr>
                        <a:t>指導學生</a:t>
                      </a:r>
                      <a:r>
                        <a:rPr lang="en-US" altLang="zh-TW" sz="16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600" kern="100" dirty="0">
                          <a:effectLst/>
                          <a:latin typeface="標楷體" panose="03000509000000000000" pitchFamily="65" charset="-120"/>
                          <a:ea typeface="標楷體" panose="03000509000000000000" pitchFamily="65" charset="-120"/>
                          <a:cs typeface="Times New Roman" panose="02020603050405020304" pitchFamily="18" charset="0"/>
                        </a:rPr>
                        <a:t>各系所承辦同仁</a:t>
                      </a:r>
                    </a:p>
                    <a:p>
                      <a:pPr marL="342900" lvl="0" indent="-342900">
                        <a:lnSpc>
                          <a:spcPts val="1900"/>
                        </a:lnSpc>
                        <a:spcBef>
                          <a:spcPts val="600"/>
                        </a:spcBef>
                        <a:spcAft>
                          <a:spcPts val="0"/>
                        </a:spcAft>
                        <a:buFont typeface="+mj-lt"/>
                        <a:buAutoNum type="arabicPeriod"/>
                      </a:pPr>
                      <a:r>
                        <a:rPr lang="zh-TW" altLang="en-US" sz="1600" b="1" kern="100" dirty="0">
                          <a:effectLst/>
                          <a:latin typeface="標楷體" panose="03000509000000000000" pitchFamily="65" charset="-120"/>
                          <a:ea typeface="標楷體" panose="03000509000000000000" pitchFamily="65" charset="-120"/>
                          <a:cs typeface="Times New Roman" panose="02020603050405020304" pitchFamily="18" charset="0"/>
                        </a:rPr>
                        <a:t>配合校、院、系擔任特定課程</a:t>
                      </a:r>
                      <a:r>
                        <a:rPr lang="en-US" altLang="zh-TW" sz="1600" b="1"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600" b="1" kern="100" dirty="0">
                          <a:effectLst/>
                          <a:latin typeface="標楷體" panose="03000509000000000000" pitchFamily="65" charset="-120"/>
                          <a:ea typeface="標楷體" panose="03000509000000000000" pitchFamily="65" charset="-120"/>
                          <a:cs typeface="Times New Roman" panose="02020603050405020304" pitchFamily="18" charset="0"/>
                        </a:rPr>
                        <a:t>境外專班、海青斑、英語授課、遠距教學、推廣教育、證照課程</a:t>
                      </a:r>
                      <a:r>
                        <a:rPr lang="en-US" altLang="zh-TW" sz="1600" b="1"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600" b="1" kern="100" dirty="0">
                          <a:effectLst/>
                          <a:latin typeface="標楷體" panose="03000509000000000000" pitchFamily="65" charset="-120"/>
                          <a:ea typeface="標楷體" panose="03000509000000000000" pitchFamily="65" charset="-120"/>
                          <a:cs typeface="Times New Roman" panose="02020603050405020304" pitchFamily="18" charset="0"/>
                        </a:rPr>
                        <a:t>等</a:t>
                      </a:r>
                      <a:r>
                        <a:rPr lang="en-US" altLang="zh-TW" sz="1600" b="1"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600" kern="100" dirty="0">
                          <a:effectLst/>
                          <a:latin typeface="標楷體" panose="03000509000000000000" pitchFamily="65" charset="-120"/>
                          <a:ea typeface="標楷體" panose="03000509000000000000" pitchFamily="65" charset="-120"/>
                          <a:cs typeface="Times New Roman" panose="02020603050405020304" pitchFamily="18" charset="0"/>
                        </a:rPr>
                        <a:t>各系所及承辦單位同仁</a:t>
                      </a:r>
                      <a:r>
                        <a:rPr lang="en-US" altLang="zh-TW" sz="16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600" kern="100" dirty="0">
                          <a:effectLst/>
                          <a:latin typeface="標楷體" panose="03000509000000000000" pitchFamily="65" charset="-120"/>
                          <a:ea typeface="標楷體" panose="03000509000000000000" pitchFamily="65" charset="-120"/>
                          <a:cs typeface="Times New Roman" panose="02020603050405020304" pitchFamily="18" charset="0"/>
                        </a:rPr>
                        <a:t>數位學習</a:t>
                      </a:r>
                      <a:r>
                        <a:rPr lang="en-US" altLang="zh-TW" sz="16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600" kern="100" dirty="0">
                          <a:effectLst/>
                          <a:latin typeface="標楷體" panose="03000509000000000000" pitchFamily="65" charset="-120"/>
                          <a:ea typeface="標楷體" panose="03000509000000000000" pitchFamily="65" charset="-120"/>
                          <a:cs typeface="Times New Roman" panose="02020603050405020304" pitchFamily="18" charset="0"/>
                        </a:rPr>
                        <a:t>、教務處課務組邱春葉</a:t>
                      </a:r>
                      <a:r>
                        <a:rPr lang="en-US" altLang="zh-TW" sz="16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600" kern="100" dirty="0">
                          <a:effectLst/>
                          <a:latin typeface="標楷體" panose="03000509000000000000" pitchFamily="65" charset="-120"/>
                          <a:ea typeface="標楷體" panose="03000509000000000000" pitchFamily="65" charset="-120"/>
                          <a:cs typeface="Times New Roman" panose="02020603050405020304" pitchFamily="18" charset="0"/>
                        </a:rPr>
                        <a:t>遠距教學</a:t>
                      </a:r>
                      <a:r>
                        <a:rPr lang="en-US" altLang="zh-TW" sz="16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600" kern="100" dirty="0">
                          <a:effectLst/>
                          <a:latin typeface="標楷體" panose="03000509000000000000" pitchFamily="65" charset="-120"/>
                          <a:ea typeface="標楷體" panose="03000509000000000000" pitchFamily="65" charset="-120"/>
                          <a:cs typeface="Times New Roman" panose="02020603050405020304" pitchFamily="18" charset="0"/>
                        </a:rPr>
                        <a:t>、各系所</a:t>
                      </a:r>
                      <a:r>
                        <a:rPr lang="en-US" altLang="zh-TW" sz="16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600" kern="100" dirty="0">
                          <a:effectLst/>
                          <a:latin typeface="標楷體" panose="03000509000000000000" pitchFamily="65" charset="-120"/>
                          <a:ea typeface="標楷體" panose="03000509000000000000" pitchFamily="65" charset="-120"/>
                          <a:cs typeface="Times New Roman" panose="02020603050405020304" pitchFamily="18" charset="0"/>
                        </a:rPr>
                        <a:t>數位課程</a:t>
                      </a:r>
                      <a:r>
                        <a:rPr lang="en-US" altLang="zh-TW" sz="16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600" kern="100" dirty="0">
                          <a:effectLst/>
                          <a:latin typeface="標楷體" panose="03000509000000000000" pitchFamily="65" charset="-120"/>
                          <a:ea typeface="標楷體" panose="03000509000000000000" pitchFamily="65" charset="-120"/>
                          <a:cs typeface="Times New Roman" panose="02020603050405020304" pitchFamily="18" charset="0"/>
                        </a:rPr>
                        <a:t>、姜詩儀</a:t>
                      </a:r>
                      <a:r>
                        <a:rPr lang="en-US" altLang="zh-TW" sz="16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600" kern="100" dirty="0">
                          <a:effectLst/>
                          <a:latin typeface="標楷體" panose="03000509000000000000" pitchFamily="65" charset="-120"/>
                          <a:ea typeface="標楷體" panose="03000509000000000000" pitchFamily="65" charset="-120"/>
                          <a:cs typeface="Times New Roman" panose="02020603050405020304" pitchFamily="18" charset="0"/>
                        </a:rPr>
                        <a:t>暑修、階梯、大班、補救</a:t>
                      </a:r>
                      <a:r>
                        <a:rPr lang="en-US" altLang="zh-TW" sz="16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600" kern="100" dirty="0">
                          <a:effectLst/>
                          <a:latin typeface="標楷體" panose="03000509000000000000" pitchFamily="65" charset="-120"/>
                          <a:ea typeface="標楷體" panose="03000509000000000000" pitchFamily="65" charset="-120"/>
                          <a:cs typeface="Times New Roman" panose="02020603050405020304" pitchFamily="18" charset="0"/>
                        </a:rPr>
                        <a:t>、進修教育組劉正國、通識教育中心林佳芳</a:t>
                      </a:r>
                      <a:r>
                        <a:rPr lang="en-US" altLang="zh-TW" sz="16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600" kern="100" dirty="0">
                          <a:effectLst/>
                          <a:latin typeface="標楷體" panose="03000509000000000000" pitchFamily="65" charset="-120"/>
                          <a:ea typeface="標楷體" panose="03000509000000000000" pitchFamily="65" charset="-120"/>
                          <a:cs typeface="Times New Roman" panose="02020603050405020304" pitchFamily="18" charset="0"/>
                        </a:rPr>
                        <a:t>通識課程</a:t>
                      </a:r>
                      <a:r>
                        <a:rPr lang="en-US" altLang="zh-TW" sz="16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600" kern="100" dirty="0">
                          <a:effectLst/>
                          <a:latin typeface="標楷體" panose="03000509000000000000" pitchFamily="65" charset="-120"/>
                          <a:ea typeface="標楷體" panose="03000509000000000000" pitchFamily="65" charset="-120"/>
                          <a:cs typeface="Times New Roman" panose="02020603050405020304" pitchFamily="18" charset="0"/>
                        </a:rPr>
                        <a:t>、教資中心</a:t>
                      </a:r>
                      <a:r>
                        <a:rPr lang="en-US" altLang="zh-TW" sz="1600" kern="100" dirty="0">
                          <a:effectLst/>
                          <a:latin typeface="標楷體" panose="03000509000000000000" pitchFamily="65" charset="-120"/>
                          <a:ea typeface="標楷體" panose="03000509000000000000" pitchFamily="65" charset="-120"/>
                          <a:cs typeface="Times New Roman" panose="02020603050405020304" pitchFamily="18" charset="0"/>
                        </a:rPr>
                        <a:t>(EMI</a:t>
                      </a:r>
                      <a:r>
                        <a:rPr lang="zh-TW" altLang="en-US" sz="1600" kern="100" dirty="0">
                          <a:effectLst/>
                          <a:latin typeface="標楷體" panose="03000509000000000000" pitchFamily="65" charset="-120"/>
                          <a:ea typeface="標楷體" panose="03000509000000000000" pitchFamily="65" charset="-120"/>
                          <a:cs typeface="Times New Roman" panose="02020603050405020304" pitchFamily="18" charset="0"/>
                        </a:rPr>
                        <a:t>研習認證</a:t>
                      </a:r>
                      <a:r>
                        <a:rPr lang="en-US" altLang="zh-TW" sz="16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600" kern="100" dirty="0">
                          <a:effectLst/>
                          <a:latin typeface="標楷體" panose="03000509000000000000" pitchFamily="65" charset="-120"/>
                          <a:ea typeface="標楷體" panose="03000509000000000000" pitchFamily="65" charset="-120"/>
                          <a:cs typeface="Times New Roman" panose="02020603050405020304" pitchFamily="18" charset="0"/>
                        </a:rPr>
                        <a:t>、職涯發展處職涯輔導組徐偉玲</a:t>
                      </a:r>
                      <a:r>
                        <a:rPr lang="zh-TW" altLang="zh-TW" sz="1600" dirty="0">
                          <a:effectLst/>
                          <a:ea typeface="標楷體" panose="03000509000000000000" pitchFamily="65" charset="-120"/>
                          <a:cs typeface="Times New Roman" panose="02020603050405020304" pitchFamily="18" charset="0"/>
                        </a:rPr>
                        <a:t>、</a:t>
                      </a:r>
                      <a:r>
                        <a:rPr lang="zh-TW" altLang="zh-TW" sz="1600" dirty="0">
                          <a:solidFill>
                            <a:schemeClr val="tx1"/>
                          </a:solidFill>
                          <a:effectLst/>
                          <a:highlight>
                            <a:srgbClr val="FFFF00"/>
                          </a:highlight>
                          <a:latin typeface="Times New Roman" panose="02020603050405020304" pitchFamily="18" charset="0"/>
                          <a:ea typeface="標楷體" panose="03000509000000000000" pitchFamily="65" charset="-120"/>
                          <a:cs typeface="Times New Roman" panose="02020603050405020304" pitchFamily="18" charset="0"/>
                        </a:rPr>
                        <a:t>蔡雅惠</a:t>
                      </a:r>
                      <a:r>
                        <a:rPr lang="en-US" altLang="zh-TW" sz="16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600" kern="100" dirty="0">
                          <a:effectLst/>
                          <a:latin typeface="標楷體" panose="03000509000000000000" pitchFamily="65" charset="-120"/>
                          <a:ea typeface="標楷體" panose="03000509000000000000" pitchFamily="65" charset="-120"/>
                          <a:cs typeface="Times New Roman" panose="02020603050405020304" pitchFamily="18" charset="0"/>
                        </a:rPr>
                        <a:t>證照課程</a:t>
                      </a:r>
                      <a:r>
                        <a:rPr lang="en-US" altLang="zh-TW" sz="16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600" kern="100" dirty="0">
                          <a:effectLst/>
                          <a:latin typeface="標楷體" panose="03000509000000000000" pitchFamily="65" charset="-120"/>
                          <a:ea typeface="標楷體" panose="03000509000000000000" pitchFamily="65" charset="-120"/>
                          <a:cs typeface="Times New Roman" panose="02020603050405020304" pitchFamily="18" charset="0"/>
                        </a:rPr>
                        <a:t>、推廣教育處教育組莊桓綺</a:t>
                      </a:r>
                      <a:r>
                        <a:rPr lang="en-US" altLang="zh-TW" sz="16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600" kern="100" dirty="0">
                          <a:effectLst/>
                          <a:latin typeface="標楷體" panose="03000509000000000000" pitchFamily="65" charset="-120"/>
                          <a:ea typeface="標楷體" panose="03000509000000000000" pitchFamily="65" charset="-120"/>
                          <a:cs typeface="Times New Roman" panose="02020603050405020304" pitchFamily="18" charset="0"/>
                        </a:rPr>
                        <a:t>推廣教育課程</a:t>
                      </a:r>
                      <a:r>
                        <a:rPr lang="en-US" altLang="zh-TW" sz="16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600" kern="100" dirty="0">
                          <a:effectLst/>
                          <a:latin typeface="標楷體" panose="03000509000000000000" pitchFamily="65" charset="-120"/>
                          <a:ea typeface="標楷體" panose="03000509000000000000" pitchFamily="65" charset="-120"/>
                          <a:cs typeface="Times New Roman" panose="02020603050405020304" pitchFamily="18" charset="0"/>
                        </a:rPr>
                        <a:t>、推廣教育處同仁</a:t>
                      </a:r>
                      <a:r>
                        <a:rPr lang="en-US" altLang="zh-TW" sz="16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600" kern="100" dirty="0">
                          <a:effectLst/>
                          <a:latin typeface="標楷體" panose="03000509000000000000" pitchFamily="65" charset="-120"/>
                          <a:ea typeface="標楷體" panose="03000509000000000000" pitchFamily="65" charset="-120"/>
                          <a:cs typeface="Times New Roman" panose="02020603050405020304" pitchFamily="18" charset="0"/>
                        </a:rPr>
                        <a:t>海青班及境外專班</a:t>
                      </a:r>
                      <a:r>
                        <a:rPr lang="en-US" altLang="zh-TW" sz="16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600" kern="100" dirty="0">
                          <a:effectLst/>
                          <a:latin typeface="標楷體" panose="03000509000000000000" pitchFamily="65" charset="-120"/>
                          <a:ea typeface="標楷體" panose="03000509000000000000" pitchFamily="65" charset="-120"/>
                          <a:cs typeface="Times New Roman" panose="02020603050405020304" pitchFamily="18" charset="0"/>
                        </a:rPr>
                        <a:t>、教師自填並檢附相關文件</a:t>
                      </a:r>
                    </a:p>
                    <a:p>
                      <a:pPr marL="342900" lvl="0" indent="-342900">
                        <a:lnSpc>
                          <a:spcPts val="1900"/>
                        </a:lnSpc>
                        <a:spcBef>
                          <a:spcPts val="600"/>
                        </a:spcBef>
                        <a:spcAft>
                          <a:spcPts val="0"/>
                        </a:spcAft>
                        <a:buFont typeface="+mj-lt"/>
                        <a:buAutoNum type="arabicPeriod"/>
                      </a:pPr>
                      <a:r>
                        <a:rPr lang="zh-TW" altLang="en-US" sz="1600" b="1" kern="100" dirty="0">
                          <a:effectLst/>
                          <a:latin typeface="標楷體" panose="03000509000000000000" pitchFamily="65" charset="-120"/>
                          <a:ea typeface="標楷體" panose="03000509000000000000" pitchFamily="65" charset="-120"/>
                          <a:cs typeface="Times New Roman" panose="02020603050405020304" pitchFamily="18" charset="0"/>
                        </a:rPr>
                        <a:t>協助管理教學實驗室、實習場廠</a:t>
                      </a:r>
                      <a:r>
                        <a:rPr lang="en-US" altLang="zh-TW" sz="16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600" kern="100" dirty="0">
                          <a:effectLst/>
                          <a:latin typeface="標楷體" panose="03000509000000000000" pitchFamily="65" charset="-120"/>
                          <a:ea typeface="標楷體" panose="03000509000000000000" pitchFamily="65" charset="-120"/>
                          <a:cs typeface="Times New Roman" panose="02020603050405020304" pitchFamily="18" charset="0"/>
                        </a:rPr>
                        <a:t>各單位主管</a:t>
                      </a:r>
                      <a:r>
                        <a:rPr lang="en-US" altLang="zh-TW" sz="16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600" kern="100" dirty="0">
                          <a:effectLst/>
                          <a:latin typeface="標楷體" panose="03000509000000000000" pitchFamily="65" charset="-120"/>
                          <a:ea typeface="標楷體" panose="03000509000000000000" pitchFamily="65" charset="-120"/>
                          <a:cs typeface="Times New Roman" panose="02020603050405020304" pitchFamily="18" charset="0"/>
                        </a:rPr>
                        <a:t>用人單位</a:t>
                      </a:r>
                      <a:endParaRPr lang="zh-TW" altLang="zh-TW" sz="1600" kern="100" dirty="0">
                        <a:effectLst/>
                        <a:latin typeface="Calibri" panose="020F0502020204030204" pitchFamily="34" charset="0"/>
                        <a:ea typeface="+mn-ea"/>
                        <a:cs typeface="Times New Roman" panose="02020603050405020304" pitchFamily="18" charset="0"/>
                      </a:endParaRPr>
                    </a:p>
                  </a:txBody>
                  <a:tcPr marL="46760" marR="46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8697460"/>
                  </a:ext>
                </a:extLst>
              </a:tr>
            </a:tbl>
          </a:graphicData>
        </a:graphic>
      </p:graphicFrame>
    </p:spTree>
    <p:extLst>
      <p:ext uri="{BB962C8B-B14F-4D97-AF65-F5344CB8AC3E}">
        <p14:creationId xmlns:p14="http://schemas.microsoft.com/office/powerpoint/2010/main" val="3499680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510116" y="199937"/>
            <a:ext cx="8777817" cy="855745"/>
          </a:xfrm>
        </p:spPr>
        <p:txBody>
          <a:bodyPr>
            <a:normAutofit/>
          </a:bodyPr>
          <a:lstStyle/>
          <a:p>
            <a:r>
              <a:rPr lang="en-US" altLang="zh-TW" sz="3600" b="1" dirty="0"/>
              <a:t>(</a:t>
            </a:r>
            <a:r>
              <a:rPr lang="zh-TW" altLang="en-US" sz="3600" b="1" dirty="0"/>
              <a:t>一</a:t>
            </a:r>
            <a:r>
              <a:rPr lang="en-US" altLang="zh-TW" sz="3600" b="1" dirty="0"/>
              <a:t>)</a:t>
            </a:r>
            <a:r>
              <a:rPr lang="zh-TW" altLang="en-US" sz="3600" b="1" dirty="0"/>
              <a:t>評鑑作業流程圖</a:t>
            </a:r>
            <a:r>
              <a:rPr lang="en-US" altLang="zh-TW" sz="3600" b="1" dirty="0"/>
              <a:t>(</a:t>
            </a:r>
            <a:r>
              <a:rPr lang="zh-TW" altLang="en-US" sz="3600" b="1" dirty="0"/>
              <a:t>校評</a:t>
            </a:r>
            <a:r>
              <a:rPr lang="en-US" altLang="zh-TW" sz="3600" b="1" dirty="0"/>
              <a:t>/</a:t>
            </a:r>
            <a:r>
              <a:rPr lang="zh-TW" altLang="en-US" sz="3600" b="1" dirty="0"/>
              <a:t>評鑑結果核備</a:t>
            </a:r>
            <a:r>
              <a:rPr lang="en-US" altLang="zh-TW" sz="3600" b="1" dirty="0"/>
              <a:t>)</a:t>
            </a:r>
            <a:endParaRPr lang="zh-TW" altLang="en-US" sz="3600" b="1" dirty="0"/>
          </a:p>
        </p:txBody>
      </p:sp>
      <p:sp>
        <p:nvSpPr>
          <p:cNvPr id="6" name="內容版面配置區 5"/>
          <p:cNvSpPr>
            <a:spLocks noGrp="1"/>
          </p:cNvSpPr>
          <p:nvPr>
            <p:ph idx="1"/>
          </p:nvPr>
        </p:nvSpPr>
        <p:spPr>
          <a:xfrm>
            <a:off x="628650" y="1219200"/>
            <a:ext cx="7886700" cy="4957763"/>
          </a:xfrm>
        </p:spPr>
        <p:txBody>
          <a:bodyPr/>
          <a:lstStyle/>
          <a:p>
            <a:endParaRPr lang="en-US" altLang="zh-TW" dirty="0"/>
          </a:p>
          <a:p>
            <a:endParaRPr lang="zh-TW" altLang="en-US" dirty="0"/>
          </a:p>
        </p:txBody>
      </p:sp>
      <p:sp>
        <p:nvSpPr>
          <p:cNvPr id="4" name="投影片編號版面配置區 3"/>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7</a:t>
            </a:fld>
            <a:endParaRPr lang="zh-TW" altLang="en-US">
              <a:solidFill>
                <a:prstClr val="black">
                  <a:tint val="75000"/>
                </a:prstClr>
              </a:solidFill>
            </a:endParaRPr>
          </a:p>
        </p:txBody>
      </p:sp>
      <p:sp>
        <p:nvSpPr>
          <p:cNvPr id="7" name="內容版面配置區 5"/>
          <p:cNvSpPr txBox="1">
            <a:spLocks/>
          </p:cNvSpPr>
          <p:nvPr/>
        </p:nvSpPr>
        <p:spPr>
          <a:xfrm>
            <a:off x="628650" y="1244603"/>
            <a:ext cx="7886700" cy="49323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TW" altLang="en-US" dirty="0">
              <a:solidFill>
                <a:prstClr val="black"/>
              </a:solidFill>
            </a:endParaRPr>
          </a:p>
        </p:txBody>
      </p:sp>
      <p:pic>
        <p:nvPicPr>
          <p:cNvPr id="8" name="圖片 7">
            <a:extLst>
              <a:ext uri="{FF2B5EF4-FFF2-40B4-BE49-F238E27FC236}">
                <a16:creationId xmlns:a16="http://schemas.microsoft.com/office/drawing/2014/main" id="{27D393DB-7B0A-46F8-B0A5-F7F9D5251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971" y="1366475"/>
            <a:ext cx="8537330" cy="469763"/>
          </a:xfrm>
          <a:prstGeom prst="rect">
            <a:avLst/>
          </a:prstGeom>
          <a:ln>
            <a:solidFill>
              <a:schemeClr val="tx1"/>
            </a:solidFill>
          </a:ln>
        </p:spPr>
      </p:pic>
      <p:pic>
        <p:nvPicPr>
          <p:cNvPr id="3" name="圖片 2">
            <a:extLst>
              <a:ext uri="{FF2B5EF4-FFF2-40B4-BE49-F238E27FC236}">
                <a16:creationId xmlns:a16="http://schemas.microsoft.com/office/drawing/2014/main" id="{54A07823-5DD9-4FE0-B7A2-2DC4FD2893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673" y="1871872"/>
            <a:ext cx="8537330" cy="4451256"/>
          </a:xfrm>
          <a:prstGeom prst="rect">
            <a:avLst/>
          </a:prstGeom>
          <a:ln>
            <a:solidFill>
              <a:schemeClr val="tx1"/>
            </a:solidFill>
          </a:ln>
        </p:spPr>
      </p:pic>
    </p:spTree>
    <p:extLst>
      <p:ext uri="{BB962C8B-B14F-4D97-AF65-F5344CB8AC3E}">
        <p14:creationId xmlns:p14="http://schemas.microsoft.com/office/powerpoint/2010/main" val="9755743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70</a:t>
            </a:fld>
            <a:endParaRPr lang="zh-TW" altLang="en-US">
              <a:solidFill>
                <a:prstClr val="black">
                  <a:tint val="75000"/>
                </a:prstClr>
              </a:solidFill>
            </a:endParaRPr>
          </a:p>
        </p:txBody>
      </p:sp>
      <p:sp>
        <p:nvSpPr>
          <p:cNvPr id="6" name="標題 1"/>
          <p:cNvSpPr>
            <a:spLocks noGrp="1"/>
          </p:cNvSpPr>
          <p:nvPr>
            <p:ph type="title"/>
          </p:nvPr>
        </p:nvSpPr>
        <p:spPr>
          <a:xfrm>
            <a:off x="539552" y="163730"/>
            <a:ext cx="8568952" cy="855745"/>
          </a:xfrm>
        </p:spPr>
        <p:txBody>
          <a:bodyPr>
            <a:noAutofit/>
          </a:bodyPr>
          <a:lstStyle/>
          <a:p>
            <a:r>
              <a:rPr lang="en-US" altLang="zh-TW" sz="2400" b="1" dirty="0">
                <a:solidFill>
                  <a:prstClr val="black"/>
                </a:solidFill>
              </a:rPr>
              <a:t>113</a:t>
            </a:r>
            <a:r>
              <a:rPr lang="zh-TW" altLang="en-US" sz="2400" b="1" dirty="0">
                <a:solidFill>
                  <a:prstClr val="black"/>
                </a:solidFill>
              </a:rPr>
              <a:t>學年度</a:t>
            </a:r>
            <a:r>
              <a:rPr lang="zh-TW" altLang="en-US" sz="2400" b="1" u="sng" dirty="0">
                <a:solidFill>
                  <a:srgbClr val="FF0000"/>
                </a:solidFill>
              </a:rPr>
              <a:t>編制外專任教學人員</a:t>
            </a:r>
            <a:r>
              <a:rPr lang="en-US" altLang="zh-TW" sz="2400" b="1" u="sng" dirty="0">
                <a:solidFill>
                  <a:srgbClr val="FF0000"/>
                </a:solidFill>
              </a:rPr>
              <a:t>(</a:t>
            </a:r>
            <a:r>
              <a:rPr lang="zh-TW" altLang="en-US" sz="2400" b="1" u="sng" dirty="0">
                <a:solidFill>
                  <a:srgbClr val="FF0000"/>
                </a:solidFill>
              </a:rPr>
              <a:t>專案教師</a:t>
            </a:r>
            <a:r>
              <a:rPr lang="en-US" altLang="zh-TW" sz="2400" b="1" u="sng" dirty="0">
                <a:solidFill>
                  <a:srgbClr val="FF0000"/>
                </a:solidFill>
              </a:rPr>
              <a:t>)</a:t>
            </a:r>
            <a:r>
              <a:rPr lang="zh-TW" altLang="en-US" sz="2400" b="1" dirty="0"/>
              <a:t>評鑑基準項目</a:t>
            </a:r>
            <a:r>
              <a:rPr lang="en-US" altLang="zh-TW" sz="2400" b="1" dirty="0"/>
              <a:t>(</a:t>
            </a:r>
            <a:r>
              <a:rPr lang="zh-TW" altLang="en-US" sz="2400" b="1" dirty="0"/>
              <a:t>學術單位聘任</a:t>
            </a:r>
            <a:r>
              <a:rPr lang="en-US" altLang="zh-TW" sz="2400" b="1" dirty="0"/>
              <a:t>)</a:t>
            </a:r>
            <a:r>
              <a:rPr lang="zh-TW" altLang="en-US" sz="2400" b="1" dirty="0"/>
              <a:t>匯入單位（同仁）分工一覽表</a:t>
            </a:r>
            <a:r>
              <a:rPr lang="en-US" altLang="zh-TW" sz="2400" b="1" dirty="0"/>
              <a:t>(3/10)</a:t>
            </a:r>
            <a:endParaRPr lang="zh-TW" altLang="en-US" sz="2400" b="1" dirty="0"/>
          </a:p>
        </p:txBody>
      </p:sp>
      <p:graphicFrame>
        <p:nvGraphicFramePr>
          <p:cNvPr id="5" name="表格 4">
            <a:extLst>
              <a:ext uri="{FF2B5EF4-FFF2-40B4-BE49-F238E27FC236}">
                <a16:creationId xmlns:a16="http://schemas.microsoft.com/office/drawing/2014/main" id="{5F535CD1-CCDA-4F0C-9075-68628C8717A7}"/>
              </a:ext>
            </a:extLst>
          </p:cNvPr>
          <p:cNvGraphicFramePr>
            <a:graphicFrameLocks noGrp="1"/>
          </p:cNvGraphicFramePr>
          <p:nvPr>
            <p:extLst>
              <p:ext uri="{D42A27DB-BD31-4B8C-83A1-F6EECF244321}">
                <p14:modId xmlns:p14="http://schemas.microsoft.com/office/powerpoint/2010/main" val="3917241920"/>
              </p:ext>
            </p:extLst>
          </p:nvPr>
        </p:nvGraphicFramePr>
        <p:xfrm>
          <a:off x="380968" y="1246269"/>
          <a:ext cx="8382063" cy="5270842"/>
        </p:xfrm>
        <a:graphic>
          <a:graphicData uri="http://schemas.openxmlformats.org/drawingml/2006/table">
            <a:tbl>
              <a:tblPr firstRow="1" firstCol="1" bandRow="1" bandCol="1"/>
              <a:tblGrid>
                <a:gridCol w="533344">
                  <a:extLst>
                    <a:ext uri="{9D8B030D-6E8A-4147-A177-3AD203B41FA5}">
                      <a16:colId xmlns:a16="http://schemas.microsoft.com/office/drawing/2014/main" val="2869104743"/>
                    </a:ext>
                  </a:extLst>
                </a:gridCol>
                <a:gridCol w="5097848">
                  <a:extLst>
                    <a:ext uri="{9D8B030D-6E8A-4147-A177-3AD203B41FA5}">
                      <a16:colId xmlns:a16="http://schemas.microsoft.com/office/drawing/2014/main" val="64224230"/>
                    </a:ext>
                  </a:extLst>
                </a:gridCol>
                <a:gridCol w="2750871">
                  <a:extLst>
                    <a:ext uri="{9D8B030D-6E8A-4147-A177-3AD203B41FA5}">
                      <a16:colId xmlns:a16="http://schemas.microsoft.com/office/drawing/2014/main" val="3841795970"/>
                    </a:ext>
                  </a:extLst>
                </a:gridCol>
              </a:tblGrid>
              <a:tr h="333082">
                <a:tc gridSpan="2">
                  <a:txBody>
                    <a:bodyPr/>
                    <a:lstStyle/>
                    <a:p>
                      <a:pPr algn="ctr">
                        <a:lnSpc>
                          <a:spcPts val="1200"/>
                        </a:lnSpc>
                        <a:spcAft>
                          <a:spcPts val="0"/>
                        </a:spcAft>
                      </a:pPr>
                      <a:r>
                        <a:rPr lang="zh-TW" sz="1400" b="1" kern="100" dirty="0">
                          <a:effectLst/>
                          <a:latin typeface="Times New Roman" panose="02020603050405020304" pitchFamily="18" charset="0"/>
                          <a:ea typeface="標楷體" panose="03000509000000000000" pitchFamily="65" charset="-120"/>
                          <a:cs typeface="Times New Roman" panose="02020603050405020304" pitchFamily="18" charset="0"/>
                        </a:rPr>
                        <a:t>項目</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6760" marR="46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zh-TW" altLang="en-US"/>
                    </a:p>
                  </a:txBody>
                  <a:tcPr/>
                </a:tc>
                <a:tc>
                  <a:txBody>
                    <a:bodyPr/>
                    <a:lstStyle/>
                    <a:p>
                      <a:pPr algn="ctr">
                        <a:lnSpc>
                          <a:spcPts val="1200"/>
                        </a:lnSpc>
                        <a:spcAft>
                          <a:spcPts val="0"/>
                        </a:spcAft>
                      </a:pPr>
                      <a:r>
                        <a:rPr lang="zh-TW" sz="1400" b="1" kern="100" dirty="0">
                          <a:effectLst/>
                          <a:latin typeface="Times New Roman" panose="02020603050405020304" pitchFamily="18" charset="0"/>
                          <a:ea typeface="標楷體" panose="03000509000000000000" pitchFamily="65" charset="-120"/>
                          <a:cs typeface="Times New Roman" panose="02020603050405020304" pitchFamily="18" charset="0"/>
                        </a:rPr>
                        <a:t>維護單位及同仁或教師</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6760" marR="46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95762931"/>
                  </a:ext>
                </a:extLst>
              </a:tr>
              <a:tr h="4729334">
                <a:tc>
                  <a:txBody>
                    <a:bodyPr/>
                    <a:lstStyle/>
                    <a:p>
                      <a:pPr>
                        <a:spcAft>
                          <a:spcPts val="0"/>
                        </a:spcAft>
                      </a:pPr>
                      <a:r>
                        <a:rPr lang="en-US" sz="1600" b="1" kern="100" dirty="0">
                          <a:effectLst/>
                          <a:latin typeface="Times New Roman" panose="02020603050405020304" pitchFamily="18" charset="0"/>
                          <a:ea typeface="標楷體" panose="03000509000000000000" pitchFamily="65" charset="-120"/>
                          <a:cs typeface="Times New Roman" panose="02020603050405020304" pitchFamily="18" charset="0"/>
                        </a:rPr>
                        <a:t>A2</a:t>
                      </a: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配合項目</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6760" marR="46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pPr>
                      <a:r>
                        <a:rPr lang="en-US" altLang="zh-TW" sz="1600" kern="1200" dirty="0">
                          <a:solidFill>
                            <a:schemeClr val="tx1"/>
                          </a:solidFill>
                          <a:effectLst/>
                          <a:latin typeface="標楷體" panose="03000509000000000000" pitchFamily="65" charset="-120"/>
                          <a:ea typeface="標楷體" panose="03000509000000000000" pitchFamily="65" charset="-120"/>
                          <a:cs typeface="+mn-cs"/>
                        </a:rPr>
                        <a:t>5.</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於評鑑期限內實際參與校院系內各項與改進教學有關之專案計畫，例如教育部</a:t>
                      </a:r>
                      <a:r>
                        <a:rPr lang="zh-TW" altLang="zh-TW" sz="1600" b="1" u="none" kern="1200" dirty="0">
                          <a:solidFill>
                            <a:schemeClr val="tx1"/>
                          </a:solidFill>
                          <a:effectLst/>
                          <a:latin typeface="標楷體" panose="03000509000000000000" pitchFamily="65" charset="-120"/>
                          <a:ea typeface="標楷體" panose="03000509000000000000" pitchFamily="65" charset="-120"/>
                          <a:cs typeface="+mn-cs"/>
                        </a:rPr>
                        <a:t>高教深耕計畫</a:t>
                      </a:r>
                      <a:r>
                        <a:rPr lang="zh-TW" altLang="zh-TW" sz="1600" u="none" kern="1200" dirty="0">
                          <a:solidFill>
                            <a:schemeClr val="tx1"/>
                          </a:solidFill>
                          <a:effectLst/>
                          <a:latin typeface="標楷體" panose="03000509000000000000" pitchFamily="65" charset="-120"/>
                          <a:ea typeface="標楷體" panose="03000509000000000000" pitchFamily="65" charset="-120"/>
                          <a:cs typeface="+mn-cs"/>
                        </a:rPr>
                        <a:t>、校</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、院及系教學改進計畫、工程認證、系務評鑑等專案，並可提出具體事證。本項成果優良經單位主管確認者：每項計畫依參與程度及成果</a:t>
                      </a:r>
                      <a:r>
                        <a:rPr lang="en-US" altLang="zh-TW" sz="1600" kern="1200" dirty="0">
                          <a:solidFill>
                            <a:schemeClr val="tx1"/>
                          </a:solidFill>
                          <a:effectLst/>
                          <a:latin typeface="標楷體" panose="03000509000000000000" pitchFamily="65" charset="-120"/>
                          <a:ea typeface="標楷體" panose="03000509000000000000" pitchFamily="65" charset="-120"/>
                          <a:cs typeface="+mn-cs"/>
                        </a:rPr>
                        <a:t>2</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分至</a:t>
                      </a:r>
                      <a:r>
                        <a:rPr lang="en-US" altLang="zh-TW" sz="1600" kern="1200" dirty="0">
                          <a:solidFill>
                            <a:schemeClr val="tx1"/>
                          </a:solidFill>
                          <a:effectLst/>
                          <a:latin typeface="標楷體" panose="03000509000000000000" pitchFamily="65" charset="-120"/>
                          <a:ea typeface="標楷體" panose="03000509000000000000" pitchFamily="65" charset="-120"/>
                          <a:cs typeface="+mn-cs"/>
                        </a:rPr>
                        <a:t>10</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分，本項次累計至多</a:t>
                      </a:r>
                      <a:r>
                        <a:rPr lang="en-US" altLang="zh-TW" sz="1600" kern="1200" dirty="0">
                          <a:solidFill>
                            <a:schemeClr val="tx1"/>
                          </a:solidFill>
                          <a:effectLst/>
                          <a:latin typeface="標楷體" panose="03000509000000000000" pitchFamily="65" charset="-120"/>
                          <a:ea typeface="標楷體" panose="03000509000000000000" pitchFamily="65" charset="-120"/>
                          <a:cs typeface="+mn-cs"/>
                        </a:rPr>
                        <a:t>30</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分。</a:t>
                      </a:r>
                      <a:r>
                        <a:rPr lang="en-US" altLang="zh-TW" sz="1600" b="1"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600" b="1" kern="1200" dirty="0">
                          <a:solidFill>
                            <a:schemeClr val="tx1"/>
                          </a:solidFill>
                          <a:effectLst/>
                          <a:latin typeface="標楷體" panose="03000509000000000000" pitchFamily="65" charset="-120"/>
                          <a:ea typeface="標楷體" panose="03000509000000000000" pitchFamily="65" charset="-120"/>
                          <a:cs typeface="+mn-cs"/>
                        </a:rPr>
                        <a:t>教師自填及業務單位提供</a:t>
                      </a:r>
                      <a:r>
                        <a:rPr lang="en-US" altLang="zh-TW" sz="1600" b="1" kern="1200" dirty="0">
                          <a:solidFill>
                            <a:schemeClr val="tx1"/>
                          </a:solidFill>
                          <a:effectLst/>
                          <a:latin typeface="標楷體" panose="03000509000000000000" pitchFamily="65" charset="-120"/>
                          <a:ea typeface="標楷體" panose="03000509000000000000" pitchFamily="65" charset="-120"/>
                          <a:cs typeface="+mn-cs"/>
                        </a:rPr>
                        <a:t>)</a:t>
                      </a:r>
                      <a:endParaRPr lang="zh-TW" altLang="zh-TW" sz="1600" kern="1200" dirty="0">
                        <a:solidFill>
                          <a:schemeClr val="tx1"/>
                        </a:solidFill>
                        <a:effectLst/>
                        <a:latin typeface="標楷體" panose="03000509000000000000" pitchFamily="65" charset="-120"/>
                        <a:ea typeface="標楷體" panose="03000509000000000000" pitchFamily="65" charset="-120"/>
                        <a:cs typeface="+mn-cs"/>
                      </a:endParaRPr>
                    </a:p>
                    <a:p>
                      <a:pPr>
                        <a:spcBef>
                          <a:spcPts val="600"/>
                        </a:spcBef>
                      </a:pPr>
                      <a:r>
                        <a:rPr lang="en-US" altLang="zh-TW" sz="1600" kern="1200" dirty="0">
                          <a:solidFill>
                            <a:schemeClr val="tx1"/>
                          </a:solidFill>
                          <a:effectLst/>
                          <a:latin typeface="標楷體" panose="03000509000000000000" pitchFamily="65" charset="-120"/>
                          <a:ea typeface="標楷體" panose="03000509000000000000" pitchFamily="65" charset="-120"/>
                          <a:cs typeface="+mn-cs"/>
                        </a:rPr>
                        <a:t>6.</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指導學生</a:t>
                      </a:r>
                      <a:r>
                        <a:rPr lang="en-US" altLang="zh-TW" sz="1600" dirty="0">
                          <a:solidFill>
                            <a:srgbClr val="FF0000"/>
                          </a:solidFill>
                          <a:effectLst/>
                          <a:latin typeface="Times New Roman" panose="02020603050405020304" pitchFamily="18" charset="0"/>
                          <a:ea typeface="標楷體" panose="03000509000000000000" pitchFamily="65" charset="-120"/>
                        </a:rPr>
                        <a:t>(</a:t>
                      </a:r>
                      <a:r>
                        <a:rPr lang="zh-TW" altLang="zh-TW" sz="16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含專題製作</a:t>
                      </a:r>
                      <a:r>
                        <a:rPr lang="en-US" altLang="zh-TW" sz="1600" dirty="0">
                          <a:solidFill>
                            <a:srgbClr val="FF0000"/>
                          </a:solidFill>
                          <a:effectLst/>
                          <a:latin typeface="Times New Roman" panose="02020603050405020304" pitchFamily="18" charset="0"/>
                          <a:ea typeface="標楷體" panose="03000509000000000000" pitchFamily="65" charset="-120"/>
                        </a:rPr>
                        <a:t>)</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參加校外專業相關競賽獲獎者，依競賽性質及名次</a:t>
                      </a:r>
                      <a:r>
                        <a:rPr lang="en-US" altLang="zh-TW" sz="1600" kern="1200" dirty="0">
                          <a:solidFill>
                            <a:schemeClr val="tx1"/>
                          </a:solidFill>
                          <a:effectLst/>
                          <a:latin typeface="標楷體" panose="03000509000000000000" pitchFamily="65" charset="-120"/>
                          <a:ea typeface="標楷體" panose="03000509000000000000" pitchFamily="65" charset="-120"/>
                          <a:cs typeface="+mn-cs"/>
                        </a:rPr>
                        <a:t>2</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分至</a:t>
                      </a:r>
                      <a:r>
                        <a:rPr lang="en-US" altLang="zh-TW" sz="1600" kern="1200" dirty="0">
                          <a:solidFill>
                            <a:schemeClr val="tx1"/>
                          </a:solidFill>
                          <a:effectLst/>
                          <a:latin typeface="標楷體" panose="03000509000000000000" pitchFamily="65" charset="-120"/>
                          <a:ea typeface="標楷體" panose="03000509000000000000" pitchFamily="65" charset="-120"/>
                          <a:cs typeface="+mn-cs"/>
                        </a:rPr>
                        <a:t>10</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分，本項次累計至多</a:t>
                      </a:r>
                      <a:r>
                        <a:rPr lang="en-US" altLang="zh-TW" sz="1600" kern="1200" dirty="0">
                          <a:solidFill>
                            <a:schemeClr val="tx1"/>
                          </a:solidFill>
                          <a:effectLst/>
                          <a:latin typeface="標楷體" panose="03000509000000000000" pitchFamily="65" charset="-120"/>
                          <a:ea typeface="標楷體" panose="03000509000000000000" pitchFamily="65" charset="-120"/>
                          <a:cs typeface="+mn-cs"/>
                        </a:rPr>
                        <a:t>30</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分。</a:t>
                      </a:r>
                      <a:r>
                        <a:rPr lang="en-US" altLang="zh-TW" sz="1600" b="1"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600" b="1" kern="1200" dirty="0">
                          <a:solidFill>
                            <a:schemeClr val="tx1"/>
                          </a:solidFill>
                          <a:effectLst/>
                          <a:latin typeface="標楷體" panose="03000509000000000000" pitchFamily="65" charset="-120"/>
                          <a:ea typeface="標楷體" panose="03000509000000000000" pitchFamily="65" charset="-120"/>
                          <a:cs typeface="+mn-cs"/>
                        </a:rPr>
                        <a:t>教師自填及業務單位提供</a:t>
                      </a:r>
                      <a:r>
                        <a:rPr lang="en-US" altLang="zh-TW" sz="1600" b="1" kern="1200" dirty="0">
                          <a:solidFill>
                            <a:schemeClr val="tx1"/>
                          </a:solidFill>
                          <a:effectLst/>
                          <a:latin typeface="標楷體" panose="03000509000000000000" pitchFamily="65" charset="-120"/>
                          <a:ea typeface="標楷體" panose="03000509000000000000" pitchFamily="65" charset="-120"/>
                          <a:cs typeface="+mn-cs"/>
                        </a:rPr>
                        <a:t>)</a:t>
                      </a:r>
                      <a:endParaRPr lang="zh-TW" altLang="zh-TW" sz="1600" kern="1200" dirty="0">
                        <a:solidFill>
                          <a:schemeClr val="tx1"/>
                        </a:solidFill>
                        <a:effectLst/>
                        <a:latin typeface="標楷體" panose="03000509000000000000" pitchFamily="65" charset="-120"/>
                        <a:ea typeface="標楷體" panose="03000509000000000000" pitchFamily="65" charset="-120"/>
                        <a:cs typeface="+mn-cs"/>
                      </a:endParaRPr>
                    </a:p>
                    <a:p>
                      <a:pPr>
                        <a:spcBef>
                          <a:spcPts val="600"/>
                        </a:spcBef>
                      </a:pPr>
                      <a:r>
                        <a:rPr lang="en-US" altLang="zh-TW" sz="1600" kern="1200" dirty="0">
                          <a:solidFill>
                            <a:schemeClr val="tx1"/>
                          </a:solidFill>
                          <a:effectLst/>
                          <a:latin typeface="標楷體" panose="03000509000000000000" pitchFamily="65" charset="-120"/>
                          <a:ea typeface="標楷體" panose="03000509000000000000" pitchFamily="65" charset="-120"/>
                          <a:cs typeface="+mn-cs"/>
                        </a:rPr>
                        <a:t>7.</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獲得本校教學優良教師，</a:t>
                      </a:r>
                      <a:r>
                        <a:rPr lang="en-US" altLang="zh-TW" sz="1600" kern="1200" dirty="0">
                          <a:solidFill>
                            <a:schemeClr val="tx1"/>
                          </a:solidFill>
                          <a:effectLst/>
                          <a:latin typeface="標楷體" panose="03000509000000000000" pitchFamily="65" charset="-120"/>
                          <a:ea typeface="標楷體" panose="03000509000000000000" pitchFamily="65" charset="-120"/>
                          <a:cs typeface="+mn-cs"/>
                        </a:rPr>
                        <a:t>30</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分。</a:t>
                      </a:r>
                    </a:p>
                    <a:p>
                      <a:pPr>
                        <a:spcBef>
                          <a:spcPts val="600"/>
                        </a:spcBef>
                      </a:pPr>
                      <a:r>
                        <a:rPr lang="en-US" altLang="zh-TW" sz="1600" kern="1200" dirty="0">
                          <a:solidFill>
                            <a:schemeClr val="tx1"/>
                          </a:solidFill>
                          <a:effectLst/>
                          <a:latin typeface="標楷體" panose="03000509000000000000" pitchFamily="65" charset="-120"/>
                          <a:ea typeface="標楷體" panose="03000509000000000000" pitchFamily="65" charset="-120"/>
                          <a:cs typeface="+mn-cs"/>
                        </a:rPr>
                        <a:t>8.</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於評鑑期限內有其他提升教學品質，增進學生學習效益之實際績效可佐證，並經校院系單位主管確認者：</a:t>
                      </a:r>
                      <a:r>
                        <a:rPr lang="en-US" altLang="zh-TW" sz="1600" kern="1200" dirty="0">
                          <a:solidFill>
                            <a:schemeClr val="tx1"/>
                          </a:solidFill>
                          <a:effectLst/>
                          <a:latin typeface="標楷體" panose="03000509000000000000" pitchFamily="65" charset="-120"/>
                          <a:ea typeface="標楷體" panose="03000509000000000000" pitchFamily="65" charset="-120"/>
                          <a:cs typeface="+mn-cs"/>
                        </a:rPr>
                        <a:t>5</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分至</a:t>
                      </a:r>
                      <a:r>
                        <a:rPr lang="en-US" altLang="zh-TW" sz="1600" kern="1200" dirty="0">
                          <a:solidFill>
                            <a:schemeClr val="tx1"/>
                          </a:solidFill>
                          <a:effectLst/>
                          <a:latin typeface="標楷體" panose="03000509000000000000" pitchFamily="65" charset="-120"/>
                          <a:ea typeface="標楷體" panose="03000509000000000000" pitchFamily="65" charset="-120"/>
                          <a:cs typeface="+mn-cs"/>
                        </a:rPr>
                        <a:t>10</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分。</a:t>
                      </a:r>
                      <a:r>
                        <a:rPr lang="en-US" altLang="zh-TW" sz="1600" b="1"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600" b="1" kern="1200" dirty="0">
                          <a:solidFill>
                            <a:schemeClr val="tx1"/>
                          </a:solidFill>
                          <a:effectLst/>
                          <a:latin typeface="標楷體" panose="03000509000000000000" pitchFamily="65" charset="-120"/>
                          <a:ea typeface="標楷體" panose="03000509000000000000" pitchFamily="65" charset="-120"/>
                          <a:cs typeface="+mn-cs"/>
                        </a:rPr>
                        <a:t>教師自填</a:t>
                      </a:r>
                      <a:r>
                        <a:rPr lang="en-US" altLang="zh-TW" sz="1600" b="1" kern="1200" dirty="0">
                          <a:solidFill>
                            <a:schemeClr val="tx1"/>
                          </a:solidFill>
                          <a:effectLst/>
                          <a:latin typeface="標楷體" panose="03000509000000000000" pitchFamily="65" charset="-120"/>
                          <a:ea typeface="標楷體" panose="03000509000000000000" pitchFamily="65" charset="-120"/>
                          <a:cs typeface="+mn-cs"/>
                        </a:rPr>
                        <a:t>)</a:t>
                      </a:r>
                      <a:endParaRPr lang="zh-TW" altLang="zh-TW" sz="1600" kern="1200" dirty="0">
                        <a:solidFill>
                          <a:schemeClr val="tx1"/>
                        </a:solidFill>
                        <a:effectLst/>
                        <a:latin typeface="標楷體" panose="03000509000000000000" pitchFamily="65" charset="-120"/>
                        <a:ea typeface="標楷體" panose="03000509000000000000" pitchFamily="65" charset="-120"/>
                        <a:cs typeface="+mn-cs"/>
                      </a:endParaRPr>
                    </a:p>
                    <a:p>
                      <a:pPr>
                        <a:spcBef>
                          <a:spcPts val="600"/>
                        </a:spcBef>
                      </a:pPr>
                      <a:r>
                        <a:rPr lang="en-US" altLang="zh-TW" sz="1600" b="1" u="none" kern="1200" dirty="0">
                          <a:solidFill>
                            <a:schemeClr val="tx1"/>
                          </a:solidFill>
                          <a:effectLst/>
                          <a:latin typeface="標楷體" panose="03000509000000000000" pitchFamily="65" charset="-120"/>
                          <a:ea typeface="標楷體" panose="03000509000000000000" pitchFamily="65" charset="-120"/>
                          <a:cs typeface="+mn-cs"/>
                        </a:rPr>
                        <a:t>9.</a:t>
                      </a:r>
                      <a:r>
                        <a:rPr lang="zh-TW" altLang="zh-TW" sz="1600" b="1" u="none" kern="1200" dirty="0">
                          <a:solidFill>
                            <a:schemeClr val="tx1"/>
                          </a:solidFill>
                          <a:effectLst/>
                          <a:latin typeface="標楷體" panose="03000509000000000000" pitchFamily="65" charset="-120"/>
                          <a:ea typeface="標楷體" panose="03000509000000000000" pitchFamily="65" charset="-120"/>
                          <a:cs typeface="+mn-cs"/>
                        </a:rPr>
                        <a:t>於評鑑期限內申請教育部教學相關之專案計畫，例如教學實踐研究計畫、產業學院計畫、技優領航計畫、人才培育計畫等，申請通過並擔任計畫主持人，每項計畫</a:t>
                      </a:r>
                      <a:r>
                        <a:rPr lang="en-US" altLang="zh-TW" sz="1600" b="1" u="none" kern="1200" dirty="0">
                          <a:solidFill>
                            <a:schemeClr val="tx1"/>
                          </a:solidFill>
                          <a:effectLst/>
                          <a:latin typeface="標楷體" panose="03000509000000000000" pitchFamily="65" charset="-120"/>
                          <a:ea typeface="標楷體" panose="03000509000000000000" pitchFamily="65" charset="-120"/>
                          <a:cs typeface="+mn-cs"/>
                        </a:rPr>
                        <a:t>10</a:t>
                      </a:r>
                      <a:r>
                        <a:rPr lang="zh-TW" altLang="zh-TW" sz="1600" b="1" u="none" kern="1200" dirty="0">
                          <a:solidFill>
                            <a:schemeClr val="tx1"/>
                          </a:solidFill>
                          <a:effectLst/>
                          <a:latin typeface="標楷體" panose="03000509000000000000" pitchFamily="65" charset="-120"/>
                          <a:ea typeface="標楷體" panose="03000509000000000000" pitchFamily="65" charset="-120"/>
                          <a:cs typeface="+mn-cs"/>
                        </a:rPr>
                        <a:t>分，申請未通過者，每項計畫</a:t>
                      </a:r>
                      <a:r>
                        <a:rPr lang="en-US" altLang="zh-TW" sz="1600" b="1" u="none" kern="1200" dirty="0">
                          <a:solidFill>
                            <a:schemeClr val="tx1"/>
                          </a:solidFill>
                          <a:effectLst/>
                          <a:latin typeface="標楷體" panose="03000509000000000000" pitchFamily="65" charset="-120"/>
                          <a:ea typeface="標楷體" panose="03000509000000000000" pitchFamily="65" charset="-120"/>
                          <a:cs typeface="+mn-cs"/>
                        </a:rPr>
                        <a:t>3</a:t>
                      </a:r>
                      <a:r>
                        <a:rPr lang="zh-TW" altLang="zh-TW" sz="1600" b="1" u="none" kern="1200" dirty="0">
                          <a:solidFill>
                            <a:schemeClr val="tx1"/>
                          </a:solidFill>
                          <a:effectLst/>
                          <a:latin typeface="標楷體" panose="03000509000000000000" pitchFamily="65" charset="-120"/>
                          <a:ea typeface="標楷體" panose="03000509000000000000" pitchFamily="65" charset="-120"/>
                          <a:cs typeface="+mn-cs"/>
                        </a:rPr>
                        <a:t>分，本項次累計至多</a:t>
                      </a:r>
                      <a:r>
                        <a:rPr lang="en-US" altLang="zh-TW" sz="1600" b="1" u="none" kern="1200" dirty="0">
                          <a:solidFill>
                            <a:schemeClr val="tx1"/>
                          </a:solidFill>
                          <a:effectLst/>
                          <a:latin typeface="標楷體" panose="03000509000000000000" pitchFamily="65" charset="-120"/>
                          <a:ea typeface="標楷體" panose="03000509000000000000" pitchFamily="65" charset="-120"/>
                          <a:cs typeface="+mn-cs"/>
                        </a:rPr>
                        <a:t>30</a:t>
                      </a:r>
                      <a:r>
                        <a:rPr lang="zh-TW" altLang="zh-TW" sz="1600" b="1" u="none" kern="1200" dirty="0">
                          <a:solidFill>
                            <a:schemeClr val="tx1"/>
                          </a:solidFill>
                          <a:effectLst/>
                          <a:latin typeface="標楷體" panose="03000509000000000000" pitchFamily="65" charset="-120"/>
                          <a:ea typeface="標楷體" panose="03000509000000000000" pitchFamily="65" charset="-120"/>
                          <a:cs typeface="+mn-cs"/>
                        </a:rPr>
                        <a:t>分。</a:t>
                      </a:r>
                      <a:r>
                        <a:rPr lang="en-US" altLang="zh-TW" sz="1600" b="1" u="none"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600" b="1" u="none" kern="1200" dirty="0">
                          <a:solidFill>
                            <a:schemeClr val="tx1"/>
                          </a:solidFill>
                          <a:effectLst/>
                          <a:latin typeface="標楷體" panose="03000509000000000000" pitchFamily="65" charset="-120"/>
                          <a:ea typeface="標楷體" panose="03000509000000000000" pitchFamily="65" charset="-120"/>
                          <a:cs typeface="+mn-cs"/>
                        </a:rPr>
                        <a:t>教師自填並檢附證明文件</a:t>
                      </a:r>
                      <a:r>
                        <a:rPr lang="en-US" altLang="zh-TW" sz="1600" b="1" u="none"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600" b="1" u="none" kern="1200" dirty="0">
                          <a:solidFill>
                            <a:schemeClr val="tx1"/>
                          </a:solidFill>
                          <a:effectLst/>
                          <a:latin typeface="標楷體" panose="03000509000000000000" pitchFamily="65" charset="-120"/>
                          <a:ea typeface="標楷體" panose="03000509000000000000" pitchFamily="65" charset="-120"/>
                          <a:cs typeface="+mn-cs"/>
                        </a:rPr>
                        <a:t>本校計畫處理表或教育部核定公文</a:t>
                      </a:r>
                      <a:r>
                        <a:rPr lang="en-US" altLang="zh-TW" sz="1600" b="1" u="none" kern="1200" dirty="0">
                          <a:solidFill>
                            <a:schemeClr val="tx1"/>
                          </a:solidFill>
                          <a:effectLst/>
                          <a:latin typeface="標楷體" panose="03000509000000000000" pitchFamily="65" charset="-120"/>
                          <a:ea typeface="標楷體" panose="03000509000000000000" pitchFamily="65" charset="-120"/>
                          <a:cs typeface="+mn-cs"/>
                        </a:rPr>
                        <a:t>)</a:t>
                      </a:r>
                      <a:endParaRPr lang="zh-TW" altLang="zh-TW" sz="1600" u="none" kern="1200" dirty="0">
                        <a:solidFill>
                          <a:schemeClr val="tx1"/>
                        </a:solidFill>
                        <a:effectLst/>
                        <a:latin typeface="標楷體" panose="03000509000000000000" pitchFamily="65" charset="-120"/>
                        <a:ea typeface="標楷體" panose="03000509000000000000" pitchFamily="65" charset="-120"/>
                        <a:cs typeface="+mn-cs"/>
                      </a:endParaRPr>
                    </a:p>
                  </a:txBody>
                  <a:tcPr marL="46760" marR="46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spcBef>
                          <a:spcPts val="600"/>
                        </a:spcBef>
                      </a:pPr>
                      <a:r>
                        <a:rPr lang="en-US" altLang="zh-TW" sz="1600" b="1" kern="1200" dirty="0">
                          <a:solidFill>
                            <a:schemeClr val="tx1"/>
                          </a:solidFill>
                          <a:effectLst/>
                          <a:latin typeface="標楷體" panose="03000509000000000000" pitchFamily="65" charset="-120"/>
                          <a:ea typeface="標楷體" panose="03000509000000000000" pitchFamily="65" charset="-120"/>
                          <a:cs typeface="+mn-cs"/>
                        </a:rPr>
                        <a:t>5.</a:t>
                      </a:r>
                      <a:r>
                        <a:rPr lang="zh-TW" altLang="zh-TW" sz="1600" b="1" kern="1200" dirty="0">
                          <a:solidFill>
                            <a:schemeClr val="tx1"/>
                          </a:solidFill>
                          <a:effectLst/>
                          <a:latin typeface="標楷體" panose="03000509000000000000" pitchFamily="65" charset="-120"/>
                          <a:ea typeface="標楷體" panose="03000509000000000000" pitchFamily="65" charset="-120"/>
                          <a:cs typeface="+mn-cs"/>
                        </a:rPr>
                        <a:t>實際參與校院系內各項與改進教學有關之專案計畫</a:t>
                      </a:r>
                      <a:r>
                        <a:rPr lang="en-US" altLang="zh-TW" sz="1600" b="1"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各系所及業務單位</a:t>
                      </a:r>
                      <a:r>
                        <a:rPr lang="en-US" altLang="zh-TW" sz="1600"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自辦評鑑</a:t>
                      </a:r>
                      <a:r>
                        <a:rPr lang="en-US" altLang="zh-TW" sz="1600"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委辦專業類評鑑及校務評鑑</a:t>
                      </a:r>
                      <a:r>
                        <a:rPr lang="en-US" altLang="zh-TW" sz="1600"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教學資源中心李至芬</a:t>
                      </a:r>
                      <a:r>
                        <a:rPr lang="en-US" altLang="zh-TW" sz="1600"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跨領域中心</a:t>
                      </a:r>
                      <a:r>
                        <a:rPr lang="zh-TW" altLang="en-US" sz="1600" b="0" kern="1200" dirty="0">
                          <a:solidFill>
                            <a:schemeClr val="tx1"/>
                          </a:solidFill>
                          <a:effectLst/>
                          <a:latin typeface="標楷體" panose="03000509000000000000" pitchFamily="65" charset="-120"/>
                          <a:ea typeface="標楷體" panose="03000509000000000000" pitchFamily="65" charset="-120"/>
                          <a:cs typeface="+mn-cs"/>
                        </a:rPr>
                        <a:t>潘志傑</a:t>
                      </a:r>
                      <a:r>
                        <a:rPr lang="en-US" altLang="zh-TW" sz="1600"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教師自填並檢附證明文件</a:t>
                      </a:r>
                    </a:p>
                    <a:p>
                      <a:pPr lvl="0">
                        <a:spcBef>
                          <a:spcPts val="600"/>
                        </a:spcBef>
                      </a:pPr>
                      <a:r>
                        <a:rPr lang="en-US" altLang="zh-TW" sz="1600" b="1" kern="1200" dirty="0">
                          <a:solidFill>
                            <a:schemeClr val="tx1"/>
                          </a:solidFill>
                          <a:effectLst/>
                          <a:latin typeface="標楷體" panose="03000509000000000000" pitchFamily="65" charset="-120"/>
                          <a:ea typeface="標楷體" panose="03000509000000000000" pitchFamily="65" charset="-120"/>
                          <a:cs typeface="+mn-cs"/>
                        </a:rPr>
                        <a:t>6.</a:t>
                      </a:r>
                      <a:r>
                        <a:rPr lang="zh-TW" altLang="zh-TW" sz="1600" b="1" kern="1200" dirty="0">
                          <a:solidFill>
                            <a:schemeClr val="tx1"/>
                          </a:solidFill>
                          <a:effectLst/>
                          <a:latin typeface="標楷體" panose="03000509000000000000" pitchFamily="65" charset="-120"/>
                          <a:ea typeface="標楷體" panose="03000509000000000000" pitchFamily="65" charset="-120"/>
                          <a:cs typeface="+mn-cs"/>
                        </a:rPr>
                        <a:t>指導學生參加校外專業相關競賽獲獎者</a:t>
                      </a:r>
                      <a:r>
                        <a:rPr lang="en-US" altLang="zh-TW" sz="1600" b="1"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各承辦單位同仁</a:t>
                      </a:r>
                      <a:r>
                        <a:rPr lang="en-US" altLang="zh-TW" sz="1600"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教師自填並檢附證明文件</a:t>
                      </a:r>
                    </a:p>
                    <a:p>
                      <a:pPr lvl="0">
                        <a:spcBef>
                          <a:spcPts val="600"/>
                        </a:spcBef>
                      </a:pPr>
                      <a:r>
                        <a:rPr lang="en-US" altLang="zh-TW" sz="1600" b="1" kern="1200" dirty="0">
                          <a:solidFill>
                            <a:schemeClr val="tx1"/>
                          </a:solidFill>
                          <a:effectLst/>
                          <a:latin typeface="標楷體" panose="03000509000000000000" pitchFamily="65" charset="-120"/>
                          <a:ea typeface="標楷體" panose="03000509000000000000" pitchFamily="65" charset="-120"/>
                          <a:cs typeface="+mn-cs"/>
                        </a:rPr>
                        <a:t>7.</a:t>
                      </a:r>
                      <a:r>
                        <a:rPr lang="zh-TW" altLang="zh-TW" sz="1600" b="1" kern="1200" dirty="0">
                          <a:solidFill>
                            <a:schemeClr val="tx1"/>
                          </a:solidFill>
                          <a:effectLst/>
                          <a:latin typeface="標楷體" panose="03000509000000000000" pitchFamily="65" charset="-120"/>
                          <a:ea typeface="標楷體" panose="03000509000000000000" pitchFamily="65" charset="-120"/>
                          <a:cs typeface="+mn-cs"/>
                        </a:rPr>
                        <a:t>教學優良教師</a:t>
                      </a:r>
                      <a:r>
                        <a:rPr lang="en-US" altLang="zh-TW" sz="1600" b="1"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教務處教資中心</a:t>
                      </a:r>
                      <a:r>
                        <a:rPr lang="zh-TW" altLang="en-US" sz="1600" kern="1200" dirty="0">
                          <a:solidFill>
                            <a:schemeClr val="tx1"/>
                          </a:solidFill>
                          <a:effectLst/>
                          <a:highlight>
                            <a:srgbClr val="FFFF00"/>
                          </a:highlight>
                          <a:latin typeface="標楷體" panose="03000509000000000000" pitchFamily="65" charset="-120"/>
                          <a:ea typeface="標楷體" panose="03000509000000000000" pitchFamily="65" charset="-120"/>
                          <a:cs typeface="+mn-cs"/>
                        </a:rPr>
                        <a:t>李至芬</a:t>
                      </a:r>
                      <a:endParaRPr lang="zh-TW" altLang="zh-TW" sz="1600" kern="1200" dirty="0">
                        <a:solidFill>
                          <a:schemeClr val="tx1"/>
                        </a:solidFill>
                        <a:effectLst/>
                        <a:highlight>
                          <a:srgbClr val="FFFF00"/>
                        </a:highlight>
                        <a:latin typeface="標楷體" panose="03000509000000000000" pitchFamily="65" charset="-120"/>
                        <a:ea typeface="標楷體" panose="03000509000000000000" pitchFamily="65" charset="-120"/>
                        <a:cs typeface="+mn-cs"/>
                      </a:endParaRPr>
                    </a:p>
                    <a:p>
                      <a:pPr lvl="0">
                        <a:spcBef>
                          <a:spcPts val="600"/>
                        </a:spcBef>
                      </a:pPr>
                      <a:r>
                        <a:rPr lang="en-US" altLang="zh-TW" sz="1600" b="1" kern="1200" dirty="0">
                          <a:solidFill>
                            <a:schemeClr val="tx1"/>
                          </a:solidFill>
                          <a:effectLst/>
                          <a:latin typeface="標楷體" panose="03000509000000000000" pitchFamily="65" charset="-120"/>
                          <a:ea typeface="標楷體" panose="03000509000000000000" pitchFamily="65" charset="-120"/>
                          <a:cs typeface="+mn-cs"/>
                        </a:rPr>
                        <a:t>8.</a:t>
                      </a:r>
                      <a:r>
                        <a:rPr lang="zh-TW" altLang="zh-TW" sz="1600" b="1" kern="1200" dirty="0">
                          <a:solidFill>
                            <a:schemeClr val="tx1"/>
                          </a:solidFill>
                          <a:effectLst/>
                          <a:latin typeface="標楷體" panose="03000509000000000000" pitchFamily="65" charset="-120"/>
                          <a:ea typeface="標楷體" panose="03000509000000000000" pitchFamily="65" charset="-120"/>
                          <a:cs typeface="+mn-cs"/>
                        </a:rPr>
                        <a:t>其他</a:t>
                      </a:r>
                      <a:r>
                        <a:rPr lang="en-US" altLang="zh-TW" sz="1600" b="1"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教師自填並檢附證明文件</a:t>
                      </a:r>
                    </a:p>
                    <a:p>
                      <a:pPr lvl="0">
                        <a:spcBef>
                          <a:spcPts val="600"/>
                        </a:spcBef>
                      </a:pPr>
                      <a:r>
                        <a:rPr lang="en-US" altLang="zh-TW" sz="1600" b="1" kern="1200" dirty="0">
                          <a:solidFill>
                            <a:schemeClr val="tx1"/>
                          </a:solidFill>
                          <a:effectLst/>
                          <a:latin typeface="標楷體" panose="03000509000000000000" pitchFamily="65" charset="-120"/>
                          <a:ea typeface="標楷體" panose="03000509000000000000" pitchFamily="65" charset="-120"/>
                          <a:cs typeface="+mn-cs"/>
                        </a:rPr>
                        <a:t>9.</a:t>
                      </a:r>
                      <a:r>
                        <a:rPr lang="zh-TW" altLang="zh-TW" sz="1600" b="1" kern="1200" dirty="0">
                          <a:solidFill>
                            <a:schemeClr val="tx1"/>
                          </a:solidFill>
                          <a:effectLst/>
                          <a:latin typeface="標楷體" panose="03000509000000000000" pitchFamily="65" charset="-120"/>
                          <a:ea typeface="標楷體" panose="03000509000000000000" pitchFamily="65" charset="-120"/>
                          <a:cs typeface="+mn-cs"/>
                        </a:rPr>
                        <a:t>申請教育部教學相關之專案計畫</a:t>
                      </a:r>
                      <a:r>
                        <a:rPr lang="en-US" altLang="zh-TW" sz="1600" b="1"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教學資源中心李至芬</a:t>
                      </a:r>
                      <a:r>
                        <a:rPr lang="en-US" altLang="zh-TW" sz="1600"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計畫承辦單位</a:t>
                      </a:r>
                    </a:p>
                    <a:p>
                      <a:pPr lvl="0"/>
                      <a:endParaRPr 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46760" marR="46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8697460"/>
                  </a:ext>
                </a:extLst>
              </a:tr>
            </a:tbl>
          </a:graphicData>
        </a:graphic>
      </p:graphicFrame>
    </p:spTree>
    <p:extLst>
      <p:ext uri="{BB962C8B-B14F-4D97-AF65-F5344CB8AC3E}">
        <p14:creationId xmlns:p14="http://schemas.microsoft.com/office/powerpoint/2010/main" val="29039420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C66928-75CA-4FDC-9A35-4CB9C6767049}"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標題 1"/>
          <p:cNvSpPr>
            <a:spLocks noGrp="1"/>
          </p:cNvSpPr>
          <p:nvPr>
            <p:ph type="title"/>
          </p:nvPr>
        </p:nvSpPr>
        <p:spPr>
          <a:xfrm>
            <a:off x="434412" y="172456"/>
            <a:ext cx="8532440" cy="855745"/>
          </a:xfrm>
        </p:spPr>
        <p:txBody>
          <a:bodyPr>
            <a:noAutofit/>
          </a:bodyPr>
          <a:lstStyle/>
          <a:p>
            <a:r>
              <a:rPr lang="en-US" altLang="zh-TW" sz="2400" b="1" dirty="0">
                <a:solidFill>
                  <a:prstClr val="black"/>
                </a:solidFill>
              </a:rPr>
              <a:t>113</a:t>
            </a:r>
            <a:r>
              <a:rPr lang="zh-TW" altLang="en-US" sz="2400" b="1" dirty="0">
                <a:solidFill>
                  <a:prstClr val="black"/>
                </a:solidFill>
              </a:rPr>
              <a:t>學年度</a:t>
            </a:r>
            <a:r>
              <a:rPr lang="zh-TW" altLang="en-US" sz="2400" b="1" u="sng" dirty="0">
                <a:solidFill>
                  <a:srgbClr val="FF0000"/>
                </a:solidFill>
              </a:rPr>
              <a:t>編制外專任教學人員</a:t>
            </a:r>
            <a:r>
              <a:rPr lang="en-US" altLang="zh-TW" sz="2400" b="1" u="sng" dirty="0">
                <a:solidFill>
                  <a:srgbClr val="FF0000"/>
                </a:solidFill>
              </a:rPr>
              <a:t>(</a:t>
            </a:r>
            <a:r>
              <a:rPr lang="zh-TW" altLang="en-US" sz="2400" b="1" u="sng" dirty="0">
                <a:solidFill>
                  <a:srgbClr val="FF0000"/>
                </a:solidFill>
              </a:rPr>
              <a:t>專案教師</a:t>
            </a:r>
            <a:r>
              <a:rPr lang="en-US" altLang="zh-TW" sz="2400" b="1" u="sng" dirty="0">
                <a:solidFill>
                  <a:srgbClr val="FF0000"/>
                </a:solidFill>
              </a:rPr>
              <a:t>)</a:t>
            </a:r>
            <a:r>
              <a:rPr lang="zh-TW" altLang="en-US" sz="2400" b="1" dirty="0"/>
              <a:t>評鑑基準項目</a:t>
            </a:r>
            <a:r>
              <a:rPr lang="en-US" altLang="zh-TW" sz="2400" b="1" dirty="0"/>
              <a:t>(</a:t>
            </a:r>
            <a:r>
              <a:rPr lang="zh-TW" altLang="en-US" sz="2400" b="1" dirty="0"/>
              <a:t>學術單位聘任</a:t>
            </a:r>
            <a:r>
              <a:rPr lang="en-US" altLang="zh-TW" sz="2400" b="1" dirty="0"/>
              <a:t>)</a:t>
            </a:r>
            <a:r>
              <a:rPr lang="zh-TW" altLang="en-US" sz="2400" b="1" dirty="0"/>
              <a:t>匯入單位（同仁）分工一覽表</a:t>
            </a:r>
            <a:r>
              <a:rPr lang="en-US" altLang="zh-TW" sz="2400" b="1" dirty="0"/>
              <a:t>(4/10)</a:t>
            </a:r>
            <a:endParaRPr lang="zh-TW" altLang="en-US" sz="2400" b="1" dirty="0"/>
          </a:p>
        </p:txBody>
      </p:sp>
      <p:graphicFrame>
        <p:nvGraphicFramePr>
          <p:cNvPr id="5" name="表格 4">
            <a:extLst>
              <a:ext uri="{FF2B5EF4-FFF2-40B4-BE49-F238E27FC236}">
                <a16:creationId xmlns:a16="http://schemas.microsoft.com/office/drawing/2014/main" id="{5F535CD1-CCDA-4F0C-9075-68628C8717A7}"/>
              </a:ext>
            </a:extLst>
          </p:cNvPr>
          <p:cNvGraphicFramePr>
            <a:graphicFrameLocks noGrp="1"/>
          </p:cNvGraphicFramePr>
          <p:nvPr>
            <p:extLst>
              <p:ext uri="{D42A27DB-BD31-4B8C-83A1-F6EECF244321}">
                <p14:modId xmlns:p14="http://schemas.microsoft.com/office/powerpoint/2010/main" val="1985861103"/>
              </p:ext>
            </p:extLst>
          </p:nvPr>
        </p:nvGraphicFramePr>
        <p:xfrm>
          <a:off x="177147" y="1267365"/>
          <a:ext cx="8789705" cy="4480483"/>
        </p:xfrm>
        <a:graphic>
          <a:graphicData uri="http://schemas.openxmlformats.org/drawingml/2006/table">
            <a:tbl>
              <a:tblPr firstRow="1" firstCol="1" bandRow="1" bandCol="1"/>
              <a:tblGrid>
                <a:gridCol w="533344">
                  <a:extLst>
                    <a:ext uri="{9D8B030D-6E8A-4147-A177-3AD203B41FA5}">
                      <a16:colId xmlns:a16="http://schemas.microsoft.com/office/drawing/2014/main" val="2869104743"/>
                    </a:ext>
                  </a:extLst>
                </a:gridCol>
                <a:gridCol w="5733717">
                  <a:extLst>
                    <a:ext uri="{9D8B030D-6E8A-4147-A177-3AD203B41FA5}">
                      <a16:colId xmlns:a16="http://schemas.microsoft.com/office/drawing/2014/main" val="64224230"/>
                    </a:ext>
                  </a:extLst>
                </a:gridCol>
                <a:gridCol w="2522644">
                  <a:extLst>
                    <a:ext uri="{9D8B030D-6E8A-4147-A177-3AD203B41FA5}">
                      <a16:colId xmlns:a16="http://schemas.microsoft.com/office/drawing/2014/main" val="3841795970"/>
                    </a:ext>
                  </a:extLst>
                </a:gridCol>
              </a:tblGrid>
              <a:tr h="361435">
                <a:tc gridSpan="2">
                  <a:txBody>
                    <a:bodyPr/>
                    <a:lstStyle/>
                    <a:p>
                      <a:pPr algn="ctr">
                        <a:lnSpc>
                          <a:spcPts val="1200"/>
                        </a:lnSpc>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項目</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6760" marR="46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zh-TW" altLang="en-US"/>
                    </a:p>
                  </a:txBody>
                  <a:tcPr/>
                </a:tc>
                <a:tc>
                  <a:txBody>
                    <a:bodyPr/>
                    <a:lstStyle/>
                    <a:p>
                      <a:pPr algn="ctr">
                        <a:lnSpc>
                          <a:spcPts val="1200"/>
                        </a:lnSpc>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維護單位及同仁或教師</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6760" marR="46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95762931"/>
                  </a:ext>
                </a:extLst>
              </a:tr>
              <a:tr h="4119048">
                <a:tc>
                  <a:txBody>
                    <a:bodyPr/>
                    <a:lstStyle/>
                    <a:p>
                      <a:pPr>
                        <a:spcAft>
                          <a:spcPts val="0"/>
                        </a:spcAft>
                      </a:pPr>
                      <a:r>
                        <a:rPr lang="en-US" sz="1700" b="1" kern="100" dirty="0">
                          <a:effectLst/>
                          <a:latin typeface="Times New Roman" panose="02020603050405020304" pitchFamily="18" charset="0"/>
                          <a:ea typeface="標楷體" panose="03000509000000000000" pitchFamily="65" charset="-120"/>
                          <a:cs typeface="Times New Roman" panose="02020603050405020304" pitchFamily="18" charset="0"/>
                        </a:rPr>
                        <a:t>A2</a:t>
                      </a:r>
                      <a:r>
                        <a:rPr lang="zh-TW" sz="1700" b="1" kern="100" dirty="0">
                          <a:effectLst/>
                          <a:latin typeface="Times New Roman" panose="02020603050405020304" pitchFamily="18" charset="0"/>
                          <a:ea typeface="標楷體" panose="03000509000000000000" pitchFamily="65" charset="-120"/>
                          <a:cs typeface="Times New Roman" panose="02020603050405020304" pitchFamily="18" charset="0"/>
                        </a:rPr>
                        <a:t>配合項目</a:t>
                      </a:r>
                      <a:endParaRPr lang="zh-TW" sz="17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6760" marR="46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200"/>
                        </a:spcBef>
                      </a:pPr>
                      <a:r>
                        <a:rPr lang="en-US" altLang="zh-TW" sz="1700" b="1" u="none" kern="1200" dirty="0">
                          <a:solidFill>
                            <a:schemeClr val="tx1"/>
                          </a:solidFill>
                          <a:effectLst/>
                          <a:latin typeface="標楷體" panose="03000509000000000000" pitchFamily="65" charset="-120"/>
                          <a:ea typeface="標楷體" panose="03000509000000000000" pitchFamily="65" charset="-120"/>
                          <a:cs typeface="+mn-cs"/>
                        </a:rPr>
                        <a:t>10.</a:t>
                      </a:r>
                      <a:r>
                        <a:rPr lang="zh-TW" altLang="zh-TW" sz="1700" b="1" u="none" kern="1200" dirty="0">
                          <a:solidFill>
                            <a:schemeClr val="tx1"/>
                          </a:solidFill>
                          <a:effectLst/>
                          <a:latin typeface="標楷體" panose="03000509000000000000" pitchFamily="65" charset="-120"/>
                          <a:ea typeface="標楷體" panose="03000509000000000000" pitchFamily="65" charset="-120"/>
                          <a:cs typeface="+mn-cs"/>
                        </a:rPr>
                        <a:t>於評鑑期限內，支援高中職開課</a:t>
                      </a:r>
                      <a:r>
                        <a:rPr lang="en-US" altLang="zh-TW" sz="1700" b="1" u="none"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700" b="1" u="none" kern="1200" dirty="0">
                          <a:solidFill>
                            <a:schemeClr val="tx1"/>
                          </a:solidFill>
                          <a:effectLst/>
                          <a:latin typeface="標楷體" panose="03000509000000000000" pitchFamily="65" charset="-120"/>
                          <a:ea typeface="標楷體" panose="03000509000000000000" pitchFamily="65" charset="-120"/>
                          <a:cs typeface="+mn-cs"/>
                        </a:rPr>
                        <a:t>例如</a:t>
                      </a:r>
                      <a:r>
                        <a:rPr lang="en-US" altLang="zh-TW" sz="1700" b="1" u="none" kern="1200" dirty="0">
                          <a:solidFill>
                            <a:schemeClr val="tx1"/>
                          </a:solidFill>
                          <a:effectLst/>
                          <a:latin typeface="標楷體" panose="03000509000000000000" pitchFamily="65" charset="-120"/>
                          <a:ea typeface="標楷體" panose="03000509000000000000" pitchFamily="65" charset="-120"/>
                          <a:cs typeface="+mn-cs"/>
                        </a:rPr>
                        <a:t>AP</a:t>
                      </a:r>
                      <a:r>
                        <a:rPr lang="zh-TW" altLang="zh-TW" sz="1700" b="1" u="none" kern="1200" dirty="0">
                          <a:solidFill>
                            <a:schemeClr val="tx1"/>
                          </a:solidFill>
                          <a:effectLst/>
                          <a:latin typeface="標楷體" panose="03000509000000000000" pitchFamily="65" charset="-120"/>
                          <a:ea typeface="標楷體" panose="03000509000000000000" pitchFamily="65" charset="-120"/>
                          <a:cs typeface="+mn-cs"/>
                        </a:rPr>
                        <a:t>課程、特色課程、彈性課程等</a:t>
                      </a:r>
                      <a:r>
                        <a:rPr lang="en-US" altLang="zh-TW" sz="1700" b="1" u="none"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700" b="1" u="none" kern="1200" dirty="0">
                          <a:solidFill>
                            <a:schemeClr val="tx1"/>
                          </a:solidFill>
                          <a:effectLst/>
                          <a:latin typeface="標楷體" panose="03000509000000000000" pitchFamily="65" charset="-120"/>
                          <a:ea typeface="標楷體" panose="03000509000000000000" pitchFamily="65" charset="-120"/>
                          <a:cs typeface="+mn-cs"/>
                        </a:rPr>
                        <a:t>，每門課計</a:t>
                      </a:r>
                      <a:r>
                        <a:rPr lang="en-US" altLang="zh-TW" sz="1700" b="1" u="none" kern="1200" dirty="0">
                          <a:solidFill>
                            <a:schemeClr val="tx1"/>
                          </a:solidFill>
                          <a:effectLst/>
                          <a:latin typeface="標楷體" panose="03000509000000000000" pitchFamily="65" charset="-120"/>
                          <a:ea typeface="標楷體" panose="03000509000000000000" pitchFamily="65" charset="-120"/>
                          <a:cs typeface="+mn-cs"/>
                        </a:rPr>
                        <a:t>10</a:t>
                      </a:r>
                      <a:r>
                        <a:rPr lang="zh-TW" altLang="zh-TW" sz="1700" b="1" u="none" kern="1200" dirty="0">
                          <a:solidFill>
                            <a:schemeClr val="tx1"/>
                          </a:solidFill>
                          <a:effectLst/>
                          <a:latin typeface="標楷體" panose="03000509000000000000" pitchFamily="65" charset="-120"/>
                          <a:ea typeface="標楷體" panose="03000509000000000000" pitchFamily="65" charset="-120"/>
                          <a:cs typeface="+mn-cs"/>
                        </a:rPr>
                        <a:t>分；執行或參與高中職跨校教學或研究計畫者，擔任計畫主持人者，每項計畫</a:t>
                      </a:r>
                      <a:r>
                        <a:rPr lang="en-US" altLang="zh-TW" sz="1700" b="1" u="none" kern="1200" dirty="0">
                          <a:solidFill>
                            <a:schemeClr val="tx1"/>
                          </a:solidFill>
                          <a:effectLst/>
                          <a:latin typeface="標楷體" panose="03000509000000000000" pitchFamily="65" charset="-120"/>
                          <a:ea typeface="標楷體" panose="03000509000000000000" pitchFamily="65" charset="-120"/>
                          <a:cs typeface="+mn-cs"/>
                        </a:rPr>
                        <a:t>10</a:t>
                      </a:r>
                      <a:r>
                        <a:rPr lang="zh-TW" altLang="zh-TW" sz="1700" b="1" u="none" kern="1200" dirty="0">
                          <a:solidFill>
                            <a:schemeClr val="tx1"/>
                          </a:solidFill>
                          <a:effectLst/>
                          <a:latin typeface="標楷體" panose="03000509000000000000" pitchFamily="65" charset="-120"/>
                          <a:ea typeface="標楷體" panose="03000509000000000000" pitchFamily="65" charset="-120"/>
                          <a:cs typeface="+mn-cs"/>
                        </a:rPr>
                        <a:t>分，參與協助者，每項計畫</a:t>
                      </a:r>
                      <a:r>
                        <a:rPr lang="en-US" altLang="zh-TW" sz="1700" b="1" u="none" kern="1200" dirty="0">
                          <a:solidFill>
                            <a:schemeClr val="tx1"/>
                          </a:solidFill>
                          <a:effectLst/>
                          <a:latin typeface="標楷體" panose="03000509000000000000" pitchFamily="65" charset="-120"/>
                          <a:ea typeface="標楷體" panose="03000509000000000000" pitchFamily="65" charset="-120"/>
                          <a:cs typeface="+mn-cs"/>
                        </a:rPr>
                        <a:t>3</a:t>
                      </a:r>
                      <a:r>
                        <a:rPr lang="zh-TW" altLang="zh-TW" sz="1700" b="1" u="none" kern="1200" dirty="0">
                          <a:solidFill>
                            <a:schemeClr val="tx1"/>
                          </a:solidFill>
                          <a:effectLst/>
                          <a:latin typeface="標楷體" panose="03000509000000000000" pitchFamily="65" charset="-120"/>
                          <a:ea typeface="標楷體" panose="03000509000000000000" pitchFamily="65" charset="-120"/>
                          <a:cs typeface="+mn-cs"/>
                        </a:rPr>
                        <a:t>分，本項次累計至多</a:t>
                      </a:r>
                      <a:r>
                        <a:rPr lang="en-US" altLang="zh-TW" sz="1700" b="1" u="none" kern="1200" dirty="0">
                          <a:solidFill>
                            <a:schemeClr val="tx1"/>
                          </a:solidFill>
                          <a:effectLst/>
                          <a:latin typeface="標楷體" panose="03000509000000000000" pitchFamily="65" charset="-120"/>
                          <a:ea typeface="標楷體" panose="03000509000000000000" pitchFamily="65" charset="-120"/>
                          <a:cs typeface="+mn-cs"/>
                        </a:rPr>
                        <a:t>30</a:t>
                      </a:r>
                      <a:r>
                        <a:rPr lang="zh-TW" altLang="zh-TW" sz="1700" b="1" u="none" kern="1200" dirty="0">
                          <a:solidFill>
                            <a:schemeClr val="tx1"/>
                          </a:solidFill>
                          <a:effectLst/>
                          <a:latin typeface="標楷體" panose="03000509000000000000" pitchFamily="65" charset="-120"/>
                          <a:ea typeface="標楷體" panose="03000509000000000000" pitchFamily="65" charset="-120"/>
                          <a:cs typeface="+mn-cs"/>
                        </a:rPr>
                        <a:t>分。</a:t>
                      </a:r>
                      <a:endParaRPr lang="zh-TW" altLang="zh-TW" sz="1700" u="none" kern="1200" dirty="0">
                        <a:solidFill>
                          <a:schemeClr val="tx1"/>
                        </a:solidFill>
                        <a:effectLst/>
                        <a:latin typeface="標楷體" panose="03000509000000000000" pitchFamily="65" charset="-120"/>
                        <a:ea typeface="標楷體" panose="03000509000000000000" pitchFamily="65" charset="-120"/>
                        <a:cs typeface="+mn-cs"/>
                      </a:endParaRPr>
                    </a:p>
                    <a:p>
                      <a:pPr>
                        <a:spcBef>
                          <a:spcPts val="1200"/>
                        </a:spcBef>
                      </a:pPr>
                      <a:r>
                        <a:rPr lang="en-US" altLang="zh-TW" sz="1700" b="1" u="none" kern="1200" dirty="0">
                          <a:solidFill>
                            <a:schemeClr val="tx1"/>
                          </a:solidFill>
                          <a:effectLst/>
                          <a:latin typeface="標楷體" panose="03000509000000000000" pitchFamily="65" charset="-120"/>
                          <a:ea typeface="標楷體" panose="03000509000000000000" pitchFamily="65" charset="-120"/>
                          <a:cs typeface="+mn-cs"/>
                        </a:rPr>
                        <a:t>11.</a:t>
                      </a:r>
                      <a:r>
                        <a:rPr lang="zh-TW" altLang="zh-TW" sz="1700" b="1" u="none" kern="1200" dirty="0">
                          <a:solidFill>
                            <a:schemeClr val="tx1"/>
                          </a:solidFill>
                          <a:effectLst/>
                          <a:latin typeface="標楷體" panose="03000509000000000000" pitchFamily="65" charset="-120"/>
                          <a:ea typeface="標楷體" panose="03000509000000000000" pitchFamily="65" charset="-120"/>
                          <a:cs typeface="+mn-cs"/>
                        </a:rPr>
                        <a:t>每學期所授課程之教學問卷調查，二分之一以上之必</a:t>
                      </a:r>
                      <a:r>
                        <a:rPr lang="en-US" altLang="zh-TW" sz="1700" b="1" u="none"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700" b="1" u="none" kern="1200" dirty="0">
                          <a:solidFill>
                            <a:schemeClr val="tx1"/>
                          </a:solidFill>
                          <a:effectLst/>
                          <a:latin typeface="標楷體" panose="03000509000000000000" pitchFamily="65" charset="-120"/>
                          <a:ea typeface="標楷體" panose="03000509000000000000" pitchFamily="65" charset="-120"/>
                          <a:cs typeface="+mn-cs"/>
                        </a:rPr>
                        <a:t>選</a:t>
                      </a:r>
                      <a:r>
                        <a:rPr lang="en-US" altLang="zh-TW" sz="1700" b="1" u="none"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700" b="1" u="none" kern="1200" dirty="0">
                          <a:solidFill>
                            <a:schemeClr val="tx1"/>
                          </a:solidFill>
                          <a:effectLst/>
                          <a:latin typeface="標楷體" panose="03000509000000000000" pitchFamily="65" charset="-120"/>
                          <a:ea typeface="標楷體" panose="03000509000000000000" pitchFamily="65" charset="-120"/>
                          <a:cs typeface="+mn-cs"/>
                        </a:rPr>
                        <a:t>修課程成績達</a:t>
                      </a:r>
                      <a:r>
                        <a:rPr lang="en-US" altLang="zh-TW" sz="1700" b="1" u="none" kern="1200" dirty="0">
                          <a:solidFill>
                            <a:schemeClr val="tx1"/>
                          </a:solidFill>
                          <a:effectLst/>
                          <a:latin typeface="標楷體" panose="03000509000000000000" pitchFamily="65" charset="-120"/>
                          <a:ea typeface="標楷體" panose="03000509000000000000" pitchFamily="65" charset="-120"/>
                          <a:cs typeface="+mn-cs"/>
                        </a:rPr>
                        <a:t>90</a:t>
                      </a:r>
                      <a:r>
                        <a:rPr lang="zh-TW" altLang="zh-TW" sz="1700" b="1" u="none" kern="1200" dirty="0">
                          <a:solidFill>
                            <a:schemeClr val="tx1"/>
                          </a:solidFill>
                          <a:effectLst/>
                          <a:latin typeface="標楷體" panose="03000509000000000000" pitchFamily="65" charset="-120"/>
                          <a:ea typeface="標楷體" panose="03000509000000000000" pitchFamily="65" charset="-120"/>
                          <a:cs typeface="+mn-cs"/>
                        </a:rPr>
                        <a:t>分以上，計</a:t>
                      </a:r>
                      <a:r>
                        <a:rPr lang="en-US" altLang="zh-TW" sz="1700" b="1" u="none" kern="1200" dirty="0">
                          <a:solidFill>
                            <a:schemeClr val="tx1"/>
                          </a:solidFill>
                          <a:effectLst/>
                          <a:latin typeface="標楷體" panose="03000509000000000000" pitchFamily="65" charset="-120"/>
                          <a:ea typeface="標楷體" panose="03000509000000000000" pitchFamily="65" charset="-120"/>
                          <a:cs typeface="+mn-cs"/>
                        </a:rPr>
                        <a:t>5</a:t>
                      </a:r>
                      <a:r>
                        <a:rPr lang="zh-TW" altLang="zh-TW" sz="1700" b="1" u="none" kern="1200" dirty="0">
                          <a:solidFill>
                            <a:schemeClr val="tx1"/>
                          </a:solidFill>
                          <a:effectLst/>
                          <a:latin typeface="標楷體" panose="03000509000000000000" pitchFamily="65" charset="-120"/>
                          <a:ea typeface="標楷體" panose="03000509000000000000" pitchFamily="65" charset="-120"/>
                          <a:cs typeface="+mn-cs"/>
                        </a:rPr>
                        <a:t>分。</a:t>
                      </a:r>
                      <a:endParaRPr lang="zh-TW" altLang="zh-TW" sz="1700" u="none" kern="1200" dirty="0">
                        <a:solidFill>
                          <a:schemeClr val="tx1"/>
                        </a:solidFill>
                        <a:effectLst/>
                        <a:latin typeface="標楷體" panose="03000509000000000000" pitchFamily="65" charset="-120"/>
                        <a:ea typeface="標楷體" panose="03000509000000000000" pitchFamily="65" charset="-120"/>
                        <a:cs typeface="+mn-cs"/>
                      </a:endParaRPr>
                    </a:p>
                    <a:p>
                      <a:pPr>
                        <a:spcBef>
                          <a:spcPts val="1200"/>
                        </a:spcBef>
                      </a:pPr>
                      <a:r>
                        <a:rPr lang="en-US" altLang="zh-TW" sz="1700" b="1" u="none" kern="1200" dirty="0">
                          <a:solidFill>
                            <a:schemeClr val="tx1"/>
                          </a:solidFill>
                          <a:effectLst/>
                          <a:latin typeface="標楷體" panose="03000509000000000000" pitchFamily="65" charset="-120"/>
                          <a:ea typeface="標楷體" panose="03000509000000000000" pitchFamily="65" charset="-120"/>
                          <a:cs typeface="+mn-cs"/>
                        </a:rPr>
                        <a:t>12.</a:t>
                      </a:r>
                      <a:r>
                        <a:rPr lang="zh-TW" altLang="zh-TW" sz="1700" b="1" u="none" kern="1200" dirty="0">
                          <a:solidFill>
                            <a:schemeClr val="tx1"/>
                          </a:solidFill>
                          <a:effectLst/>
                          <a:latin typeface="標楷體" panose="03000509000000000000" pitchFamily="65" charset="-120"/>
                          <a:ea typeface="標楷體" panose="03000509000000000000" pitchFamily="65" charset="-120"/>
                          <a:cs typeface="+mn-cs"/>
                        </a:rPr>
                        <a:t>開設全英語授課</a:t>
                      </a:r>
                      <a:r>
                        <a:rPr lang="en-US" altLang="zh-TW" sz="1700" b="1" u="none" kern="1200" dirty="0">
                          <a:solidFill>
                            <a:schemeClr val="tx1"/>
                          </a:solidFill>
                          <a:effectLst/>
                          <a:latin typeface="標楷體" panose="03000509000000000000" pitchFamily="65" charset="-120"/>
                          <a:ea typeface="標楷體" panose="03000509000000000000" pitchFamily="65" charset="-120"/>
                          <a:cs typeface="+mn-cs"/>
                        </a:rPr>
                        <a:t>(EMI)</a:t>
                      </a:r>
                      <a:r>
                        <a:rPr lang="zh-TW" altLang="zh-TW" sz="1700" b="1" u="none" kern="1200" dirty="0">
                          <a:solidFill>
                            <a:schemeClr val="tx1"/>
                          </a:solidFill>
                          <a:effectLst/>
                          <a:latin typeface="標楷體" panose="03000509000000000000" pitchFamily="65" charset="-120"/>
                          <a:ea typeface="標楷體" panose="03000509000000000000" pitchFamily="65" charset="-120"/>
                          <a:cs typeface="+mn-cs"/>
                        </a:rPr>
                        <a:t>課程：每門課</a:t>
                      </a:r>
                      <a:r>
                        <a:rPr lang="en-US" altLang="zh-TW" sz="1700" b="1" u="none" kern="1200" dirty="0">
                          <a:solidFill>
                            <a:schemeClr val="tx1"/>
                          </a:solidFill>
                          <a:effectLst/>
                          <a:latin typeface="標楷體" panose="03000509000000000000" pitchFamily="65" charset="-120"/>
                          <a:ea typeface="標楷體" panose="03000509000000000000" pitchFamily="65" charset="-120"/>
                          <a:cs typeface="+mn-cs"/>
                        </a:rPr>
                        <a:t>15</a:t>
                      </a:r>
                      <a:r>
                        <a:rPr lang="zh-TW" altLang="zh-TW" sz="1700" b="1" u="none" kern="1200" dirty="0">
                          <a:solidFill>
                            <a:schemeClr val="tx1"/>
                          </a:solidFill>
                          <a:effectLst/>
                          <a:latin typeface="標楷體" panose="03000509000000000000" pitchFamily="65" charset="-120"/>
                          <a:ea typeface="標楷體" panose="03000509000000000000" pitchFamily="65" charset="-120"/>
                          <a:cs typeface="+mn-cs"/>
                        </a:rPr>
                        <a:t>分。</a:t>
                      </a:r>
                      <a:endParaRPr lang="zh-TW" altLang="zh-TW" sz="1700" u="none" kern="1200" dirty="0">
                        <a:solidFill>
                          <a:schemeClr val="tx1"/>
                        </a:solidFill>
                        <a:effectLst/>
                        <a:latin typeface="標楷體" panose="03000509000000000000" pitchFamily="65" charset="-120"/>
                        <a:ea typeface="標楷體" panose="03000509000000000000" pitchFamily="65" charset="-120"/>
                        <a:cs typeface="+mn-cs"/>
                      </a:endParaRPr>
                    </a:p>
                    <a:p>
                      <a:pPr>
                        <a:spcBef>
                          <a:spcPts val="1200"/>
                        </a:spcBef>
                      </a:pPr>
                      <a:r>
                        <a:rPr lang="en-US" altLang="zh-TW" sz="1700" b="1" u="none" kern="1200" dirty="0">
                          <a:solidFill>
                            <a:schemeClr val="tx1"/>
                          </a:solidFill>
                          <a:effectLst/>
                          <a:latin typeface="標楷體" panose="03000509000000000000" pitchFamily="65" charset="-120"/>
                          <a:ea typeface="標楷體" panose="03000509000000000000" pitchFamily="65" charset="-120"/>
                          <a:cs typeface="+mn-cs"/>
                        </a:rPr>
                        <a:t>13.</a:t>
                      </a:r>
                      <a:r>
                        <a:rPr lang="zh-TW" altLang="zh-TW" sz="1700" b="1" u="none" kern="1200" dirty="0">
                          <a:solidFill>
                            <a:schemeClr val="tx1"/>
                          </a:solidFill>
                          <a:effectLst/>
                          <a:latin typeface="標楷體" panose="03000509000000000000" pitchFamily="65" charset="-120"/>
                          <a:ea typeface="標楷體" panose="03000509000000000000" pitchFamily="65" charset="-120"/>
                          <a:cs typeface="+mn-cs"/>
                        </a:rPr>
                        <a:t>參與</a:t>
                      </a:r>
                      <a:r>
                        <a:rPr lang="en-US" altLang="zh-TW" sz="1700" b="1" u="none" kern="1200" dirty="0">
                          <a:solidFill>
                            <a:schemeClr val="tx1"/>
                          </a:solidFill>
                          <a:effectLst/>
                          <a:latin typeface="標楷體" panose="03000509000000000000" pitchFamily="65" charset="-120"/>
                          <a:ea typeface="標楷體" panose="03000509000000000000" pitchFamily="65" charset="-120"/>
                          <a:cs typeface="+mn-cs"/>
                        </a:rPr>
                        <a:t>EMI</a:t>
                      </a:r>
                      <a:r>
                        <a:rPr lang="zh-TW" altLang="zh-TW" sz="1700" b="1" u="none" kern="1200" dirty="0">
                          <a:solidFill>
                            <a:schemeClr val="tx1"/>
                          </a:solidFill>
                          <a:effectLst/>
                          <a:latin typeface="標楷體" panose="03000509000000000000" pitchFamily="65" charset="-120"/>
                          <a:ea typeface="標楷體" panose="03000509000000000000" pitchFamily="65" charset="-120"/>
                          <a:cs typeface="+mn-cs"/>
                        </a:rPr>
                        <a:t>培訓課程，每場</a:t>
                      </a:r>
                      <a:r>
                        <a:rPr lang="en-US" altLang="zh-TW" sz="1700" b="1" u="none" kern="1200" dirty="0">
                          <a:solidFill>
                            <a:schemeClr val="tx1"/>
                          </a:solidFill>
                          <a:effectLst/>
                          <a:latin typeface="標楷體" panose="03000509000000000000" pitchFamily="65" charset="-120"/>
                          <a:ea typeface="標楷體" panose="03000509000000000000" pitchFamily="65" charset="-120"/>
                          <a:cs typeface="+mn-cs"/>
                        </a:rPr>
                        <a:t>5</a:t>
                      </a:r>
                      <a:r>
                        <a:rPr lang="zh-TW" altLang="zh-TW" sz="1700" b="1" u="none" kern="1200" dirty="0">
                          <a:solidFill>
                            <a:schemeClr val="tx1"/>
                          </a:solidFill>
                          <a:effectLst/>
                          <a:latin typeface="標楷體" panose="03000509000000000000" pitchFamily="65" charset="-120"/>
                          <a:ea typeface="標楷體" panose="03000509000000000000" pitchFamily="65" charset="-120"/>
                          <a:cs typeface="+mn-cs"/>
                        </a:rPr>
                        <a:t>分。</a:t>
                      </a:r>
                      <a:endParaRPr lang="zh-TW" altLang="zh-TW" sz="1700" u="none" kern="1200" dirty="0">
                        <a:solidFill>
                          <a:schemeClr val="tx1"/>
                        </a:solidFill>
                        <a:effectLst/>
                        <a:latin typeface="標楷體" panose="03000509000000000000" pitchFamily="65" charset="-120"/>
                        <a:ea typeface="標楷體" panose="03000509000000000000" pitchFamily="65" charset="-120"/>
                        <a:cs typeface="+mn-cs"/>
                      </a:endParaRPr>
                    </a:p>
                    <a:p>
                      <a:pPr>
                        <a:spcBef>
                          <a:spcPts val="1200"/>
                        </a:spcBef>
                      </a:pPr>
                      <a:r>
                        <a:rPr lang="en-US" altLang="zh-TW" sz="1700" b="1" u="none" kern="1200" dirty="0">
                          <a:solidFill>
                            <a:schemeClr val="tx1"/>
                          </a:solidFill>
                          <a:effectLst/>
                          <a:latin typeface="標楷體" panose="03000509000000000000" pitchFamily="65" charset="-120"/>
                          <a:ea typeface="標楷體" panose="03000509000000000000" pitchFamily="65" charset="-120"/>
                          <a:cs typeface="+mn-cs"/>
                        </a:rPr>
                        <a:t>14.</a:t>
                      </a:r>
                      <a:r>
                        <a:rPr lang="zh-TW" altLang="zh-TW" sz="1700" b="1" u="none" kern="1200" dirty="0">
                          <a:solidFill>
                            <a:schemeClr val="tx1"/>
                          </a:solidFill>
                          <a:effectLst/>
                          <a:latin typeface="標楷體" panose="03000509000000000000" pitchFamily="65" charset="-120"/>
                          <a:ea typeface="標楷體" panose="03000509000000000000" pitchFamily="65" charset="-120"/>
                          <a:cs typeface="+mn-cs"/>
                        </a:rPr>
                        <a:t>於評鑑期限內依照所授課程詳實填寫</a:t>
                      </a:r>
                      <a:r>
                        <a:rPr lang="en-US" altLang="zh-TW" sz="1700" b="1" u="none" kern="1200" dirty="0">
                          <a:solidFill>
                            <a:schemeClr val="tx1"/>
                          </a:solidFill>
                          <a:effectLst/>
                          <a:latin typeface="標楷體" panose="03000509000000000000" pitchFamily="65" charset="-120"/>
                          <a:ea typeface="標楷體" panose="03000509000000000000" pitchFamily="65" charset="-120"/>
                          <a:cs typeface="+mn-cs"/>
                        </a:rPr>
                        <a:t>SDGs</a:t>
                      </a:r>
                      <a:r>
                        <a:rPr lang="zh-TW" altLang="zh-TW" sz="1700" b="1" u="none" kern="1200" dirty="0">
                          <a:solidFill>
                            <a:schemeClr val="tx1"/>
                          </a:solidFill>
                          <a:effectLst/>
                          <a:latin typeface="標楷體" panose="03000509000000000000" pitchFamily="65" charset="-120"/>
                          <a:ea typeface="標楷體" panose="03000509000000000000" pitchFamily="65" charset="-120"/>
                          <a:cs typeface="+mn-cs"/>
                        </a:rPr>
                        <a:t>指標調查表，上傳數位學習平台，每門課</a:t>
                      </a:r>
                      <a:r>
                        <a:rPr lang="en-US" altLang="zh-TW" sz="1700" b="1" u="none" kern="1200" dirty="0">
                          <a:solidFill>
                            <a:schemeClr val="tx1"/>
                          </a:solidFill>
                          <a:effectLst/>
                          <a:latin typeface="標楷體" panose="03000509000000000000" pitchFamily="65" charset="-120"/>
                          <a:ea typeface="標楷體" panose="03000509000000000000" pitchFamily="65" charset="-120"/>
                          <a:cs typeface="+mn-cs"/>
                        </a:rPr>
                        <a:t>1</a:t>
                      </a:r>
                      <a:r>
                        <a:rPr lang="zh-TW" altLang="zh-TW" sz="1700" b="1" u="none" kern="1200" dirty="0">
                          <a:solidFill>
                            <a:schemeClr val="tx1"/>
                          </a:solidFill>
                          <a:effectLst/>
                          <a:latin typeface="標楷體" panose="03000509000000000000" pitchFamily="65" charset="-120"/>
                          <a:ea typeface="標楷體" panose="03000509000000000000" pitchFamily="65" charset="-120"/>
                          <a:cs typeface="+mn-cs"/>
                        </a:rPr>
                        <a:t>分。</a:t>
                      </a:r>
                      <a:endParaRPr lang="zh-TW" altLang="zh-TW" sz="1700" u="none"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46760" marR="46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spcBef>
                          <a:spcPts val="600"/>
                        </a:spcBef>
                      </a:pPr>
                      <a:r>
                        <a:rPr lang="en-US" altLang="zh-TW" sz="1600" b="1" kern="1200" dirty="0">
                          <a:solidFill>
                            <a:schemeClr val="tx1"/>
                          </a:solidFill>
                          <a:effectLst/>
                          <a:latin typeface="標楷體" panose="03000509000000000000" pitchFamily="65" charset="-120"/>
                          <a:ea typeface="標楷體" panose="03000509000000000000" pitchFamily="65" charset="-120"/>
                          <a:cs typeface="+mn-cs"/>
                        </a:rPr>
                        <a:t>10.</a:t>
                      </a:r>
                      <a:r>
                        <a:rPr lang="zh-TW" altLang="zh-TW" sz="1600" b="1" kern="1200" dirty="0">
                          <a:solidFill>
                            <a:schemeClr val="tx1"/>
                          </a:solidFill>
                          <a:effectLst/>
                          <a:latin typeface="標楷體" panose="03000509000000000000" pitchFamily="65" charset="-120"/>
                          <a:ea typeface="標楷體" panose="03000509000000000000" pitchFamily="65" charset="-120"/>
                          <a:cs typeface="+mn-cs"/>
                        </a:rPr>
                        <a:t>附屬高中或跨校課程</a:t>
                      </a:r>
                      <a:r>
                        <a:rPr lang="en-US" altLang="zh-TW" sz="1600" b="1"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教育副校長室蘇玉娟</a:t>
                      </a:r>
                    </a:p>
                    <a:p>
                      <a:pPr lvl="0">
                        <a:spcBef>
                          <a:spcPts val="600"/>
                        </a:spcBef>
                      </a:pPr>
                      <a:r>
                        <a:rPr lang="en-US" altLang="zh-TW" sz="1600" b="1" kern="1200" dirty="0">
                          <a:solidFill>
                            <a:schemeClr val="tx1"/>
                          </a:solidFill>
                          <a:effectLst/>
                          <a:latin typeface="標楷體" panose="03000509000000000000" pitchFamily="65" charset="-120"/>
                          <a:ea typeface="標楷體" panose="03000509000000000000" pitchFamily="65" charset="-120"/>
                          <a:cs typeface="+mn-cs"/>
                        </a:rPr>
                        <a:t>11.</a:t>
                      </a:r>
                      <a:r>
                        <a:rPr lang="zh-TW" altLang="zh-TW" sz="1600" b="1" kern="1200" dirty="0">
                          <a:solidFill>
                            <a:schemeClr val="tx1"/>
                          </a:solidFill>
                          <a:effectLst/>
                          <a:latin typeface="標楷體" panose="03000509000000000000" pitchFamily="65" charset="-120"/>
                          <a:ea typeface="標楷體" panose="03000509000000000000" pitchFamily="65" charset="-120"/>
                          <a:cs typeface="+mn-cs"/>
                        </a:rPr>
                        <a:t>問卷調查成績</a:t>
                      </a:r>
                      <a:r>
                        <a:rPr lang="en-US" altLang="zh-TW" sz="1600" b="1"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評鑑教師所屬單位</a:t>
                      </a:r>
                    </a:p>
                    <a:p>
                      <a:pPr lvl="0">
                        <a:spcBef>
                          <a:spcPts val="600"/>
                        </a:spcBef>
                      </a:pPr>
                      <a:r>
                        <a:rPr lang="en-US" altLang="zh-TW" sz="1600" b="1" kern="1200" dirty="0">
                          <a:solidFill>
                            <a:schemeClr val="tx1"/>
                          </a:solidFill>
                          <a:effectLst/>
                          <a:latin typeface="標楷體" panose="03000509000000000000" pitchFamily="65" charset="-120"/>
                          <a:ea typeface="標楷體" panose="03000509000000000000" pitchFamily="65" charset="-120"/>
                          <a:cs typeface="+mn-cs"/>
                        </a:rPr>
                        <a:t>12.</a:t>
                      </a:r>
                      <a:r>
                        <a:rPr lang="zh-TW" altLang="zh-TW" sz="1600" b="1" kern="1200" dirty="0">
                          <a:solidFill>
                            <a:schemeClr val="tx1"/>
                          </a:solidFill>
                          <a:effectLst/>
                          <a:latin typeface="標楷體" panose="03000509000000000000" pitchFamily="65" charset="-120"/>
                          <a:ea typeface="標楷體" panose="03000509000000000000" pitchFamily="65" charset="-120"/>
                          <a:cs typeface="+mn-cs"/>
                        </a:rPr>
                        <a:t>英文授課</a:t>
                      </a:r>
                      <a:r>
                        <a:rPr lang="en-US" altLang="zh-TW" sz="1600" b="1"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教務處課務組陳鵬勇</a:t>
                      </a:r>
                    </a:p>
                    <a:p>
                      <a:pPr lvl="0">
                        <a:spcBef>
                          <a:spcPts val="600"/>
                        </a:spcBef>
                      </a:pPr>
                      <a:r>
                        <a:rPr lang="en-US" altLang="zh-TW" sz="1600" b="1" kern="1200" dirty="0">
                          <a:solidFill>
                            <a:schemeClr val="tx1"/>
                          </a:solidFill>
                          <a:effectLst/>
                          <a:latin typeface="標楷體" panose="03000509000000000000" pitchFamily="65" charset="-120"/>
                          <a:ea typeface="標楷體" panose="03000509000000000000" pitchFamily="65" charset="-120"/>
                          <a:cs typeface="+mn-cs"/>
                        </a:rPr>
                        <a:t>13.EMI</a:t>
                      </a:r>
                      <a:r>
                        <a:rPr lang="zh-TW" altLang="zh-TW" sz="1600" b="1" kern="1200" dirty="0">
                          <a:solidFill>
                            <a:schemeClr val="tx1"/>
                          </a:solidFill>
                          <a:effectLst/>
                          <a:latin typeface="標楷體" panose="03000509000000000000" pitchFamily="65" charset="-120"/>
                          <a:ea typeface="標楷體" panose="03000509000000000000" pitchFamily="65" charset="-120"/>
                          <a:cs typeface="+mn-cs"/>
                        </a:rPr>
                        <a:t>研習認證</a:t>
                      </a:r>
                      <a:r>
                        <a:rPr lang="en-US" altLang="zh-TW" sz="1600" b="1"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教學資源中心賴姿伃</a:t>
                      </a:r>
                    </a:p>
                    <a:p>
                      <a:pPr lvl="0">
                        <a:spcBef>
                          <a:spcPts val="600"/>
                        </a:spcBef>
                      </a:pPr>
                      <a:r>
                        <a:rPr lang="en-US" altLang="zh-TW" sz="1600" b="1" kern="1200" dirty="0">
                          <a:solidFill>
                            <a:schemeClr val="tx1"/>
                          </a:solidFill>
                          <a:effectLst/>
                          <a:latin typeface="標楷體" panose="03000509000000000000" pitchFamily="65" charset="-120"/>
                          <a:ea typeface="標楷體" panose="03000509000000000000" pitchFamily="65" charset="-120"/>
                          <a:cs typeface="+mn-cs"/>
                        </a:rPr>
                        <a:t>14.SDGs</a:t>
                      </a:r>
                      <a:r>
                        <a:rPr lang="zh-TW" altLang="zh-TW" sz="1600" b="1" kern="1200" dirty="0">
                          <a:solidFill>
                            <a:schemeClr val="tx1"/>
                          </a:solidFill>
                          <a:effectLst/>
                          <a:latin typeface="標楷體" panose="03000509000000000000" pitchFamily="65" charset="-120"/>
                          <a:ea typeface="標楷體" panose="03000509000000000000" pitchFamily="65" charset="-120"/>
                          <a:cs typeface="+mn-cs"/>
                        </a:rPr>
                        <a:t>指標調查表</a:t>
                      </a:r>
                      <a:r>
                        <a:rPr lang="en-US" altLang="zh-TW" sz="1600" b="1"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永續發展辦公室陳宜欣</a:t>
                      </a:r>
                      <a:endParaRPr lang="zh-TW" sz="16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46760" marR="46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8697460"/>
                  </a:ext>
                </a:extLst>
              </a:tr>
            </a:tbl>
          </a:graphicData>
        </a:graphic>
      </p:graphicFrame>
    </p:spTree>
    <p:extLst>
      <p:ext uri="{BB962C8B-B14F-4D97-AF65-F5344CB8AC3E}">
        <p14:creationId xmlns:p14="http://schemas.microsoft.com/office/powerpoint/2010/main" val="6481807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C66928-75CA-4FDC-9A35-4CB9C6767049}"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標題 1"/>
          <p:cNvSpPr>
            <a:spLocks noGrp="1"/>
          </p:cNvSpPr>
          <p:nvPr>
            <p:ph type="title"/>
          </p:nvPr>
        </p:nvSpPr>
        <p:spPr>
          <a:xfrm>
            <a:off x="501724" y="136470"/>
            <a:ext cx="8531124" cy="855745"/>
          </a:xfrm>
        </p:spPr>
        <p:txBody>
          <a:bodyPr>
            <a:noAutofit/>
          </a:bodyPr>
          <a:lstStyle/>
          <a:p>
            <a:r>
              <a:rPr lang="en-US" altLang="zh-TW" sz="2400" b="1" dirty="0">
                <a:solidFill>
                  <a:prstClr val="black"/>
                </a:solidFill>
              </a:rPr>
              <a:t>113</a:t>
            </a:r>
            <a:r>
              <a:rPr lang="zh-TW" altLang="en-US" sz="2400" b="1" dirty="0">
                <a:solidFill>
                  <a:prstClr val="black"/>
                </a:solidFill>
              </a:rPr>
              <a:t>學年度</a:t>
            </a:r>
            <a:r>
              <a:rPr lang="zh-TW" altLang="en-US" sz="2400" b="1" u="sng" dirty="0">
                <a:solidFill>
                  <a:srgbClr val="FF0000"/>
                </a:solidFill>
              </a:rPr>
              <a:t>編制外專任教學人員</a:t>
            </a:r>
            <a:r>
              <a:rPr lang="en-US" altLang="zh-TW" sz="2400" b="1" u="sng" dirty="0">
                <a:solidFill>
                  <a:srgbClr val="FF0000"/>
                </a:solidFill>
              </a:rPr>
              <a:t>(</a:t>
            </a:r>
            <a:r>
              <a:rPr lang="zh-TW" altLang="en-US" sz="2400" b="1" u="sng" dirty="0">
                <a:solidFill>
                  <a:srgbClr val="FF0000"/>
                </a:solidFill>
              </a:rPr>
              <a:t>專案教師</a:t>
            </a:r>
            <a:r>
              <a:rPr lang="en-US" altLang="zh-TW" sz="2400" b="1" u="sng" dirty="0">
                <a:solidFill>
                  <a:srgbClr val="FF0000"/>
                </a:solidFill>
              </a:rPr>
              <a:t>)</a:t>
            </a:r>
            <a:r>
              <a:rPr lang="zh-TW" altLang="en-US" sz="2400" b="1" dirty="0"/>
              <a:t>評鑑基準項目</a:t>
            </a:r>
            <a:r>
              <a:rPr lang="en-US" altLang="zh-TW" sz="2400" b="1" dirty="0"/>
              <a:t>(</a:t>
            </a:r>
            <a:r>
              <a:rPr lang="zh-TW" altLang="en-US" sz="2400" b="1" dirty="0"/>
              <a:t>學術單位聘任</a:t>
            </a:r>
            <a:r>
              <a:rPr lang="en-US" altLang="zh-TW" sz="2400" b="1" dirty="0"/>
              <a:t>)</a:t>
            </a:r>
            <a:r>
              <a:rPr lang="zh-TW" altLang="en-US" sz="2400" b="1" dirty="0"/>
              <a:t>匯入單位（同仁）分工一覽表</a:t>
            </a:r>
            <a:r>
              <a:rPr lang="en-US" altLang="zh-TW" sz="2400" b="1" dirty="0"/>
              <a:t>(5/10)</a:t>
            </a:r>
            <a:endParaRPr lang="zh-TW" altLang="en-US" sz="2400" b="1" dirty="0"/>
          </a:p>
        </p:txBody>
      </p:sp>
      <p:graphicFrame>
        <p:nvGraphicFramePr>
          <p:cNvPr id="5" name="表格 4">
            <a:extLst>
              <a:ext uri="{FF2B5EF4-FFF2-40B4-BE49-F238E27FC236}">
                <a16:creationId xmlns:a16="http://schemas.microsoft.com/office/drawing/2014/main" id="{7C6DABA8-6B4D-425C-9C6F-5A819B6F7C49}"/>
              </a:ext>
            </a:extLst>
          </p:cNvPr>
          <p:cNvGraphicFramePr>
            <a:graphicFrameLocks noGrp="1"/>
          </p:cNvGraphicFramePr>
          <p:nvPr>
            <p:extLst>
              <p:ext uri="{D42A27DB-BD31-4B8C-83A1-F6EECF244321}">
                <p14:modId xmlns:p14="http://schemas.microsoft.com/office/powerpoint/2010/main" val="842104095"/>
              </p:ext>
            </p:extLst>
          </p:nvPr>
        </p:nvGraphicFramePr>
        <p:xfrm>
          <a:off x="179512" y="1292677"/>
          <a:ext cx="8531124" cy="5065211"/>
        </p:xfrm>
        <a:graphic>
          <a:graphicData uri="http://schemas.openxmlformats.org/drawingml/2006/table">
            <a:tbl>
              <a:tblPr firstRow="1" firstCol="1" bandRow="1" bandCol="1"/>
              <a:tblGrid>
                <a:gridCol w="898276">
                  <a:extLst>
                    <a:ext uri="{9D8B030D-6E8A-4147-A177-3AD203B41FA5}">
                      <a16:colId xmlns:a16="http://schemas.microsoft.com/office/drawing/2014/main" val="2521846841"/>
                    </a:ext>
                  </a:extLst>
                </a:gridCol>
                <a:gridCol w="4464496">
                  <a:extLst>
                    <a:ext uri="{9D8B030D-6E8A-4147-A177-3AD203B41FA5}">
                      <a16:colId xmlns:a16="http://schemas.microsoft.com/office/drawing/2014/main" val="1683314919"/>
                    </a:ext>
                  </a:extLst>
                </a:gridCol>
                <a:gridCol w="3168352">
                  <a:extLst>
                    <a:ext uri="{9D8B030D-6E8A-4147-A177-3AD203B41FA5}">
                      <a16:colId xmlns:a16="http://schemas.microsoft.com/office/drawing/2014/main" val="3024598178"/>
                    </a:ext>
                  </a:extLst>
                </a:gridCol>
              </a:tblGrid>
              <a:tr h="261342">
                <a:tc gridSpan="2">
                  <a:txBody>
                    <a:bodyPr/>
                    <a:lstStyle/>
                    <a:p>
                      <a:pPr algn="ctr">
                        <a:lnSpc>
                          <a:spcPts val="1200"/>
                        </a:lnSpc>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項目</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5956" marR="55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zh-TW" altLang="en-US"/>
                    </a:p>
                  </a:txBody>
                  <a:tcPr/>
                </a:tc>
                <a:tc>
                  <a:txBody>
                    <a:bodyPr/>
                    <a:lstStyle/>
                    <a:p>
                      <a:pPr algn="ctr">
                        <a:lnSpc>
                          <a:spcPts val="1200"/>
                        </a:lnSpc>
                        <a:spcAft>
                          <a:spcPts val="0"/>
                        </a:spcAft>
                      </a:pPr>
                      <a:r>
                        <a:rPr lang="zh-TW" sz="1600" b="1" kern="100">
                          <a:effectLst/>
                          <a:latin typeface="Times New Roman" panose="02020603050405020304" pitchFamily="18" charset="0"/>
                          <a:ea typeface="標楷體" panose="03000509000000000000" pitchFamily="65" charset="-120"/>
                          <a:cs typeface="Times New Roman" panose="02020603050405020304" pitchFamily="18" charset="0"/>
                        </a:rPr>
                        <a:t>匯入表冊</a:t>
                      </a:r>
                      <a:r>
                        <a:rPr lang="en-US" sz="1600" b="1" kern="10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b="1" kern="100">
                          <a:effectLst/>
                          <a:latin typeface="Times New Roman" panose="02020603050405020304" pitchFamily="18" charset="0"/>
                          <a:ea typeface="標楷體" panose="03000509000000000000" pitchFamily="65" charset="-120"/>
                          <a:cs typeface="Times New Roman" panose="02020603050405020304" pitchFamily="18" charset="0"/>
                        </a:rPr>
                        <a:t>單位及同仁</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5956" marR="55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98319427"/>
                  </a:ext>
                </a:extLst>
              </a:tr>
              <a:tr h="866869">
                <a:tc>
                  <a:txBody>
                    <a:bodyPr/>
                    <a:lstStyle/>
                    <a:p>
                      <a:pPr>
                        <a:spcAft>
                          <a:spcPts val="0"/>
                        </a:spcAft>
                      </a:pPr>
                      <a:r>
                        <a:rPr lang="en-US" sz="1600" b="1" kern="100" dirty="0">
                          <a:effectLst/>
                          <a:latin typeface="Times New Roman" panose="02020603050405020304" pitchFamily="18" charset="0"/>
                          <a:ea typeface="標楷體" panose="03000509000000000000" pitchFamily="65" charset="-120"/>
                          <a:cs typeface="Times New Roman" panose="02020603050405020304" pitchFamily="18" charset="0"/>
                        </a:rPr>
                        <a:t>B1</a:t>
                      </a: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個人研究計畫執行</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5956" marR="55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algn="just">
                        <a:lnSpc>
                          <a:spcPts val="1600"/>
                        </a:lnSpc>
                        <a:spcAft>
                          <a:spcPts val="0"/>
                        </a:spcAft>
                      </a:pPr>
                      <a:r>
                        <a:rPr lang="en-US" altLang="zh-TW" sz="1600" kern="100" dirty="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1.</a:t>
                      </a:r>
                      <a:r>
                        <a:rPr lang="zh-TW" sz="1600" kern="100" dirty="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評鑑期間研究計畫或產學合作執行</a:t>
                      </a:r>
                      <a:r>
                        <a:rPr lang="en-US" sz="1600" kern="100" dirty="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a:t>
                      </a:r>
                      <a:r>
                        <a:rPr lang="zh-TW" sz="1600" kern="100" dirty="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不含校內補助計畫</a:t>
                      </a:r>
                      <a:r>
                        <a:rPr lang="en-US" sz="1600" kern="100" dirty="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)1</a:t>
                      </a:r>
                      <a:r>
                        <a:rPr lang="zh-TW" sz="1600" kern="100" dirty="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件以上且計畫總金額累計達各學院前一年度計畫總金額</a:t>
                      </a:r>
                      <a:r>
                        <a:rPr lang="en-US" sz="1600" kern="100" dirty="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a:t>
                      </a:r>
                      <a:r>
                        <a:rPr lang="zh-TW" sz="1600" kern="100" dirty="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計畫總件數</a:t>
                      </a:r>
                      <a:r>
                        <a:rPr lang="en-US" sz="1600" kern="100" dirty="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×50%(</a:t>
                      </a:r>
                      <a:r>
                        <a:rPr lang="zh-TW" sz="1600" kern="100" dirty="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平均金額超過</a:t>
                      </a:r>
                      <a:r>
                        <a:rPr lang="en-US" sz="1600" kern="100" dirty="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50,000</a:t>
                      </a:r>
                      <a:r>
                        <a:rPr lang="zh-TW" sz="1600" kern="100" dirty="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元者，基準點以</a:t>
                      </a:r>
                      <a:r>
                        <a:rPr lang="en-US" sz="1600" kern="100" dirty="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50,000</a:t>
                      </a:r>
                      <a:r>
                        <a:rPr lang="zh-TW" sz="1600" kern="100" dirty="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元採計</a:t>
                      </a:r>
                      <a:r>
                        <a:rPr lang="en-US" sz="1600" kern="100" dirty="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a:t>
                      </a:r>
                      <a:r>
                        <a:rPr lang="zh-TW" sz="1600" kern="100" dirty="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a:t>
                      </a:r>
                      <a:r>
                        <a:rPr lang="en-US" sz="1600" kern="100" dirty="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50</a:t>
                      </a:r>
                      <a:r>
                        <a:rPr lang="zh-TW" sz="1600" kern="100" dirty="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分。</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600"/>
                        </a:lnSpc>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教師請自行登錄</a:t>
                      </a:r>
                      <a:r>
                        <a:rPr lang="zh-TW" sz="1600" b="1" kern="100" dirty="0">
                          <a:effectLst/>
                          <a:latin typeface="Calibri" panose="020F0502020204030204" pitchFamily="34" charset="0"/>
                          <a:ea typeface="標楷體" panose="03000509000000000000" pitchFamily="65" charset="-120"/>
                          <a:cs typeface="Times New Roman" panose="02020603050405020304" pitchFamily="18" charset="0"/>
                        </a:rPr>
                        <a:t>「教師研發績效管理系統」更新資料</a:t>
                      </a:r>
                      <a:r>
                        <a:rPr lang="en-US" sz="1600" b="1"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校基庫</a:t>
                      </a:r>
                      <a:r>
                        <a:rPr lang="en-US" sz="1600" b="1"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表</a:t>
                      </a:r>
                      <a:r>
                        <a:rPr lang="en-US" sz="1600" b="1" kern="100" dirty="0">
                          <a:effectLst/>
                          <a:latin typeface="Times New Roman" panose="02020603050405020304" pitchFamily="18" charset="0"/>
                          <a:ea typeface="標楷體" panose="03000509000000000000" pitchFamily="65" charset="-120"/>
                          <a:cs typeface="Times New Roman" panose="02020603050405020304" pitchFamily="18" charset="0"/>
                        </a:rPr>
                        <a:t>1-8)</a:t>
                      </a:r>
                      <a:r>
                        <a:rPr lang="en-US" alt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b="1"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研究發展處研推組</a:t>
                      </a:r>
                      <a:r>
                        <a:rPr lang="zh-TW" sz="1600" b="1" u="sng" kern="100" dirty="0">
                          <a:effectLst/>
                          <a:latin typeface="Times New Roman" panose="02020603050405020304" pitchFamily="18" charset="0"/>
                          <a:ea typeface="標楷體" panose="03000509000000000000" pitchFamily="65" charset="-120"/>
                          <a:cs typeface="Times New Roman" panose="02020603050405020304" pitchFamily="18" charset="0"/>
                        </a:rPr>
                        <a:t>潘姸蓉</a:t>
                      </a:r>
                      <a:r>
                        <a:rPr lang="zh-TW" sz="1600"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計畫管考單位承辦人員</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2386067"/>
                  </a:ext>
                </a:extLst>
              </a:tr>
              <a:tr h="3215817">
                <a:tc>
                  <a:txBody>
                    <a:bodyPr/>
                    <a:lstStyle/>
                    <a:p>
                      <a:pPr>
                        <a:spcAft>
                          <a:spcPts val="0"/>
                        </a:spcAft>
                      </a:pPr>
                      <a:r>
                        <a:rPr lang="en-US" sz="1600" b="1" kern="100" dirty="0">
                          <a:effectLst/>
                          <a:latin typeface="Times New Roman" panose="02020603050405020304" pitchFamily="18" charset="0"/>
                          <a:ea typeface="標楷體" panose="03000509000000000000" pitchFamily="65" charset="-120"/>
                          <a:cs typeface="Times New Roman" panose="02020603050405020304" pitchFamily="18" charset="0"/>
                        </a:rPr>
                        <a:t>B2</a:t>
                      </a: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研究衍生成果</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5956" marR="55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pPr>
                      <a:r>
                        <a:rPr lang="en-US" altLang="zh-TW" sz="1600" kern="1200" dirty="0">
                          <a:solidFill>
                            <a:schemeClr val="tx1"/>
                          </a:solidFill>
                          <a:effectLst/>
                          <a:latin typeface="標楷體" panose="03000509000000000000" pitchFamily="65" charset="-120"/>
                          <a:ea typeface="標楷體" panose="03000509000000000000" pitchFamily="65" charset="-120"/>
                          <a:cs typeface="+mn-cs"/>
                        </a:rPr>
                        <a:t>1.</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發明專利獲證</a:t>
                      </a:r>
                      <a:r>
                        <a:rPr lang="en-US" altLang="zh-TW" sz="1600" kern="1200" dirty="0">
                          <a:solidFill>
                            <a:schemeClr val="tx1"/>
                          </a:solidFill>
                          <a:effectLst/>
                          <a:latin typeface="標楷體" panose="03000509000000000000" pitchFamily="65" charset="-120"/>
                          <a:ea typeface="標楷體" panose="03000509000000000000" pitchFamily="65" charset="-120"/>
                          <a:cs typeface="+mn-cs"/>
                        </a:rPr>
                        <a:t>1</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件：</a:t>
                      </a:r>
                      <a:r>
                        <a:rPr lang="en-US" altLang="zh-TW" sz="1600" kern="1200" dirty="0">
                          <a:solidFill>
                            <a:schemeClr val="tx1"/>
                          </a:solidFill>
                          <a:effectLst/>
                          <a:latin typeface="標楷體" panose="03000509000000000000" pitchFamily="65" charset="-120"/>
                          <a:ea typeface="標楷體" panose="03000509000000000000" pitchFamily="65" charset="-120"/>
                          <a:cs typeface="+mn-cs"/>
                        </a:rPr>
                        <a:t>20</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分。</a:t>
                      </a:r>
                    </a:p>
                    <a:p>
                      <a:pPr>
                        <a:spcBef>
                          <a:spcPts val="600"/>
                        </a:spcBef>
                      </a:pPr>
                      <a:r>
                        <a:rPr lang="en-US" altLang="zh-TW" sz="1600" kern="1200" dirty="0">
                          <a:solidFill>
                            <a:schemeClr val="tx1"/>
                          </a:solidFill>
                          <a:effectLst/>
                          <a:latin typeface="標楷體" panose="03000509000000000000" pitchFamily="65" charset="-120"/>
                          <a:ea typeface="標楷體" panose="03000509000000000000" pitchFamily="65" charset="-120"/>
                          <a:cs typeface="+mn-cs"/>
                        </a:rPr>
                        <a:t>2.</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技術移轉案件以本校已入帳之之</a:t>
                      </a:r>
                      <a:r>
                        <a:rPr lang="en-US" altLang="zh-TW" sz="1600" kern="1200" dirty="0">
                          <a:solidFill>
                            <a:schemeClr val="tx1"/>
                          </a:solidFill>
                          <a:effectLst/>
                          <a:latin typeface="標楷體" panose="03000509000000000000" pitchFamily="65" charset="-120"/>
                          <a:ea typeface="標楷體" panose="03000509000000000000" pitchFamily="65" charset="-120"/>
                          <a:cs typeface="+mn-cs"/>
                        </a:rPr>
                        <a:t>1</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件以上，</a:t>
                      </a:r>
                      <a:r>
                        <a:rPr lang="en-US" altLang="zh-TW" sz="1600"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金額</a:t>
                      </a:r>
                      <a:r>
                        <a:rPr lang="en-US" altLang="zh-TW" sz="1600" kern="1200" dirty="0">
                          <a:solidFill>
                            <a:schemeClr val="tx1"/>
                          </a:solidFill>
                          <a:effectLst/>
                          <a:latin typeface="標楷體" panose="03000509000000000000" pitchFamily="65" charset="-120"/>
                          <a:ea typeface="標楷體" panose="03000509000000000000" pitchFamily="65" charset="-120"/>
                          <a:cs typeface="+mn-cs"/>
                        </a:rPr>
                        <a:t>10</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萬元，且已確實入帳</a:t>
                      </a:r>
                      <a:r>
                        <a:rPr lang="en-US" altLang="zh-TW" sz="1600" kern="1200" dirty="0">
                          <a:solidFill>
                            <a:schemeClr val="tx1"/>
                          </a:solidFill>
                          <a:effectLst/>
                          <a:latin typeface="標楷體" panose="03000509000000000000" pitchFamily="65" charset="-120"/>
                          <a:ea typeface="標楷體" panose="03000509000000000000" pitchFamily="65" charset="-120"/>
                          <a:cs typeface="+mn-cs"/>
                        </a:rPr>
                        <a:t>) </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a:t>
                      </a:r>
                      <a:r>
                        <a:rPr lang="en-US" altLang="zh-TW" sz="1600" kern="1200" dirty="0">
                          <a:solidFill>
                            <a:schemeClr val="tx1"/>
                          </a:solidFill>
                          <a:effectLst/>
                          <a:latin typeface="標楷體" panose="03000509000000000000" pitchFamily="65" charset="-120"/>
                          <a:ea typeface="標楷體" panose="03000509000000000000" pitchFamily="65" charset="-120"/>
                          <a:cs typeface="+mn-cs"/>
                        </a:rPr>
                        <a:t>10</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分。</a:t>
                      </a:r>
                    </a:p>
                    <a:p>
                      <a:pPr>
                        <a:spcBef>
                          <a:spcPts val="600"/>
                        </a:spcBef>
                      </a:pPr>
                      <a:r>
                        <a:rPr lang="en-US" altLang="zh-TW" sz="1600" kern="1200" dirty="0">
                          <a:solidFill>
                            <a:schemeClr val="tx1"/>
                          </a:solidFill>
                          <a:effectLst/>
                          <a:latin typeface="標楷體" panose="03000509000000000000" pitchFamily="65" charset="-120"/>
                          <a:ea typeface="標楷體" panose="03000509000000000000" pitchFamily="65" charset="-120"/>
                          <a:cs typeface="+mn-cs"/>
                        </a:rPr>
                        <a:t>3.</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期刊論文</a:t>
                      </a:r>
                      <a:r>
                        <a:rPr lang="en-US" altLang="zh-TW" sz="1600" kern="1200" dirty="0">
                          <a:solidFill>
                            <a:schemeClr val="tx1"/>
                          </a:solidFill>
                          <a:effectLst/>
                          <a:latin typeface="標楷體" panose="03000509000000000000" pitchFamily="65" charset="-120"/>
                          <a:ea typeface="標楷體" panose="03000509000000000000" pitchFamily="65" charset="-120"/>
                          <a:cs typeface="+mn-cs"/>
                        </a:rPr>
                        <a:t>1</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篇以上</a:t>
                      </a:r>
                      <a:r>
                        <a:rPr lang="en-US" altLang="zh-TW" sz="1600"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需為第一作者或通訊作者</a:t>
                      </a:r>
                      <a:r>
                        <a:rPr lang="en-US" altLang="zh-TW" sz="1600"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a:t>
                      </a:r>
                      <a:r>
                        <a:rPr lang="en-US" altLang="zh-TW" sz="1600" kern="1200" dirty="0">
                          <a:solidFill>
                            <a:schemeClr val="tx1"/>
                          </a:solidFill>
                          <a:effectLst/>
                          <a:latin typeface="標楷體" panose="03000509000000000000" pitchFamily="65" charset="-120"/>
                          <a:ea typeface="標楷體" panose="03000509000000000000" pitchFamily="65" charset="-120"/>
                          <a:cs typeface="+mn-cs"/>
                        </a:rPr>
                        <a:t>10</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分。</a:t>
                      </a:r>
                    </a:p>
                    <a:p>
                      <a:pPr>
                        <a:spcBef>
                          <a:spcPts val="600"/>
                        </a:spcBef>
                      </a:pPr>
                      <a:r>
                        <a:rPr lang="en-US" altLang="zh-TW" sz="1600" kern="1200" dirty="0">
                          <a:solidFill>
                            <a:schemeClr val="tx1"/>
                          </a:solidFill>
                          <a:effectLst/>
                          <a:latin typeface="標楷體" panose="03000509000000000000" pitchFamily="65" charset="-120"/>
                          <a:ea typeface="標楷體" panose="03000509000000000000" pitchFamily="65" charset="-120"/>
                          <a:cs typeface="+mn-cs"/>
                        </a:rPr>
                        <a:t>4.</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研討會論文</a:t>
                      </a:r>
                      <a:r>
                        <a:rPr lang="en-US" altLang="zh-TW" sz="1600" kern="1200" dirty="0">
                          <a:solidFill>
                            <a:schemeClr val="tx1"/>
                          </a:solidFill>
                          <a:effectLst/>
                          <a:latin typeface="標楷體" panose="03000509000000000000" pitchFamily="65" charset="-120"/>
                          <a:ea typeface="標楷體" panose="03000509000000000000" pitchFamily="65" charset="-120"/>
                          <a:cs typeface="+mn-cs"/>
                        </a:rPr>
                        <a:t>3</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篇以上</a:t>
                      </a:r>
                      <a:r>
                        <a:rPr lang="en-US" altLang="zh-TW" sz="1600"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需為第一作者或通訊作者</a:t>
                      </a:r>
                      <a:r>
                        <a:rPr lang="en-US" altLang="zh-TW" sz="1600"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a:t>
                      </a:r>
                      <a:r>
                        <a:rPr lang="en-US" altLang="zh-TW" sz="1600" kern="1200" dirty="0">
                          <a:solidFill>
                            <a:schemeClr val="tx1"/>
                          </a:solidFill>
                          <a:effectLst/>
                          <a:latin typeface="標楷體" panose="03000509000000000000" pitchFamily="65" charset="-120"/>
                          <a:ea typeface="標楷體" panose="03000509000000000000" pitchFamily="65" charset="-120"/>
                          <a:cs typeface="+mn-cs"/>
                        </a:rPr>
                        <a:t>10</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分。</a:t>
                      </a:r>
                    </a:p>
                    <a:p>
                      <a:pPr>
                        <a:spcBef>
                          <a:spcPts val="600"/>
                        </a:spcBef>
                      </a:pPr>
                      <a:r>
                        <a:rPr lang="en-US" altLang="zh-TW" sz="1600" kern="1200" dirty="0">
                          <a:solidFill>
                            <a:schemeClr val="tx1"/>
                          </a:solidFill>
                          <a:effectLst/>
                          <a:latin typeface="標楷體" panose="03000509000000000000" pitchFamily="65" charset="-120"/>
                          <a:ea typeface="標楷體" panose="03000509000000000000" pitchFamily="65" charset="-120"/>
                          <a:cs typeface="+mn-cs"/>
                        </a:rPr>
                        <a:t>5.</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專書達</a:t>
                      </a:r>
                      <a:r>
                        <a:rPr lang="en-US" altLang="zh-TW" sz="1600" kern="1200" dirty="0">
                          <a:solidFill>
                            <a:schemeClr val="tx1"/>
                          </a:solidFill>
                          <a:effectLst/>
                          <a:latin typeface="標楷體" panose="03000509000000000000" pitchFamily="65" charset="-120"/>
                          <a:ea typeface="標楷體" panose="03000509000000000000" pitchFamily="65" charset="-120"/>
                          <a:cs typeface="+mn-cs"/>
                        </a:rPr>
                        <a:t>1</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本以上</a:t>
                      </a:r>
                      <a:r>
                        <a:rPr lang="en-US" altLang="zh-TW" sz="1600"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需為作者之一，不含出版翻譯書</a:t>
                      </a:r>
                      <a:r>
                        <a:rPr lang="en-US" altLang="zh-TW" sz="1600"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a:t>
                      </a:r>
                      <a:r>
                        <a:rPr lang="en-US" altLang="zh-TW" sz="1600" kern="1200" dirty="0">
                          <a:solidFill>
                            <a:schemeClr val="tx1"/>
                          </a:solidFill>
                          <a:effectLst/>
                          <a:latin typeface="標楷體" panose="03000509000000000000" pitchFamily="65" charset="-120"/>
                          <a:ea typeface="標楷體" panose="03000509000000000000" pitchFamily="65" charset="-120"/>
                          <a:cs typeface="+mn-cs"/>
                        </a:rPr>
                        <a:t>10</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分。</a:t>
                      </a:r>
                    </a:p>
                    <a:p>
                      <a:pPr>
                        <a:spcBef>
                          <a:spcPts val="600"/>
                        </a:spcBef>
                      </a:pPr>
                      <a:r>
                        <a:rPr lang="en-US" altLang="zh-TW" sz="1600" kern="1200" dirty="0">
                          <a:solidFill>
                            <a:schemeClr val="tx1"/>
                          </a:solidFill>
                          <a:effectLst/>
                          <a:latin typeface="標楷體" panose="03000509000000000000" pitchFamily="65" charset="-120"/>
                          <a:ea typeface="標楷體" panose="03000509000000000000" pitchFamily="65" charset="-120"/>
                          <a:cs typeface="+mn-cs"/>
                        </a:rPr>
                        <a:t>6.</a:t>
                      </a:r>
                      <a:r>
                        <a:rPr lang="en-US" altLang="zh-TW" sz="1600" b="1" u="none" kern="1200" dirty="0">
                          <a:solidFill>
                            <a:schemeClr val="tx1"/>
                          </a:solidFill>
                          <a:effectLst/>
                          <a:latin typeface="標楷體" panose="03000509000000000000" pitchFamily="65" charset="-120"/>
                          <a:ea typeface="標楷體" panose="03000509000000000000" pitchFamily="65" charset="-120"/>
                          <a:cs typeface="+mn-cs"/>
                        </a:rPr>
                        <a:t>I</a:t>
                      </a:r>
                      <a:r>
                        <a:rPr lang="zh-TW" altLang="zh-TW" sz="1600" b="1" u="none" kern="1200" dirty="0">
                          <a:solidFill>
                            <a:schemeClr val="tx1"/>
                          </a:solidFill>
                          <a:effectLst/>
                          <a:latin typeface="標楷體" panose="03000509000000000000" pitchFamily="65" charset="-120"/>
                          <a:ea typeface="標楷體" panose="03000509000000000000" pitchFamily="65" charset="-120"/>
                          <a:cs typeface="+mn-cs"/>
                        </a:rPr>
                        <a:t>級及期刊</a:t>
                      </a:r>
                      <a:r>
                        <a:rPr lang="zh-TW" altLang="zh-TW" sz="1600" u="none" kern="1200" dirty="0">
                          <a:solidFill>
                            <a:schemeClr val="tx1"/>
                          </a:solidFill>
                          <a:effectLst/>
                          <a:latin typeface="標楷體" panose="03000509000000000000" pitchFamily="65" charset="-120"/>
                          <a:ea typeface="標楷體" panose="03000509000000000000" pitchFamily="65" charset="-120"/>
                          <a:cs typeface="+mn-cs"/>
                        </a:rPr>
                        <a:t>論文</a:t>
                      </a:r>
                      <a:r>
                        <a:rPr lang="en-US" altLang="zh-TW" sz="1600" u="none" kern="1200" dirty="0">
                          <a:solidFill>
                            <a:schemeClr val="tx1"/>
                          </a:solidFill>
                          <a:effectLst/>
                          <a:latin typeface="標楷體" panose="03000509000000000000" pitchFamily="65" charset="-120"/>
                          <a:ea typeface="標楷體" panose="03000509000000000000" pitchFamily="65" charset="-120"/>
                          <a:cs typeface="+mn-cs"/>
                        </a:rPr>
                        <a:t>1</a:t>
                      </a:r>
                      <a:r>
                        <a:rPr lang="zh-TW" altLang="zh-TW" sz="1600" u="none" kern="1200" dirty="0">
                          <a:solidFill>
                            <a:schemeClr val="tx1"/>
                          </a:solidFill>
                          <a:effectLst/>
                          <a:latin typeface="標楷體" panose="03000509000000000000" pitchFamily="65" charset="-120"/>
                          <a:ea typeface="標楷體" panose="03000509000000000000" pitchFamily="65" charset="-120"/>
                          <a:cs typeface="+mn-cs"/>
                        </a:rPr>
                        <a:t>篇</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以上</a:t>
                      </a:r>
                      <a:r>
                        <a:rPr lang="en-US" altLang="zh-TW" sz="1600"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需為第一作者或通訊作者</a:t>
                      </a:r>
                      <a:r>
                        <a:rPr lang="en-US" altLang="zh-TW" sz="1600"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，視為通過</a:t>
                      </a:r>
                      <a:r>
                        <a:rPr lang="en-US" altLang="zh-TW" sz="1600" kern="1200" dirty="0">
                          <a:solidFill>
                            <a:schemeClr val="tx1"/>
                          </a:solidFill>
                          <a:effectLst/>
                          <a:latin typeface="標楷體" panose="03000509000000000000" pitchFamily="65" charset="-120"/>
                          <a:ea typeface="標楷體" panose="03000509000000000000" pitchFamily="65" charset="-120"/>
                          <a:cs typeface="+mn-cs"/>
                        </a:rPr>
                        <a:t>B2</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門檻：</a:t>
                      </a:r>
                      <a:r>
                        <a:rPr lang="en-US" altLang="zh-TW" sz="1600" kern="1200" dirty="0">
                          <a:solidFill>
                            <a:schemeClr val="tx1"/>
                          </a:solidFill>
                          <a:effectLst/>
                          <a:latin typeface="標楷體" panose="03000509000000000000" pitchFamily="65" charset="-120"/>
                          <a:ea typeface="標楷體" panose="03000509000000000000" pitchFamily="65" charset="-120"/>
                          <a:cs typeface="+mn-cs"/>
                        </a:rPr>
                        <a:t>10</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分。</a:t>
                      </a:r>
                    </a:p>
                    <a:p>
                      <a:pPr>
                        <a:spcBef>
                          <a:spcPts val="600"/>
                        </a:spcBef>
                      </a:pPr>
                      <a:r>
                        <a:rPr lang="en-US" altLang="zh-TW" sz="1600" kern="1200" dirty="0">
                          <a:solidFill>
                            <a:schemeClr val="tx1"/>
                          </a:solidFill>
                          <a:effectLst/>
                          <a:latin typeface="標楷體" panose="03000509000000000000" pitchFamily="65" charset="-120"/>
                          <a:ea typeface="標楷體" panose="03000509000000000000" pitchFamily="65" charset="-120"/>
                          <a:cs typeface="+mn-cs"/>
                        </a:rPr>
                        <a:t>7.</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教師個人展演</a:t>
                      </a:r>
                      <a:r>
                        <a:rPr lang="en-US" altLang="zh-TW" sz="1600"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含展覽、器樂演奏</a:t>
                      </a:r>
                      <a:r>
                        <a:rPr lang="en-US" altLang="zh-TW" sz="1600"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唱</a:t>
                      </a:r>
                      <a:r>
                        <a:rPr lang="en-US" altLang="zh-TW" sz="1600"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或音樂創作管絃樂曲，並於國際性或國內具審核機制院轄市級以上場館舉辦</a:t>
                      </a:r>
                      <a:r>
                        <a:rPr lang="en-US" altLang="zh-TW" sz="1600" kern="1200" dirty="0">
                          <a:solidFill>
                            <a:schemeClr val="tx1"/>
                          </a:solidFill>
                          <a:effectLst/>
                          <a:latin typeface="標楷體" panose="03000509000000000000" pitchFamily="65" charset="-120"/>
                          <a:ea typeface="標楷體" panose="03000509000000000000" pitchFamily="65" charset="-120"/>
                          <a:cs typeface="+mn-cs"/>
                        </a:rPr>
                        <a:t>)1</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次以上：</a:t>
                      </a:r>
                      <a:r>
                        <a:rPr lang="en-US" altLang="zh-TW" sz="1600" kern="1200" dirty="0">
                          <a:solidFill>
                            <a:schemeClr val="tx1"/>
                          </a:solidFill>
                          <a:effectLst/>
                          <a:latin typeface="標楷體" panose="03000509000000000000" pitchFamily="65" charset="-120"/>
                          <a:ea typeface="標楷體" panose="03000509000000000000" pitchFamily="65" charset="-120"/>
                          <a:cs typeface="+mn-cs"/>
                        </a:rPr>
                        <a:t>10</a:t>
                      </a: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分。</a:t>
                      </a:r>
                    </a:p>
                  </a:txBody>
                  <a:tcPr marL="55956" marR="55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ts val="1600"/>
                        </a:lnSpc>
                        <a:spcBef>
                          <a:spcPts val="600"/>
                        </a:spcBef>
                        <a:spcAft>
                          <a:spcPts val="0"/>
                        </a:spcAft>
                        <a:buFont typeface="+mj-lt"/>
                        <a:buNone/>
                      </a:pPr>
                      <a:r>
                        <a:rPr lang="zh-TW" altLang="en-US" sz="1600" b="1" kern="100" dirty="0">
                          <a:effectLst/>
                          <a:latin typeface="標楷體" panose="03000509000000000000" pitchFamily="65" charset="-120"/>
                          <a:ea typeface="標楷體" panose="03000509000000000000" pitchFamily="65" charset="-120"/>
                          <a:cs typeface="Times New Roman" panose="02020603050405020304" pitchFamily="18" charset="0"/>
                        </a:rPr>
                        <a:t>教師請自行登錄「教師研發績效管理系統」更新資料</a:t>
                      </a:r>
                      <a:endParaRPr lang="en-US" altLang="zh-TW" sz="1600" b="1"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0" lvl="0" indent="0">
                        <a:lnSpc>
                          <a:spcPts val="1200"/>
                        </a:lnSpc>
                        <a:spcAft>
                          <a:spcPts val="0"/>
                        </a:spcAft>
                        <a:buFont typeface="+mj-lt"/>
                        <a:buNone/>
                      </a:pPr>
                      <a:endParaRPr lang="en-US" altLang="zh-TW" sz="1600" b="1"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342900" lvl="0" indent="-342900">
                        <a:lnSpc>
                          <a:spcPts val="1600"/>
                        </a:lnSpc>
                        <a:spcBef>
                          <a:spcPts val="600"/>
                        </a:spcBef>
                        <a:spcAft>
                          <a:spcPts val="0"/>
                        </a:spcAft>
                        <a:buFont typeface="+mj-lt"/>
                        <a:buAutoNum type="arabicPeriod"/>
                      </a:pPr>
                      <a:r>
                        <a:rPr lang="zh-TW" altLang="en-US" sz="1500" b="1" kern="100" dirty="0">
                          <a:effectLst/>
                          <a:latin typeface="標楷體" panose="03000509000000000000" pitchFamily="65" charset="-120"/>
                          <a:ea typeface="標楷體" panose="03000509000000000000" pitchFamily="65" charset="-120"/>
                          <a:cs typeface="Times New Roman" panose="02020603050405020304" pitchFamily="18" charset="0"/>
                        </a:rPr>
                        <a:t>專利</a:t>
                      </a:r>
                      <a:r>
                        <a:rPr lang="en-US" altLang="zh-TW" sz="1500" b="1"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500" b="1" kern="100" dirty="0">
                          <a:effectLst/>
                          <a:latin typeface="標楷體" panose="03000509000000000000" pitchFamily="65" charset="-120"/>
                          <a:ea typeface="標楷體" panose="03000509000000000000" pitchFamily="65" charset="-120"/>
                          <a:cs typeface="Times New Roman" panose="02020603050405020304" pitchFamily="18" charset="0"/>
                        </a:rPr>
                        <a:t>校基庫</a:t>
                      </a:r>
                      <a:r>
                        <a:rPr lang="en-US" altLang="zh-TW" sz="1500" b="1"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500" b="1" kern="100" dirty="0">
                          <a:effectLst/>
                          <a:latin typeface="標楷體" panose="03000509000000000000" pitchFamily="65" charset="-120"/>
                          <a:ea typeface="標楷體" panose="03000509000000000000" pitchFamily="65" charset="-120"/>
                          <a:cs typeface="Times New Roman" panose="02020603050405020304" pitchFamily="18" charset="0"/>
                        </a:rPr>
                        <a:t>表</a:t>
                      </a:r>
                      <a:r>
                        <a:rPr lang="en-US" altLang="zh-TW" sz="1500" b="1" kern="100" dirty="0">
                          <a:effectLst/>
                          <a:latin typeface="標楷體" panose="03000509000000000000" pitchFamily="65" charset="-120"/>
                          <a:ea typeface="標楷體" panose="03000509000000000000" pitchFamily="65" charset="-120"/>
                          <a:cs typeface="Times New Roman" panose="02020603050405020304" pitchFamily="18" charset="0"/>
                        </a:rPr>
                        <a:t>1-12</a:t>
                      </a:r>
                      <a:r>
                        <a:rPr lang="en-US" altLang="zh-TW" sz="15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500" kern="100" dirty="0">
                          <a:effectLst/>
                          <a:latin typeface="標楷體" panose="03000509000000000000" pitchFamily="65" charset="-120"/>
                          <a:ea typeface="標楷體" panose="03000509000000000000" pitchFamily="65" charset="-120"/>
                          <a:cs typeface="Times New Roman" panose="02020603050405020304" pitchFamily="18" charset="0"/>
                        </a:rPr>
                        <a:t>研發處技轉中心</a:t>
                      </a:r>
                      <a:r>
                        <a:rPr lang="zh-TW" altLang="zh-TW" sz="1500" u="sng" dirty="0">
                          <a:solidFill>
                            <a:schemeClr val="tx1"/>
                          </a:solidFill>
                          <a:effectLst/>
                          <a:highlight>
                            <a:srgbClr val="FFFF00"/>
                          </a:highlight>
                          <a:latin typeface="Times New Roman" panose="02020603050405020304" pitchFamily="18" charset="0"/>
                          <a:ea typeface="標楷體" panose="03000509000000000000" pitchFamily="65" charset="-120"/>
                          <a:cs typeface="Times New Roman" panose="02020603050405020304" pitchFamily="18" charset="0"/>
                        </a:rPr>
                        <a:t>顏嘉德</a:t>
                      </a:r>
                      <a:endParaRPr lang="en-US" altLang="zh-TW" sz="15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marL="342900" lvl="0" indent="-342900">
                        <a:lnSpc>
                          <a:spcPts val="1600"/>
                        </a:lnSpc>
                        <a:spcBef>
                          <a:spcPts val="600"/>
                        </a:spcBef>
                        <a:spcAft>
                          <a:spcPts val="0"/>
                        </a:spcAft>
                        <a:buFont typeface="+mj-lt"/>
                        <a:buAutoNum type="arabicPeriod"/>
                      </a:pPr>
                      <a:r>
                        <a:rPr lang="zh-TW" altLang="en-US" sz="1500" b="1" kern="100" dirty="0">
                          <a:effectLst/>
                          <a:latin typeface="標楷體" panose="03000509000000000000" pitchFamily="65" charset="-120"/>
                          <a:ea typeface="標楷體" panose="03000509000000000000" pitchFamily="65" charset="-120"/>
                          <a:cs typeface="Times New Roman" panose="02020603050405020304" pitchFamily="18" charset="0"/>
                        </a:rPr>
                        <a:t>技術移轉</a:t>
                      </a:r>
                      <a:r>
                        <a:rPr lang="en-US" altLang="zh-TW" sz="1500" b="1"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500" b="1" kern="100" dirty="0">
                          <a:effectLst/>
                          <a:latin typeface="標楷體" panose="03000509000000000000" pitchFamily="65" charset="-120"/>
                          <a:ea typeface="標楷體" panose="03000509000000000000" pitchFamily="65" charset="-120"/>
                          <a:cs typeface="Times New Roman" panose="02020603050405020304" pitchFamily="18" charset="0"/>
                        </a:rPr>
                        <a:t>校基庫</a:t>
                      </a:r>
                      <a:r>
                        <a:rPr lang="en-US" altLang="zh-TW" sz="1500" b="1"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500" b="1" kern="100" dirty="0">
                          <a:effectLst/>
                          <a:latin typeface="標楷體" panose="03000509000000000000" pitchFamily="65" charset="-120"/>
                          <a:ea typeface="標楷體" panose="03000509000000000000" pitchFamily="65" charset="-120"/>
                          <a:cs typeface="Times New Roman" panose="02020603050405020304" pitchFamily="18" charset="0"/>
                        </a:rPr>
                        <a:t>表</a:t>
                      </a:r>
                      <a:r>
                        <a:rPr lang="en-US" altLang="zh-TW" sz="1500" b="1" kern="100" dirty="0">
                          <a:effectLst/>
                          <a:latin typeface="標楷體" panose="03000509000000000000" pitchFamily="65" charset="-120"/>
                          <a:ea typeface="標楷體" panose="03000509000000000000" pitchFamily="65" charset="-120"/>
                          <a:cs typeface="Times New Roman" panose="02020603050405020304" pitchFamily="18" charset="0"/>
                        </a:rPr>
                        <a:t>1-16)--</a:t>
                      </a:r>
                      <a:r>
                        <a:rPr lang="zh-TW" altLang="en-US" sz="1500" kern="100" dirty="0">
                          <a:effectLst/>
                          <a:latin typeface="標楷體" panose="03000509000000000000" pitchFamily="65" charset="-120"/>
                          <a:ea typeface="標楷體" panose="03000509000000000000" pitchFamily="65" charset="-120"/>
                          <a:cs typeface="Times New Roman" panose="02020603050405020304" pitchFamily="18" charset="0"/>
                        </a:rPr>
                        <a:t>研發處技轉中心顏嬿玲</a:t>
                      </a:r>
                      <a:endParaRPr lang="en-US" altLang="zh-TW" sz="15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342900" lvl="0" indent="-342900">
                        <a:lnSpc>
                          <a:spcPts val="1600"/>
                        </a:lnSpc>
                        <a:spcBef>
                          <a:spcPts val="600"/>
                        </a:spcBef>
                        <a:spcAft>
                          <a:spcPts val="0"/>
                        </a:spcAft>
                        <a:buFont typeface="+mj-lt"/>
                        <a:buAutoNum type="arabicPeriod"/>
                      </a:pPr>
                      <a:r>
                        <a:rPr lang="zh-TW" altLang="en-US" sz="1500" b="1" kern="100" dirty="0">
                          <a:effectLst/>
                          <a:latin typeface="標楷體" panose="03000509000000000000" pitchFamily="65" charset="-120"/>
                          <a:ea typeface="標楷體" panose="03000509000000000000" pitchFamily="65" charset="-120"/>
                          <a:cs typeface="Times New Roman" panose="02020603050405020304" pitchFamily="18" charset="0"/>
                        </a:rPr>
                        <a:t>期刊論文</a:t>
                      </a:r>
                      <a:r>
                        <a:rPr lang="en-US" altLang="zh-TW" sz="1500" b="1"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500" b="1" kern="100" dirty="0">
                          <a:effectLst/>
                          <a:latin typeface="標楷體" panose="03000509000000000000" pitchFamily="65" charset="-120"/>
                          <a:ea typeface="標楷體" panose="03000509000000000000" pitchFamily="65" charset="-120"/>
                          <a:cs typeface="Times New Roman" panose="02020603050405020304" pitchFamily="18" charset="0"/>
                        </a:rPr>
                        <a:t>校基庫</a:t>
                      </a:r>
                      <a:r>
                        <a:rPr lang="en-US" altLang="zh-TW" sz="1500" b="1"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500" b="1" kern="100" dirty="0">
                          <a:effectLst/>
                          <a:latin typeface="標楷體" panose="03000509000000000000" pitchFamily="65" charset="-120"/>
                          <a:ea typeface="標楷體" panose="03000509000000000000" pitchFamily="65" charset="-120"/>
                          <a:cs typeface="Times New Roman" panose="02020603050405020304" pitchFamily="18" charset="0"/>
                        </a:rPr>
                        <a:t>表</a:t>
                      </a:r>
                      <a:r>
                        <a:rPr lang="en-US" altLang="zh-TW" sz="1500" b="1" kern="100" dirty="0">
                          <a:effectLst/>
                          <a:latin typeface="標楷體" panose="03000509000000000000" pitchFamily="65" charset="-120"/>
                          <a:ea typeface="標楷體" panose="03000509000000000000" pitchFamily="65" charset="-120"/>
                          <a:cs typeface="Times New Roman" panose="02020603050405020304" pitchFamily="18" charset="0"/>
                        </a:rPr>
                        <a:t>1-9)--</a:t>
                      </a:r>
                      <a:r>
                        <a:rPr lang="zh-TW" altLang="en-US" sz="1500" kern="100" dirty="0">
                          <a:effectLst/>
                          <a:latin typeface="標楷體" panose="03000509000000000000" pitchFamily="65" charset="-120"/>
                          <a:ea typeface="標楷體" panose="03000509000000000000" pitchFamily="65" charset="-120"/>
                          <a:cs typeface="Times New Roman" panose="02020603050405020304" pitchFamily="18" charset="0"/>
                        </a:rPr>
                        <a:t>研發處研推組盧依秀</a:t>
                      </a:r>
                      <a:endParaRPr lang="en-US" altLang="zh-TW" sz="15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342900" lvl="0" indent="-342900">
                        <a:lnSpc>
                          <a:spcPts val="1600"/>
                        </a:lnSpc>
                        <a:spcBef>
                          <a:spcPts val="600"/>
                        </a:spcBef>
                        <a:spcAft>
                          <a:spcPts val="0"/>
                        </a:spcAft>
                        <a:buFont typeface="+mj-lt"/>
                        <a:buAutoNum type="arabicPeriod"/>
                      </a:pPr>
                      <a:r>
                        <a:rPr lang="zh-TW" altLang="en-US" sz="1500" b="1" kern="100" dirty="0">
                          <a:effectLst/>
                          <a:latin typeface="標楷體" panose="03000509000000000000" pitchFamily="65" charset="-120"/>
                          <a:ea typeface="標楷體" panose="03000509000000000000" pitchFamily="65" charset="-120"/>
                          <a:cs typeface="Times New Roman" panose="02020603050405020304" pitchFamily="18" charset="0"/>
                        </a:rPr>
                        <a:t>研討會論文</a:t>
                      </a:r>
                      <a:r>
                        <a:rPr lang="en-US" altLang="zh-TW" sz="1500" b="1"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500" b="1" kern="100" dirty="0">
                          <a:effectLst/>
                          <a:latin typeface="標楷體" panose="03000509000000000000" pitchFamily="65" charset="-120"/>
                          <a:ea typeface="標楷體" panose="03000509000000000000" pitchFamily="65" charset="-120"/>
                          <a:cs typeface="Times New Roman" panose="02020603050405020304" pitchFamily="18" charset="0"/>
                        </a:rPr>
                        <a:t>檢附證明文件</a:t>
                      </a:r>
                      <a:r>
                        <a:rPr lang="en-US" altLang="zh-TW" sz="15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500" kern="100" dirty="0">
                          <a:effectLst/>
                          <a:latin typeface="標楷體" panose="03000509000000000000" pitchFamily="65" charset="-120"/>
                          <a:ea typeface="標楷體" panose="03000509000000000000" pitchFamily="65" charset="-120"/>
                          <a:cs typeface="Times New Roman" panose="02020603050405020304" pitchFamily="18" charset="0"/>
                        </a:rPr>
                        <a:t>教師自填</a:t>
                      </a:r>
                      <a:r>
                        <a:rPr lang="en-US" altLang="zh-TW" sz="15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500" kern="100" dirty="0">
                          <a:effectLst/>
                          <a:latin typeface="標楷體" panose="03000509000000000000" pitchFamily="65" charset="-120"/>
                          <a:ea typeface="標楷體" panose="03000509000000000000" pitchFamily="65" charset="-120"/>
                          <a:cs typeface="Times New Roman" panose="02020603050405020304" pitchFamily="18" charset="0"/>
                        </a:rPr>
                        <a:t>用人單位</a:t>
                      </a:r>
                      <a:endParaRPr lang="en-US" altLang="zh-TW" sz="15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342900" lvl="0" indent="-342900">
                        <a:lnSpc>
                          <a:spcPts val="1600"/>
                        </a:lnSpc>
                        <a:spcBef>
                          <a:spcPts val="600"/>
                        </a:spcBef>
                        <a:spcAft>
                          <a:spcPts val="0"/>
                        </a:spcAft>
                        <a:buFont typeface="+mj-lt"/>
                        <a:buAutoNum type="arabicPeriod"/>
                      </a:pPr>
                      <a:r>
                        <a:rPr lang="zh-TW" altLang="en-US" sz="1500" b="1" kern="100" dirty="0">
                          <a:effectLst/>
                          <a:latin typeface="標楷體" panose="03000509000000000000" pitchFamily="65" charset="-120"/>
                          <a:ea typeface="標楷體" panose="03000509000000000000" pitchFamily="65" charset="-120"/>
                          <a:cs typeface="Times New Roman" panose="02020603050405020304" pitchFamily="18" charset="0"/>
                        </a:rPr>
                        <a:t>專書</a:t>
                      </a:r>
                      <a:r>
                        <a:rPr lang="en-US" altLang="zh-TW" sz="1500" b="1"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500" b="1" kern="100" dirty="0">
                          <a:effectLst/>
                          <a:latin typeface="標楷體" panose="03000509000000000000" pitchFamily="65" charset="-120"/>
                          <a:ea typeface="標楷體" panose="03000509000000000000" pitchFamily="65" charset="-120"/>
                          <a:cs typeface="Times New Roman" panose="02020603050405020304" pitchFamily="18" charset="0"/>
                        </a:rPr>
                        <a:t>校基庫</a:t>
                      </a:r>
                      <a:r>
                        <a:rPr lang="en-US" altLang="zh-TW" sz="1500" b="1"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500" b="1" kern="100" dirty="0">
                          <a:effectLst/>
                          <a:latin typeface="標楷體" panose="03000509000000000000" pitchFamily="65" charset="-120"/>
                          <a:ea typeface="標楷體" panose="03000509000000000000" pitchFamily="65" charset="-120"/>
                          <a:cs typeface="Times New Roman" panose="02020603050405020304" pitchFamily="18" charset="0"/>
                        </a:rPr>
                        <a:t>表</a:t>
                      </a:r>
                      <a:r>
                        <a:rPr lang="en-US" altLang="zh-TW" sz="1500" b="1" kern="100" dirty="0">
                          <a:effectLst/>
                          <a:latin typeface="標楷體" panose="03000509000000000000" pitchFamily="65" charset="-120"/>
                          <a:ea typeface="標楷體" panose="03000509000000000000" pitchFamily="65" charset="-120"/>
                          <a:cs typeface="Times New Roman" panose="02020603050405020304" pitchFamily="18" charset="0"/>
                        </a:rPr>
                        <a:t>1-11)--</a:t>
                      </a:r>
                      <a:r>
                        <a:rPr lang="zh-TW" altLang="en-US" sz="1500" kern="100" dirty="0">
                          <a:effectLst/>
                          <a:latin typeface="標楷體" panose="03000509000000000000" pitchFamily="65" charset="-120"/>
                          <a:ea typeface="標楷體" panose="03000509000000000000" pitchFamily="65" charset="-120"/>
                          <a:cs typeface="Times New Roman" panose="02020603050405020304" pitchFamily="18" charset="0"/>
                        </a:rPr>
                        <a:t>研發處研推組盧依秀</a:t>
                      </a:r>
                      <a:r>
                        <a:rPr lang="en-US" altLang="zh-TW" sz="15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500" kern="100" dirty="0">
                          <a:effectLst/>
                          <a:latin typeface="標楷體" panose="03000509000000000000" pitchFamily="65" charset="-120"/>
                          <a:ea typeface="標楷體" panose="03000509000000000000" pitchFamily="65" charset="-120"/>
                          <a:cs typeface="Times New Roman" panose="02020603050405020304" pitchFamily="18" charset="0"/>
                        </a:rPr>
                        <a:t>學術性專書</a:t>
                      </a:r>
                      <a:r>
                        <a:rPr lang="en-US" altLang="zh-TW" sz="1500" kern="100" dirty="0">
                          <a:effectLst/>
                          <a:latin typeface="標楷體" panose="03000509000000000000" pitchFamily="65" charset="-120"/>
                          <a:ea typeface="標楷體" panose="03000509000000000000" pitchFamily="65" charset="-120"/>
                          <a:cs typeface="Times New Roman" panose="02020603050405020304" pitchFamily="18" charset="0"/>
                        </a:rPr>
                        <a:t>)</a:t>
                      </a:r>
                    </a:p>
                    <a:p>
                      <a:pPr marL="342900" lvl="0" indent="-342900">
                        <a:lnSpc>
                          <a:spcPts val="1600"/>
                        </a:lnSpc>
                        <a:spcBef>
                          <a:spcPts val="600"/>
                        </a:spcBef>
                        <a:spcAft>
                          <a:spcPts val="0"/>
                        </a:spcAft>
                        <a:buFont typeface="+mj-lt"/>
                        <a:buAutoNum type="arabicPeriod"/>
                      </a:pPr>
                      <a:r>
                        <a:rPr lang="en-US" altLang="zh-TW" sz="1500" b="1" kern="100" dirty="0">
                          <a:effectLst/>
                          <a:latin typeface="標楷體" panose="03000509000000000000" pitchFamily="65" charset="-120"/>
                          <a:ea typeface="標楷體" panose="03000509000000000000" pitchFamily="65" charset="-120"/>
                          <a:cs typeface="Times New Roman" panose="02020603050405020304" pitchFamily="18" charset="0"/>
                        </a:rPr>
                        <a:t>I</a:t>
                      </a:r>
                      <a:r>
                        <a:rPr lang="zh-TW" altLang="en-US" sz="1500" b="1" kern="100" dirty="0">
                          <a:effectLst/>
                          <a:latin typeface="標楷體" panose="03000509000000000000" pitchFamily="65" charset="-120"/>
                          <a:ea typeface="標楷體" panose="03000509000000000000" pitchFamily="65" charset="-120"/>
                          <a:cs typeface="Times New Roman" panose="02020603050405020304" pitchFamily="18" charset="0"/>
                        </a:rPr>
                        <a:t>級期刊論文</a:t>
                      </a:r>
                      <a:r>
                        <a:rPr lang="en-US" altLang="zh-TW" sz="1500" b="1"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500" b="1" kern="100" dirty="0">
                          <a:effectLst/>
                          <a:latin typeface="標楷體" panose="03000509000000000000" pitchFamily="65" charset="-120"/>
                          <a:ea typeface="標楷體" panose="03000509000000000000" pitchFamily="65" charset="-120"/>
                          <a:cs typeface="Times New Roman" panose="02020603050405020304" pitchFamily="18" charset="0"/>
                        </a:rPr>
                        <a:t>校基庫</a:t>
                      </a:r>
                      <a:r>
                        <a:rPr lang="en-US" altLang="zh-TW" sz="1500" b="1"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500" b="1" kern="100" dirty="0">
                          <a:effectLst/>
                          <a:latin typeface="標楷體" panose="03000509000000000000" pitchFamily="65" charset="-120"/>
                          <a:ea typeface="標楷體" panose="03000509000000000000" pitchFamily="65" charset="-120"/>
                          <a:cs typeface="Times New Roman" panose="02020603050405020304" pitchFamily="18" charset="0"/>
                        </a:rPr>
                        <a:t>表</a:t>
                      </a:r>
                      <a:r>
                        <a:rPr lang="en-US" altLang="zh-TW" sz="1500" b="1" kern="100" dirty="0">
                          <a:effectLst/>
                          <a:latin typeface="標楷體" panose="03000509000000000000" pitchFamily="65" charset="-120"/>
                          <a:ea typeface="標楷體" panose="03000509000000000000" pitchFamily="65" charset="-120"/>
                          <a:cs typeface="Times New Roman" panose="02020603050405020304" pitchFamily="18" charset="0"/>
                        </a:rPr>
                        <a:t>1-9)--</a:t>
                      </a:r>
                      <a:r>
                        <a:rPr lang="zh-TW" altLang="en-US" sz="1500" kern="100" dirty="0">
                          <a:effectLst/>
                          <a:latin typeface="標楷體" panose="03000509000000000000" pitchFamily="65" charset="-120"/>
                          <a:ea typeface="標楷體" panose="03000509000000000000" pitchFamily="65" charset="-120"/>
                          <a:cs typeface="Times New Roman" panose="02020603050405020304" pitchFamily="18" charset="0"/>
                        </a:rPr>
                        <a:t>研發處研推組盧依秀</a:t>
                      </a:r>
                      <a:endParaRPr lang="en-US" altLang="zh-TW" sz="15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342900" lvl="0" indent="-342900">
                        <a:lnSpc>
                          <a:spcPts val="1600"/>
                        </a:lnSpc>
                        <a:spcBef>
                          <a:spcPts val="600"/>
                        </a:spcBef>
                        <a:spcAft>
                          <a:spcPts val="0"/>
                        </a:spcAft>
                        <a:buFont typeface="+mj-lt"/>
                        <a:buAutoNum type="arabicPeriod"/>
                      </a:pPr>
                      <a:r>
                        <a:rPr lang="zh-TW" altLang="en-US" sz="1500" b="1" kern="100" dirty="0">
                          <a:effectLst/>
                          <a:latin typeface="標楷體" panose="03000509000000000000" pitchFamily="65" charset="-120"/>
                          <a:ea typeface="標楷體" panose="03000509000000000000" pitchFamily="65" charset="-120"/>
                          <a:cs typeface="Times New Roman" panose="02020603050405020304" pitchFamily="18" charset="0"/>
                        </a:rPr>
                        <a:t>教師個人展演</a:t>
                      </a:r>
                      <a:r>
                        <a:rPr lang="en-US" altLang="zh-TW" sz="1500" b="1"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500" b="1" kern="100" dirty="0">
                          <a:effectLst/>
                          <a:latin typeface="標楷體" panose="03000509000000000000" pitchFamily="65" charset="-120"/>
                          <a:ea typeface="標楷體" panose="03000509000000000000" pitchFamily="65" charset="-120"/>
                          <a:cs typeface="Times New Roman" panose="02020603050405020304" pitchFamily="18" charset="0"/>
                        </a:rPr>
                        <a:t>檢附證明文件</a:t>
                      </a:r>
                      <a:r>
                        <a:rPr lang="en-US" altLang="zh-TW" sz="1500" b="1"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en-US" altLang="zh-TW" sz="15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500" kern="100" dirty="0">
                          <a:effectLst/>
                          <a:latin typeface="標楷體" panose="03000509000000000000" pitchFamily="65" charset="-120"/>
                          <a:ea typeface="標楷體" panose="03000509000000000000" pitchFamily="65" charset="-120"/>
                          <a:cs typeface="Times New Roman" panose="02020603050405020304" pitchFamily="18" charset="0"/>
                        </a:rPr>
                        <a:t>教師自填</a:t>
                      </a:r>
                      <a:r>
                        <a:rPr lang="en-US" altLang="zh-TW" sz="15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500" kern="100" dirty="0">
                          <a:effectLst/>
                          <a:latin typeface="標楷體" panose="03000509000000000000" pitchFamily="65" charset="-120"/>
                          <a:ea typeface="標楷體" panose="03000509000000000000" pitchFamily="65" charset="-120"/>
                          <a:cs typeface="Times New Roman" panose="02020603050405020304" pitchFamily="18" charset="0"/>
                        </a:rPr>
                        <a:t>用人單位</a:t>
                      </a:r>
                      <a:endParaRPr lang="en-US" altLang="zh-TW" sz="15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55956" marR="55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1555583"/>
                  </a:ext>
                </a:extLst>
              </a:tr>
            </a:tbl>
          </a:graphicData>
        </a:graphic>
      </p:graphicFrame>
    </p:spTree>
    <p:extLst>
      <p:ext uri="{BB962C8B-B14F-4D97-AF65-F5344CB8AC3E}">
        <p14:creationId xmlns:p14="http://schemas.microsoft.com/office/powerpoint/2010/main" val="28640645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C66928-75CA-4FDC-9A35-4CB9C6767049}"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標題 1"/>
          <p:cNvSpPr>
            <a:spLocks noGrp="1"/>
          </p:cNvSpPr>
          <p:nvPr>
            <p:ph type="title"/>
          </p:nvPr>
        </p:nvSpPr>
        <p:spPr>
          <a:xfrm>
            <a:off x="539552" y="136470"/>
            <a:ext cx="8568950" cy="855745"/>
          </a:xfrm>
        </p:spPr>
        <p:txBody>
          <a:bodyPr>
            <a:noAutofit/>
          </a:bodyPr>
          <a:lstStyle/>
          <a:p>
            <a:r>
              <a:rPr lang="en-US" altLang="zh-TW" sz="2400" b="1" dirty="0">
                <a:solidFill>
                  <a:prstClr val="black"/>
                </a:solidFill>
              </a:rPr>
              <a:t>113</a:t>
            </a:r>
            <a:r>
              <a:rPr lang="zh-TW" altLang="en-US" sz="2400" b="1" dirty="0">
                <a:solidFill>
                  <a:prstClr val="black"/>
                </a:solidFill>
              </a:rPr>
              <a:t>學年度</a:t>
            </a:r>
            <a:r>
              <a:rPr lang="zh-TW" altLang="en-US" sz="2400" b="1" u="sng" dirty="0">
                <a:solidFill>
                  <a:srgbClr val="FF0000"/>
                </a:solidFill>
              </a:rPr>
              <a:t>編制外專任教學人員</a:t>
            </a:r>
            <a:r>
              <a:rPr lang="en-US" altLang="zh-TW" sz="2400" b="1" u="sng" dirty="0">
                <a:solidFill>
                  <a:srgbClr val="FF0000"/>
                </a:solidFill>
              </a:rPr>
              <a:t>(</a:t>
            </a:r>
            <a:r>
              <a:rPr lang="zh-TW" altLang="en-US" sz="2400" b="1" u="sng" dirty="0">
                <a:solidFill>
                  <a:srgbClr val="FF0000"/>
                </a:solidFill>
              </a:rPr>
              <a:t>專案教師</a:t>
            </a:r>
            <a:r>
              <a:rPr lang="en-US" altLang="zh-TW" sz="2400" b="1" u="sng" dirty="0">
                <a:solidFill>
                  <a:srgbClr val="FF0000"/>
                </a:solidFill>
              </a:rPr>
              <a:t>)</a:t>
            </a:r>
            <a:r>
              <a:rPr lang="zh-TW" altLang="en-US" sz="2400" b="1" dirty="0"/>
              <a:t>評鑑基準項目</a:t>
            </a:r>
            <a:r>
              <a:rPr lang="en-US" altLang="zh-TW" sz="2400" b="1" dirty="0"/>
              <a:t>(</a:t>
            </a:r>
            <a:r>
              <a:rPr lang="zh-TW" altLang="en-US" sz="2400" b="1" dirty="0"/>
              <a:t>學術單位聘任</a:t>
            </a:r>
            <a:r>
              <a:rPr lang="en-US" altLang="zh-TW" sz="2400" b="1" dirty="0"/>
              <a:t>)</a:t>
            </a:r>
            <a:r>
              <a:rPr lang="zh-TW" altLang="en-US" sz="2400" b="1" dirty="0"/>
              <a:t>匯入單位（同仁）分工一覽表</a:t>
            </a:r>
            <a:r>
              <a:rPr lang="en-US" altLang="zh-TW" sz="2400" b="1" dirty="0"/>
              <a:t>(6/10)</a:t>
            </a:r>
            <a:endParaRPr lang="zh-TW" altLang="en-US" sz="2400" b="1" dirty="0"/>
          </a:p>
        </p:txBody>
      </p:sp>
      <p:graphicFrame>
        <p:nvGraphicFramePr>
          <p:cNvPr id="5" name="表格 4">
            <a:extLst>
              <a:ext uri="{FF2B5EF4-FFF2-40B4-BE49-F238E27FC236}">
                <a16:creationId xmlns:a16="http://schemas.microsoft.com/office/drawing/2014/main" id="{7C6DABA8-6B4D-425C-9C6F-5A819B6F7C49}"/>
              </a:ext>
            </a:extLst>
          </p:cNvPr>
          <p:cNvGraphicFramePr>
            <a:graphicFrameLocks noGrp="1"/>
          </p:cNvGraphicFramePr>
          <p:nvPr>
            <p:extLst>
              <p:ext uri="{D42A27DB-BD31-4B8C-83A1-F6EECF244321}">
                <p14:modId xmlns:p14="http://schemas.microsoft.com/office/powerpoint/2010/main" val="221480159"/>
              </p:ext>
            </p:extLst>
          </p:nvPr>
        </p:nvGraphicFramePr>
        <p:xfrm>
          <a:off x="270434" y="1268760"/>
          <a:ext cx="8568951" cy="4877048"/>
        </p:xfrm>
        <a:graphic>
          <a:graphicData uri="http://schemas.openxmlformats.org/drawingml/2006/table">
            <a:tbl>
              <a:tblPr firstRow="1" firstCol="1" bandRow="1" bandCol="1"/>
              <a:tblGrid>
                <a:gridCol w="917190">
                  <a:extLst>
                    <a:ext uri="{9D8B030D-6E8A-4147-A177-3AD203B41FA5}">
                      <a16:colId xmlns:a16="http://schemas.microsoft.com/office/drawing/2014/main" val="2521846841"/>
                    </a:ext>
                  </a:extLst>
                </a:gridCol>
                <a:gridCol w="4248472">
                  <a:extLst>
                    <a:ext uri="{9D8B030D-6E8A-4147-A177-3AD203B41FA5}">
                      <a16:colId xmlns:a16="http://schemas.microsoft.com/office/drawing/2014/main" val="1683314919"/>
                    </a:ext>
                  </a:extLst>
                </a:gridCol>
                <a:gridCol w="3403289">
                  <a:extLst>
                    <a:ext uri="{9D8B030D-6E8A-4147-A177-3AD203B41FA5}">
                      <a16:colId xmlns:a16="http://schemas.microsoft.com/office/drawing/2014/main" val="3024598178"/>
                    </a:ext>
                  </a:extLst>
                </a:gridCol>
              </a:tblGrid>
              <a:tr h="432048">
                <a:tc gridSpan="2">
                  <a:txBody>
                    <a:bodyPr/>
                    <a:lstStyle/>
                    <a:p>
                      <a:pPr algn="ctr">
                        <a:lnSpc>
                          <a:spcPts val="1800"/>
                        </a:lnSpc>
                        <a:spcAft>
                          <a:spcPts val="0"/>
                        </a:spcAft>
                      </a:pPr>
                      <a:r>
                        <a:rPr 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項目</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5956" marR="55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algn="ctr">
                        <a:lnSpc>
                          <a:spcPts val="1200"/>
                        </a:lnSpc>
                        <a:spcAft>
                          <a:spcPts val="0"/>
                        </a:spcAft>
                      </a:pP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5956" marR="55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800"/>
                        </a:lnSpc>
                        <a:spcAft>
                          <a:spcPts val="0"/>
                        </a:spcAft>
                      </a:pPr>
                      <a:r>
                        <a:rPr 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匯入表冊</a:t>
                      </a:r>
                      <a:r>
                        <a:rPr lang="en-US" sz="1800" b="1"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單位及同仁</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5956" marR="55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98319427"/>
                  </a:ext>
                </a:extLst>
              </a:tr>
              <a:tr h="3813901">
                <a:tc>
                  <a:txBody>
                    <a:bodyPr/>
                    <a:lstStyle/>
                    <a:p>
                      <a:pPr>
                        <a:lnSpc>
                          <a:spcPts val="1900"/>
                        </a:lnSpc>
                        <a:spcAft>
                          <a:spcPts val="0"/>
                        </a:spcAft>
                      </a:pPr>
                      <a:r>
                        <a:rPr lang="en-US" sz="1800" b="1" kern="100" dirty="0">
                          <a:effectLst/>
                          <a:latin typeface="Times New Roman" panose="02020603050405020304" pitchFamily="18" charset="0"/>
                          <a:ea typeface="標楷體" panose="03000509000000000000" pitchFamily="65" charset="-120"/>
                          <a:cs typeface="Times New Roman" panose="02020603050405020304" pitchFamily="18" charset="0"/>
                        </a:rPr>
                        <a:t>B2</a:t>
                      </a:r>
                      <a:r>
                        <a:rPr 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研究衍生成果</a:t>
                      </a:r>
                      <a:r>
                        <a:rPr lang="zh-TW" altLang="en-US" sz="1800" b="1"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1" kern="100" dirty="0">
                          <a:effectLst/>
                          <a:latin typeface="Times New Roman" panose="02020603050405020304" pitchFamily="18" charset="0"/>
                          <a:ea typeface="標楷體" panose="03000509000000000000" pitchFamily="65" charset="-120"/>
                          <a:cs typeface="Times New Roman" panose="02020603050405020304" pitchFamily="18" charset="0"/>
                        </a:rPr>
                        <a:t>續上頁</a:t>
                      </a:r>
                      <a:r>
                        <a:rPr lang="en-US" alt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5956" marR="55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Bef>
                          <a:spcPts val="600"/>
                        </a:spcBef>
                      </a:pPr>
                      <a:r>
                        <a:rPr lang="en-US" altLang="zh-TW" sz="1700" kern="1200" dirty="0">
                          <a:solidFill>
                            <a:schemeClr val="tx1"/>
                          </a:solidFill>
                          <a:effectLst/>
                          <a:latin typeface="標楷體" panose="03000509000000000000" pitchFamily="65" charset="-120"/>
                          <a:ea typeface="標楷體" panose="03000509000000000000" pitchFamily="65" charset="-120"/>
                          <a:cs typeface="+mn-cs"/>
                        </a:rPr>
                        <a:t>8.</a:t>
                      </a:r>
                      <a:r>
                        <a:rPr lang="zh-TW" altLang="zh-TW" sz="1700" kern="1200" dirty="0">
                          <a:solidFill>
                            <a:schemeClr val="tx1"/>
                          </a:solidFill>
                          <a:effectLst/>
                          <a:latin typeface="標楷體" panose="03000509000000000000" pitchFamily="65" charset="-120"/>
                          <a:ea typeface="標楷體" panose="03000509000000000000" pitchFamily="65" charset="-120"/>
                          <a:cs typeface="+mn-cs"/>
                        </a:rPr>
                        <a:t>指導學生創業並有實際成果者</a:t>
                      </a:r>
                      <a:r>
                        <a:rPr lang="en-US" altLang="zh-TW" sz="1700" kern="1200" dirty="0">
                          <a:solidFill>
                            <a:schemeClr val="tx1"/>
                          </a:solidFill>
                          <a:effectLst/>
                          <a:latin typeface="標楷體" panose="03000509000000000000" pitchFamily="65" charset="-120"/>
                          <a:ea typeface="標楷體" panose="03000509000000000000" pitchFamily="65" charset="-120"/>
                          <a:cs typeface="+mn-cs"/>
                        </a:rPr>
                        <a:t>1</a:t>
                      </a:r>
                      <a:r>
                        <a:rPr lang="zh-TW" altLang="zh-TW" sz="1700" kern="1200" dirty="0">
                          <a:solidFill>
                            <a:schemeClr val="tx1"/>
                          </a:solidFill>
                          <a:effectLst/>
                          <a:latin typeface="標楷體" panose="03000509000000000000" pitchFamily="65" charset="-120"/>
                          <a:ea typeface="標楷體" panose="03000509000000000000" pitchFamily="65" charset="-120"/>
                          <a:cs typeface="+mn-cs"/>
                        </a:rPr>
                        <a:t>件以上：</a:t>
                      </a:r>
                      <a:r>
                        <a:rPr lang="en-US" altLang="zh-TW" sz="1700" kern="1200" dirty="0">
                          <a:solidFill>
                            <a:schemeClr val="tx1"/>
                          </a:solidFill>
                          <a:effectLst/>
                          <a:latin typeface="標楷體" panose="03000509000000000000" pitchFamily="65" charset="-120"/>
                          <a:ea typeface="標楷體" panose="03000509000000000000" pitchFamily="65" charset="-120"/>
                          <a:cs typeface="+mn-cs"/>
                        </a:rPr>
                        <a:t>10</a:t>
                      </a:r>
                      <a:r>
                        <a:rPr lang="zh-TW" altLang="zh-TW" sz="1700" kern="1200" dirty="0">
                          <a:solidFill>
                            <a:schemeClr val="tx1"/>
                          </a:solidFill>
                          <a:effectLst/>
                          <a:latin typeface="標楷體" panose="03000509000000000000" pitchFamily="65" charset="-120"/>
                          <a:ea typeface="標楷體" panose="03000509000000000000" pitchFamily="65" charset="-120"/>
                          <a:cs typeface="+mn-cs"/>
                        </a:rPr>
                        <a:t>分。</a:t>
                      </a:r>
                    </a:p>
                    <a:p>
                      <a:pPr>
                        <a:lnSpc>
                          <a:spcPts val="2000"/>
                        </a:lnSpc>
                        <a:spcBef>
                          <a:spcPts val="600"/>
                        </a:spcBef>
                      </a:pPr>
                      <a:r>
                        <a:rPr lang="en-US" altLang="zh-TW" sz="1700" kern="1200" dirty="0">
                          <a:solidFill>
                            <a:schemeClr val="tx1"/>
                          </a:solidFill>
                          <a:effectLst/>
                          <a:latin typeface="標楷體" panose="03000509000000000000" pitchFamily="65" charset="-120"/>
                          <a:ea typeface="標楷體" panose="03000509000000000000" pitchFamily="65" charset="-120"/>
                          <a:cs typeface="+mn-cs"/>
                        </a:rPr>
                        <a:t>9.</a:t>
                      </a:r>
                      <a:r>
                        <a:rPr lang="zh-TW" altLang="zh-TW" sz="1700" kern="1200" dirty="0">
                          <a:solidFill>
                            <a:schemeClr val="tx1"/>
                          </a:solidFill>
                          <a:effectLst/>
                          <a:latin typeface="標楷體" panose="03000509000000000000" pitchFamily="65" charset="-120"/>
                          <a:ea typeface="標楷體" panose="03000509000000000000" pitchFamily="65" charset="-120"/>
                          <a:cs typeface="+mn-cs"/>
                        </a:rPr>
                        <a:t>國外研討會口頭報告</a:t>
                      </a:r>
                      <a:r>
                        <a:rPr lang="en-US" altLang="zh-TW" sz="1700" kern="1200" dirty="0">
                          <a:solidFill>
                            <a:schemeClr val="tx1"/>
                          </a:solidFill>
                          <a:effectLst/>
                          <a:latin typeface="標楷體" panose="03000509000000000000" pitchFamily="65" charset="-120"/>
                          <a:ea typeface="標楷體" panose="03000509000000000000" pitchFamily="65" charset="-120"/>
                          <a:cs typeface="+mn-cs"/>
                        </a:rPr>
                        <a:t>1</a:t>
                      </a:r>
                      <a:r>
                        <a:rPr lang="zh-TW" altLang="zh-TW" sz="1700" kern="1200" dirty="0">
                          <a:solidFill>
                            <a:schemeClr val="tx1"/>
                          </a:solidFill>
                          <a:effectLst/>
                          <a:latin typeface="標楷體" panose="03000509000000000000" pitchFamily="65" charset="-120"/>
                          <a:ea typeface="標楷體" panose="03000509000000000000" pitchFamily="65" charset="-120"/>
                          <a:cs typeface="+mn-cs"/>
                        </a:rPr>
                        <a:t>次：</a:t>
                      </a:r>
                      <a:r>
                        <a:rPr lang="en-US" altLang="zh-TW" sz="1700" kern="1200" dirty="0">
                          <a:solidFill>
                            <a:schemeClr val="tx1"/>
                          </a:solidFill>
                          <a:effectLst/>
                          <a:latin typeface="標楷體" panose="03000509000000000000" pitchFamily="65" charset="-120"/>
                          <a:ea typeface="標楷體" panose="03000509000000000000" pitchFamily="65" charset="-120"/>
                          <a:cs typeface="+mn-cs"/>
                        </a:rPr>
                        <a:t>5</a:t>
                      </a:r>
                      <a:r>
                        <a:rPr lang="zh-TW" altLang="zh-TW" sz="1700" kern="1200" dirty="0">
                          <a:solidFill>
                            <a:schemeClr val="tx1"/>
                          </a:solidFill>
                          <a:effectLst/>
                          <a:latin typeface="標楷體" panose="03000509000000000000" pitchFamily="65" charset="-120"/>
                          <a:ea typeface="標楷體" panose="03000509000000000000" pitchFamily="65" charset="-120"/>
                          <a:cs typeface="+mn-cs"/>
                        </a:rPr>
                        <a:t>分。</a:t>
                      </a:r>
                    </a:p>
                    <a:p>
                      <a:pPr>
                        <a:lnSpc>
                          <a:spcPts val="2000"/>
                        </a:lnSpc>
                        <a:spcBef>
                          <a:spcPts val="600"/>
                        </a:spcBef>
                      </a:pPr>
                      <a:r>
                        <a:rPr lang="en-US" altLang="zh-TW" sz="1700" kern="1200" dirty="0">
                          <a:solidFill>
                            <a:schemeClr val="tx1"/>
                          </a:solidFill>
                          <a:effectLst/>
                          <a:latin typeface="標楷體" panose="03000509000000000000" pitchFamily="65" charset="-120"/>
                          <a:ea typeface="標楷體" panose="03000509000000000000" pitchFamily="65" charset="-120"/>
                          <a:cs typeface="+mn-cs"/>
                        </a:rPr>
                        <a:t>10.</a:t>
                      </a:r>
                      <a:r>
                        <a:rPr lang="zh-TW" altLang="zh-TW" sz="1700" kern="1200" dirty="0">
                          <a:solidFill>
                            <a:schemeClr val="tx1"/>
                          </a:solidFill>
                          <a:effectLst/>
                          <a:latin typeface="標楷體" panose="03000509000000000000" pitchFamily="65" charset="-120"/>
                          <a:ea typeface="標楷體" panose="03000509000000000000" pitchFamily="65" charset="-120"/>
                          <a:cs typeface="+mn-cs"/>
                        </a:rPr>
                        <a:t>參加國際性競賽並獲得名次者</a:t>
                      </a:r>
                      <a:r>
                        <a:rPr lang="en-US" altLang="zh-TW" sz="1700"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700" kern="1200" dirty="0">
                          <a:solidFill>
                            <a:schemeClr val="tx1"/>
                          </a:solidFill>
                          <a:effectLst/>
                          <a:latin typeface="標楷體" panose="03000509000000000000" pitchFamily="65" charset="-120"/>
                          <a:ea typeface="標楷體" panose="03000509000000000000" pitchFamily="65" charset="-120"/>
                          <a:cs typeface="+mn-cs"/>
                        </a:rPr>
                        <a:t>以前三名或銅牌以上名次者為限，無名次規定者則以實際獲獎情形計列</a:t>
                      </a:r>
                      <a:r>
                        <a:rPr lang="en-US" altLang="zh-TW" sz="1700"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700" kern="1200" dirty="0">
                          <a:solidFill>
                            <a:schemeClr val="tx1"/>
                          </a:solidFill>
                          <a:effectLst/>
                          <a:latin typeface="標楷體" panose="03000509000000000000" pitchFamily="65" charset="-120"/>
                          <a:ea typeface="標楷體" panose="03000509000000000000" pitchFamily="65" charset="-120"/>
                          <a:cs typeface="+mn-cs"/>
                        </a:rPr>
                        <a:t>：</a:t>
                      </a:r>
                      <a:r>
                        <a:rPr lang="en-US" altLang="zh-TW" sz="1700" kern="1200" dirty="0">
                          <a:solidFill>
                            <a:schemeClr val="tx1"/>
                          </a:solidFill>
                          <a:effectLst/>
                          <a:latin typeface="標楷體" panose="03000509000000000000" pitchFamily="65" charset="-120"/>
                          <a:ea typeface="標楷體" panose="03000509000000000000" pitchFamily="65" charset="-120"/>
                          <a:cs typeface="+mn-cs"/>
                        </a:rPr>
                        <a:t>10</a:t>
                      </a:r>
                      <a:r>
                        <a:rPr lang="zh-TW" altLang="zh-TW" sz="1700" kern="1200" dirty="0">
                          <a:solidFill>
                            <a:schemeClr val="tx1"/>
                          </a:solidFill>
                          <a:effectLst/>
                          <a:latin typeface="標楷體" panose="03000509000000000000" pitchFamily="65" charset="-120"/>
                          <a:ea typeface="標楷體" panose="03000509000000000000" pitchFamily="65" charset="-120"/>
                          <a:cs typeface="+mn-cs"/>
                        </a:rPr>
                        <a:t>分。</a:t>
                      </a:r>
                    </a:p>
                    <a:p>
                      <a:pPr>
                        <a:lnSpc>
                          <a:spcPts val="2000"/>
                        </a:lnSpc>
                        <a:spcBef>
                          <a:spcPts val="600"/>
                        </a:spcBef>
                      </a:pPr>
                      <a:r>
                        <a:rPr lang="en-US" altLang="zh-TW" sz="1700" kern="1200" dirty="0">
                          <a:solidFill>
                            <a:schemeClr val="tx1"/>
                          </a:solidFill>
                          <a:effectLst/>
                          <a:latin typeface="標楷體" panose="03000509000000000000" pitchFamily="65" charset="-120"/>
                          <a:ea typeface="標楷體" panose="03000509000000000000" pitchFamily="65" charset="-120"/>
                          <a:cs typeface="+mn-cs"/>
                        </a:rPr>
                        <a:t>11.</a:t>
                      </a:r>
                      <a:r>
                        <a:rPr lang="zh-TW" altLang="zh-TW" sz="1700" kern="1200" dirty="0">
                          <a:solidFill>
                            <a:schemeClr val="tx1"/>
                          </a:solidFill>
                          <a:effectLst/>
                          <a:latin typeface="標楷體" panose="03000509000000000000" pitchFamily="65" charset="-120"/>
                          <a:ea typeface="標楷體" panose="03000509000000000000" pitchFamily="65" charset="-120"/>
                          <a:cs typeface="+mn-cs"/>
                        </a:rPr>
                        <a:t>參加由政府部會舉辦之全國性競賽並獲得名次者</a:t>
                      </a:r>
                      <a:r>
                        <a:rPr lang="en-US" altLang="zh-TW" sz="1700"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700" kern="1200" dirty="0">
                          <a:solidFill>
                            <a:schemeClr val="tx1"/>
                          </a:solidFill>
                          <a:effectLst/>
                          <a:latin typeface="標楷體" panose="03000509000000000000" pitchFamily="65" charset="-120"/>
                          <a:ea typeface="標楷體" panose="03000509000000000000" pitchFamily="65" charset="-120"/>
                          <a:cs typeface="+mn-cs"/>
                        </a:rPr>
                        <a:t>以前三名或銅牌以上名次者為限，無名次規定者則以實際獲獎情形計列</a:t>
                      </a:r>
                      <a:r>
                        <a:rPr lang="en-US" altLang="zh-TW" sz="1700"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700" kern="1200" dirty="0">
                          <a:solidFill>
                            <a:schemeClr val="tx1"/>
                          </a:solidFill>
                          <a:effectLst/>
                          <a:latin typeface="標楷體" panose="03000509000000000000" pitchFamily="65" charset="-120"/>
                          <a:ea typeface="標楷體" panose="03000509000000000000" pitchFamily="65" charset="-120"/>
                          <a:cs typeface="+mn-cs"/>
                        </a:rPr>
                        <a:t>：</a:t>
                      </a:r>
                      <a:r>
                        <a:rPr lang="en-US" altLang="zh-TW" sz="1700" kern="1200" dirty="0">
                          <a:solidFill>
                            <a:schemeClr val="tx1"/>
                          </a:solidFill>
                          <a:effectLst/>
                          <a:latin typeface="標楷體" panose="03000509000000000000" pitchFamily="65" charset="-120"/>
                          <a:ea typeface="標楷體" panose="03000509000000000000" pitchFamily="65" charset="-120"/>
                          <a:cs typeface="+mn-cs"/>
                        </a:rPr>
                        <a:t>10</a:t>
                      </a:r>
                      <a:r>
                        <a:rPr lang="zh-TW" altLang="zh-TW" sz="1700" kern="1200" dirty="0">
                          <a:solidFill>
                            <a:schemeClr val="tx1"/>
                          </a:solidFill>
                          <a:effectLst/>
                          <a:latin typeface="標楷體" panose="03000509000000000000" pitchFamily="65" charset="-120"/>
                          <a:ea typeface="標楷體" panose="03000509000000000000" pitchFamily="65" charset="-120"/>
                          <a:cs typeface="+mn-cs"/>
                        </a:rPr>
                        <a:t>分。</a:t>
                      </a:r>
                    </a:p>
                    <a:p>
                      <a:pPr>
                        <a:lnSpc>
                          <a:spcPts val="2000"/>
                        </a:lnSpc>
                        <a:spcBef>
                          <a:spcPts val="600"/>
                        </a:spcBef>
                      </a:pPr>
                      <a:r>
                        <a:rPr lang="en-US" altLang="zh-TW" sz="1700" kern="1200" dirty="0">
                          <a:solidFill>
                            <a:schemeClr val="tx1"/>
                          </a:solidFill>
                          <a:effectLst/>
                          <a:latin typeface="標楷體" panose="03000509000000000000" pitchFamily="65" charset="-120"/>
                          <a:ea typeface="標楷體" panose="03000509000000000000" pitchFamily="65" charset="-120"/>
                          <a:cs typeface="+mn-cs"/>
                        </a:rPr>
                        <a:t>12.</a:t>
                      </a:r>
                      <a:r>
                        <a:rPr lang="zh-TW" altLang="zh-TW" sz="1700" kern="1200" dirty="0">
                          <a:solidFill>
                            <a:schemeClr val="tx1"/>
                          </a:solidFill>
                          <a:effectLst/>
                          <a:latin typeface="標楷體" panose="03000509000000000000" pitchFamily="65" charset="-120"/>
                          <a:ea typeface="標楷體" panose="03000509000000000000" pitchFamily="65" charset="-120"/>
                          <a:cs typeface="+mn-cs"/>
                        </a:rPr>
                        <a:t>教師個人展演之現場整場光碟</a:t>
                      </a:r>
                      <a:r>
                        <a:rPr lang="en-US" altLang="zh-TW" sz="1700" kern="1200" dirty="0">
                          <a:solidFill>
                            <a:schemeClr val="tx1"/>
                          </a:solidFill>
                          <a:effectLst/>
                          <a:latin typeface="標楷體" panose="03000509000000000000" pitchFamily="65" charset="-120"/>
                          <a:ea typeface="標楷體" panose="03000509000000000000" pitchFamily="65" charset="-120"/>
                          <a:cs typeface="+mn-cs"/>
                        </a:rPr>
                        <a:t> (</a:t>
                      </a:r>
                      <a:r>
                        <a:rPr lang="zh-TW" altLang="zh-TW" sz="1700" kern="1200" dirty="0">
                          <a:solidFill>
                            <a:schemeClr val="tx1"/>
                          </a:solidFill>
                          <a:effectLst/>
                          <a:latin typeface="標楷體" panose="03000509000000000000" pitchFamily="65" charset="-120"/>
                          <a:ea typeface="標楷體" panose="03000509000000000000" pitchFamily="65" charset="-120"/>
                          <a:cs typeface="+mn-cs"/>
                        </a:rPr>
                        <a:t>含展覽、器樂演奏</a:t>
                      </a:r>
                      <a:r>
                        <a:rPr lang="en-US" altLang="zh-TW" sz="1700"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700" kern="1200" dirty="0">
                          <a:solidFill>
                            <a:schemeClr val="tx1"/>
                          </a:solidFill>
                          <a:effectLst/>
                          <a:latin typeface="標楷體" panose="03000509000000000000" pitchFamily="65" charset="-120"/>
                          <a:ea typeface="標楷體" panose="03000509000000000000" pitchFamily="65" charset="-120"/>
                          <a:cs typeface="+mn-cs"/>
                        </a:rPr>
                        <a:t>唱</a:t>
                      </a:r>
                      <a:r>
                        <a:rPr lang="en-US" altLang="zh-TW" sz="1700"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700" kern="1200" dirty="0">
                          <a:solidFill>
                            <a:schemeClr val="tx1"/>
                          </a:solidFill>
                          <a:effectLst/>
                          <a:latin typeface="標楷體" panose="03000509000000000000" pitchFamily="65" charset="-120"/>
                          <a:ea typeface="標楷體" panose="03000509000000000000" pitchFamily="65" charset="-120"/>
                          <a:cs typeface="+mn-cs"/>
                        </a:rPr>
                        <a:t>或音樂創作管絃樂曲，並於國際性或國內具審核機制院轄市級以上場館舉辦</a:t>
                      </a:r>
                      <a:r>
                        <a:rPr lang="en-US" altLang="zh-TW" sz="1700" kern="1200" dirty="0">
                          <a:solidFill>
                            <a:schemeClr val="tx1"/>
                          </a:solidFill>
                          <a:effectLst/>
                          <a:latin typeface="標楷體" panose="03000509000000000000" pitchFamily="65" charset="-120"/>
                          <a:ea typeface="標楷體" panose="03000509000000000000" pitchFamily="65" charset="-120"/>
                          <a:cs typeface="+mn-cs"/>
                        </a:rPr>
                        <a:t>)1</a:t>
                      </a:r>
                      <a:r>
                        <a:rPr lang="zh-TW" altLang="zh-TW" sz="1700" kern="1200" dirty="0">
                          <a:solidFill>
                            <a:schemeClr val="tx1"/>
                          </a:solidFill>
                          <a:effectLst/>
                          <a:latin typeface="標楷體" panose="03000509000000000000" pitchFamily="65" charset="-120"/>
                          <a:ea typeface="標楷體" panose="03000509000000000000" pitchFamily="65" charset="-120"/>
                          <a:cs typeface="+mn-cs"/>
                        </a:rPr>
                        <a:t>份以上。</a:t>
                      </a:r>
                      <a:r>
                        <a:rPr lang="en-US" altLang="zh-TW" sz="1700"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700" kern="1200" dirty="0">
                          <a:solidFill>
                            <a:schemeClr val="tx1"/>
                          </a:solidFill>
                          <a:effectLst/>
                          <a:latin typeface="標楷體" panose="03000509000000000000" pitchFamily="65" charset="-120"/>
                          <a:ea typeface="標楷體" panose="03000509000000000000" pitchFamily="65" charset="-120"/>
                          <a:cs typeface="+mn-cs"/>
                        </a:rPr>
                        <a:t>不得與</a:t>
                      </a:r>
                      <a:r>
                        <a:rPr lang="en-US" altLang="zh-TW" sz="1700" kern="1200" dirty="0">
                          <a:solidFill>
                            <a:schemeClr val="tx1"/>
                          </a:solidFill>
                          <a:effectLst/>
                          <a:latin typeface="標楷體" panose="03000509000000000000" pitchFamily="65" charset="-120"/>
                          <a:ea typeface="標楷體" panose="03000509000000000000" pitchFamily="65" charset="-120"/>
                          <a:cs typeface="+mn-cs"/>
                        </a:rPr>
                        <a:t>B1</a:t>
                      </a:r>
                      <a:r>
                        <a:rPr lang="zh-TW" altLang="zh-TW" sz="1700" kern="1200" dirty="0">
                          <a:solidFill>
                            <a:schemeClr val="tx1"/>
                          </a:solidFill>
                          <a:effectLst/>
                          <a:latin typeface="標楷體" panose="03000509000000000000" pitchFamily="65" charset="-120"/>
                          <a:ea typeface="標楷體" panose="03000509000000000000" pitchFamily="65" charset="-120"/>
                          <a:cs typeface="+mn-cs"/>
                        </a:rPr>
                        <a:t>重覆採計</a:t>
                      </a:r>
                      <a:r>
                        <a:rPr lang="en-US" altLang="zh-TW" sz="1700"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700" kern="1200" dirty="0">
                          <a:solidFill>
                            <a:schemeClr val="tx1"/>
                          </a:solidFill>
                          <a:effectLst/>
                          <a:latin typeface="標楷體" panose="03000509000000000000" pitchFamily="65" charset="-120"/>
                          <a:ea typeface="標楷體" panose="03000509000000000000" pitchFamily="65" charset="-120"/>
                          <a:cs typeface="+mn-cs"/>
                        </a:rPr>
                        <a:t>：</a:t>
                      </a:r>
                      <a:r>
                        <a:rPr lang="en-US" altLang="zh-TW" sz="1700" kern="1200" dirty="0">
                          <a:solidFill>
                            <a:schemeClr val="tx1"/>
                          </a:solidFill>
                          <a:effectLst/>
                          <a:latin typeface="標楷體" panose="03000509000000000000" pitchFamily="65" charset="-120"/>
                          <a:ea typeface="標楷體" panose="03000509000000000000" pitchFamily="65" charset="-120"/>
                          <a:cs typeface="+mn-cs"/>
                        </a:rPr>
                        <a:t>10</a:t>
                      </a:r>
                      <a:r>
                        <a:rPr lang="zh-TW" altLang="zh-TW" sz="1700" kern="1200" dirty="0">
                          <a:solidFill>
                            <a:schemeClr val="tx1"/>
                          </a:solidFill>
                          <a:effectLst/>
                          <a:latin typeface="標楷體" panose="03000509000000000000" pitchFamily="65" charset="-120"/>
                          <a:ea typeface="標楷體" panose="03000509000000000000" pitchFamily="65" charset="-120"/>
                          <a:cs typeface="+mn-cs"/>
                        </a:rPr>
                        <a:t>分。</a:t>
                      </a:r>
                    </a:p>
                    <a:p>
                      <a:pPr>
                        <a:lnSpc>
                          <a:spcPts val="2000"/>
                        </a:lnSpc>
                        <a:spcBef>
                          <a:spcPts val="600"/>
                        </a:spcBef>
                      </a:pPr>
                      <a:r>
                        <a:rPr lang="en-US" altLang="zh-TW" sz="1700" kern="1200" dirty="0">
                          <a:solidFill>
                            <a:schemeClr val="tx1"/>
                          </a:solidFill>
                          <a:effectLst/>
                          <a:latin typeface="標楷體" panose="03000509000000000000" pitchFamily="65" charset="-120"/>
                          <a:ea typeface="標楷體" panose="03000509000000000000" pitchFamily="65" charset="-120"/>
                          <a:cs typeface="+mn-cs"/>
                        </a:rPr>
                        <a:t>13</a:t>
                      </a:r>
                      <a:r>
                        <a:rPr lang="zh-TW" altLang="zh-TW" sz="1700" kern="1200" dirty="0">
                          <a:solidFill>
                            <a:schemeClr val="tx1"/>
                          </a:solidFill>
                          <a:effectLst/>
                          <a:latin typeface="標楷體" panose="03000509000000000000" pitchFamily="65" charset="-120"/>
                          <a:ea typeface="標楷體" panose="03000509000000000000" pitchFamily="65" charset="-120"/>
                          <a:cs typeface="+mn-cs"/>
                        </a:rPr>
                        <a:t>其他研究成果</a:t>
                      </a:r>
                      <a:r>
                        <a:rPr lang="en-US" altLang="zh-TW" sz="1700"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700" kern="1200" dirty="0">
                          <a:solidFill>
                            <a:schemeClr val="tx1"/>
                          </a:solidFill>
                          <a:effectLst/>
                          <a:latin typeface="標楷體" panose="03000509000000000000" pitchFamily="65" charset="-120"/>
                          <a:ea typeface="標楷體" panose="03000509000000000000" pitchFamily="65" charset="-120"/>
                          <a:cs typeface="+mn-cs"/>
                        </a:rPr>
                        <a:t>自行提供佐證資料</a:t>
                      </a:r>
                      <a:r>
                        <a:rPr lang="en-US" altLang="zh-TW" sz="1700"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700" kern="1200" dirty="0">
                          <a:solidFill>
                            <a:schemeClr val="tx1"/>
                          </a:solidFill>
                          <a:effectLst/>
                          <a:latin typeface="標楷體" panose="03000509000000000000" pitchFamily="65" charset="-120"/>
                          <a:ea typeface="標楷體" panose="03000509000000000000" pitchFamily="65" charset="-120"/>
                          <a:cs typeface="+mn-cs"/>
                        </a:rPr>
                        <a:t>：</a:t>
                      </a:r>
                      <a:r>
                        <a:rPr lang="en-US" altLang="zh-TW" sz="1700" kern="1200" dirty="0">
                          <a:solidFill>
                            <a:schemeClr val="tx1"/>
                          </a:solidFill>
                          <a:effectLst/>
                          <a:latin typeface="標楷體" panose="03000509000000000000" pitchFamily="65" charset="-120"/>
                          <a:ea typeface="標楷體" panose="03000509000000000000" pitchFamily="65" charset="-120"/>
                          <a:cs typeface="+mn-cs"/>
                        </a:rPr>
                        <a:t>5-10</a:t>
                      </a:r>
                      <a:r>
                        <a:rPr lang="zh-TW" altLang="zh-TW" sz="1700" kern="1200" dirty="0">
                          <a:solidFill>
                            <a:schemeClr val="tx1"/>
                          </a:solidFill>
                          <a:effectLst/>
                          <a:latin typeface="標楷體" panose="03000509000000000000" pitchFamily="65" charset="-120"/>
                          <a:ea typeface="標楷體" panose="03000509000000000000" pitchFamily="65" charset="-120"/>
                          <a:cs typeface="+mn-cs"/>
                        </a:rPr>
                        <a:t>分。</a:t>
                      </a:r>
                      <a:endParaRPr lang="zh-TW" sz="17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ts val="2000"/>
                        </a:lnSpc>
                        <a:spcBef>
                          <a:spcPts val="600"/>
                        </a:spcBef>
                        <a:spcAft>
                          <a:spcPts val="0"/>
                        </a:spcAft>
                        <a:buFont typeface="+mj-lt"/>
                        <a:buNone/>
                      </a:pPr>
                      <a:r>
                        <a:rPr lang="en-US" altLang="zh-TW" sz="1700" kern="100" dirty="0">
                          <a:effectLst/>
                          <a:latin typeface="標楷體" panose="03000509000000000000" pitchFamily="65" charset="-120"/>
                          <a:ea typeface="標楷體" panose="03000509000000000000" pitchFamily="65" charset="-120"/>
                          <a:cs typeface="Times New Roman" panose="02020603050405020304" pitchFamily="18" charset="0"/>
                        </a:rPr>
                        <a:t>8.</a:t>
                      </a:r>
                      <a:r>
                        <a:rPr lang="zh-TW" altLang="en-US" sz="1700" b="1" kern="100" dirty="0">
                          <a:effectLst/>
                          <a:latin typeface="標楷體" panose="03000509000000000000" pitchFamily="65" charset="-120"/>
                          <a:ea typeface="標楷體" panose="03000509000000000000" pitchFamily="65" charset="-120"/>
                          <a:cs typeface="Times New Roman" panose="02020603050405020304" pitchFamily="18" charset="0"/>
                        </a:rPr>
                        <a:t>指導學生創業並有實際成果者</a:t>
                      </a:r>
                      <a:r>
                        <a:rPr lang="en-US" altLang="zh-TW" sz="17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700" kern="100" dirty="0">
                          <a:effectLst/>
                          <a:latin typeface="標楷體" panose="03000509000000000000" pitchFamily="65" charset="-120"/>
                          <a:ea typeface="標楷體" panose="03000509000000000000" pitchFamily="65" charset="-120"/>
                          <a:cs typeface="Times New Roman" panose="02020603050405020304" pitchFamily="18" charset="0"/>
                        </a:rPr>
                        <a:t>研發處</a:t>
                      </a:r>
                      <a:r>
                        <a:rPr lang="zh-TW" altLang="en-US" sz="1700" b="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創新創業辦公室許儷瀞</a:t>
                      </a:r>
                      <a:endParaRPr lang="en-US" altLang="zh-TW" sz="1700" b="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lvl="0" indent="0">
                        <a:lnSpc>
                          <a:spcPts val="2000"/>
                        </a:lnSpc>
                        <a:spcBef>
                          <a:spcPts val="600"/>
                        </a:spcBef>
                        <a:spcAft>
                          <a:spcPts val="0"/>
                        </a:spcAft>
                        <a:buFont typeface="+mj-lt"/>
                        <a:buNone/>
                      </a:pPr>
                      <a:r>
                        <a:rPr lang="en-US" altLang="zh-TW" sz="1700" kern="100" dirty="0">
                          <a:effectLst/>
                          <a:latin typeface="標楷體" panose="03000509000000000000" pitchFamily="65" charset="-120"/>
                          <a:ea typeface="標楷體" panose="03000509000000000000" pitchFamily="65" charset="-120"/>
                          <a:cs typeface="Times New Roman" panose="02020603050405020304" pitchFamily="18" charset="0"/>
                        </a:rPr>
                        <a:t>9.</a:t>
                      </a:r>
                      <a:r>
                        <a:rPr lang="zh-TW" altLang="en-US" sz="1700" b="1" kern="100" dirty="0">
                          <a:effectLst/>
                          <a:latin typeface="標楷體" panose="03000509000000000000" pitchFamily="65" charset="-120"/>
                          <a:ea typeface="標楷體" panose="03000509000000000000" pitchFamily="65" charset="-120"/>
                          <a:cs typeface="Times New Roman" panose="02020603050405020304" pitchFamily="18" charset="0"/>
                        </a:rPr>
                        <a:t>國外研討會口頭報告</a:t>
                      </a:r>
                      <a:r>
                        <a:rPr lang="en-US" altLang="zh-TW" sz="1700" b="1"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700" b="1" kern="100" dirty="0">
                          <a:effectLst/>
                          <a:latin typeface="標楷體" panose="03000509000000000000" pitchFamily="65" charset="-120"/>
                          <a:ea typeface="標楷體" panose="03000509000000000000" pitchFamily="65" charset="-120"/>
                          <a:cs typeface="Times New Roman" panose="02020603050405020304" pitchFamily="18" charset="0"/>
                        </a:rPr>
                        <a:t>校基庫</a:t>
                      </a:r>
                      <a:r>
                        <a:rPr lang="en-US" altLang="zh-TW" sz="1700" b="1"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700" b="1" kern="100" dirty="0">
                          <a:effectLst/>
                          <a:latin typeface="標楷體" panose="03000509000000000000" pitchFamily="65" charset="-120"/>
                          <a:ea typeface="標楷體" panose="03000509000000000000" pitchFamily="65" charset="-120"/>
                          <a:cs typeface="Times New Roman" panose="02020603050405020304" pitchFamily="18" charset="0"/>
                        </a:rPr>
                        <a:t>表</a:t>
                      </a:r>
                      <a:r>
                        <a:rPr lang="en-US" altLang="zh-TW" sz="1700" b="1" kern="100" dirty="0">
                          <a:effectLst/>
                          <a:latin typeface="標楷體" panose="03000509000000000000" pitchFamily="65" charset="-120"/>
                          <a:ea typeface="標楷體" panose="03000509000000000000" pitchFamily="65" charset="-120"/>
                          <a:cs typeface="Times New Roman" panose="02020603050405020304" pitchFamily="18" charset="0"/>
                        </a:rPr>
                        <a:t>1-10)</a:t>
                      </a:r>
                      <a:r>
                        <a:rPr lang="en-US" altLang="zh-TW" sz="17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700" kern="100" dirty="0">
                          <a:effectLst/>
                          <a:latin typeface="標楷體" panose="03000509000000000000" pitchFamily="65" charset="-120"/>
                          <a:ea typeface="標楷體" panose="03000509000000000000" pitchFamily="65" charset="-120"/>
                          <a:cs typeface="Times New Roman" panose="02020603050405020304" pitchFamily="18" charset="0"/>
                        </a:rPr>
                        <a:t>教師自填並檢附證明文件</a:t>
                      </a:r>
                      <a:endParaRPr lang="en-US" altLang="zh-TW" sz="17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0" lvl="0" indent="0">
                        <a:lnSpc>
                          <a:spcPts val="2000"/>
                        </a:lnSpc>
                        <a:spcBef>
                          <a:spcPts val="600"/>
                        </a:spcBef>
                        <a:spcAft>
                          <a:spcPts val="0"/>
                        </a:spcAft>
                        <a:buFont typeface="+mj-lt"/>
                        <a:buNone/>
                      </a:pPr>
                      <a:r>
                        <a:rPr lang="en-US" altLang="zh-TW" sz="1700" kern="100" dirty="0">
                          <a:effectLst/>
                          <a:latin typeface="標楷體" panose="03000509000000000000" pitchFamily="65" charset="-120"/>
                          <a:ea typeface="標楷體" panose="03000509000000000000" pitchFamily="65" charset="-120"/>
                          <a:cs typeface="Times New Roman" panose="02020603050405020304" pitchFamily="18" charset="0"/>
                        </a:rPr>
                        <a:t>10.</a:t>
                      </a:r>
                      <a:r>
                        <a:rPr lang="zh-TW" altLang="en-US" sz="1700" b="1" kern="100" dirty="0">
                          <a:effectLst/>
                          <a:latin typeface="標楷體" panose="03000509000000000000" pitchFamily="65" charset="-120"/>
                          <a:ea typeface="標楷體" panose="03000509000000000000" pitchFamily="65" charset="-120"/>
                          <a:cs typeface="Times New Roman" panose="02020603050405020304" pitchFamily="18" charset="0"/>
                        </a:rPr>
                        <a:t>參加國際性競賽並獲得名次者</a:t>
                      </a:r>
                      <a:r>
                        <a:rPr lang="en-US" altLang="zh-TW" sz="1700" b="1"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700" b="1" kern="100" dirty="0">
                          <a:effectLst/>
                          <a:latin typeface="標楷體" panose="03000509000000000000" pitchFamily="65" charset="-120"/>
                          <a:ea typeface="標楷體" panose="03000509000000000000" pitchFamily="65" charset="-120"/>
                          <a:cs typeface="Times New Roman" panose="02020603050405020304" pitchFamily="18" charset="0"/>
                        </a:rPr>
                        <a:t>校基庫</a:t>
                      </a:r>
                      <a:r>
                        <a:rPr lang="en-US" altLang="zh-TW" sz="1700" b="1"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700" b="1" kern="100" dirty="0">
                          <a:effectLst/>
                          <a:latin typeface="標楷體" panose="03000509000000000000" pitchFamily="65" charset="-120"/>
                          <a:ea typeface="標楷體" panose="03000509000000000000" pitchFamily="65" charset="-120"/>
                          <a:cs typeface="Times New Roman" panose="02020603050405020304" pitchFamily="18" charset="0"/>
                        </a:rPr>
                        <a:t>表</a:t>
                      </a:r>
                      <a:r>
                        <a:rPr lang="en-US" altLang="zh-TW" sz="1700" b="1" kern="100" dirty="0">
                          <a:effectLst/>
                          <a:latin typeface="標楷體" panose="03000509000000000000" pitchFamily="65" charset="-120"/>
                          <a:ea typeface="標楷體" panose="03000509000000000000" pitchFamily="65" charset="-120"/>
                          <a:cs typeface="Times New Roman" panose="02020603050405020304" pitchFamily="18" charset="0"/>
                        </a:rPr>
                        <a:t>1-13)--</a:t>
                      </a:r>
                      <a:r>
                        <a:rPr lang="zh-TW" altLang="en-US" sz="1700" kern="100" dirty="0">
                          <a:effectLst/>
                          <a:latin typeface="標楷體" panose="03000509000000000000" pitchFamily="65" charset="-120"/>
                          <a:ea typeface="標楷體" panose="03000509000000000000" pitchFamily="65" charset="-120"/>
                          <a:cs typeface="Times New Roman" panose="02020603050405020304" pitchFamily="18" charset="0"/>
                        </a:rPr>
                        <a:t>教師自填並檢附證明文件</a:t>
                      </a:r>
                      <a:endParaRPr lang="en-US" altLang="zh-TW" sz="17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0" lvl="0" indent="0">
                        <a:lnSpc>
                          <a:spcPts val="2000"/>
                        </a:lnSpc>
                        <a:spcBef>
                          <a:spcPts val="600"/>
                        </a:spcBef>
                        <a:spcAft>
                          <a:spcPts val="0"/>
                        </a:spcAft>
                        <a:buFont typeface="+mj-lt"/>
                        <a:buNone/>
                      </a:pPr>
                      <a:r>
                        <a:rPr lang="en-US" altLang="zh-TW" sz="1700" kern="100" dirty="0">
                          <a:effectLst/>
                          <a:latin typeface="標楷體" panose="03000509000000000000" pitchFamily="65" charset="-120"/>
                          <a:ea typeface="標楷體" panose="03000509000000000000" pitchFamily="65" charset="-120"/>
                          <a:cs typeface="Times New Roman" panose="02020603050405020304" pitchFamily="18" charset="0"/>
                        </a:rPr>
                        <a:t>11.</a:t>
                      </a:r>
                      <a:r>
                        <a:rPr lang="zh-TW" altLang="en-US" sz="1700" b="1" kern="100" dirty="0">
                          <a:effectLst/>
                          <a:latin typeface="標楷體" panose="03000509000000000000" pitchFamily="65" charset="-120"/>
                          <a:ea typeface="標楷體" panose="03000509000000000000" pitchFamily="65" charset="-120"/>
                          <a:cs typeface="Times New Roman" panose="02020603050405020304" pitchFamily="18" charset="0"/>
                        </a:rPr>
                        <a:t>參加由政府部會舉辦之全國性競賽並獲得名次者</a:t>
                      </a:r>
                      <a:r>
                        <a:rPr lang="en-US" altLang="zh-TW" sz="1700" b="1"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700" b="1" kern="100" dirty="0">
                          <a:effectLst/>
                          <a:latin typeface="標楷體" panose="03000509000000000000" pitchFamily="65" charset="-120"/>
                          <a:ea typeface="標楷體" panose="03000509000000000000" pitchFamily="65" charset="-120"/>
                          <a:cs typeface="Times New Roman" panose="02020603050405020304" pitchFamily="18" charset="0"/>
                        </a:rPr>
                        <a:t>校基庫</a:t>
                      </a:r>
                      <a:r>
                        <a:rPr lang="en-US" altLang="zh-TW" sz="1700" b="1"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700" b="1" kern="100" dirty="0">
                          <a:effectLst/>
                          <a:latin typeface="標楷體" panose="03000509000000000000" pitchFamily="65" charset="-120"/>
                          <a:ea typeface="標楷體" panose="03000509000000000000" pitchFamily="65" charset="-120"/>
                          <a:cs typeface="Times New Roman" panose="02020603050405020304" pitchFamily="18" charset="0"/>
                        </a:rPr>
                        <a:t>表</a:t>
                      </a:r>
                      <a:r>
                        <a:rPr lang="en-US" altLang="zh-TW" sz="1700" b="1" kern="100" dirty="0">
                          <a:effectLst/>
                          <a:latin typeface="標楷體" panose="03000509000000000000" pitchFamily="65" charset="-120"/>
                          <a:ea typeface="標楷體" panose="03000509000000000000" pitchFamily="65" charset="-120"/>
                          <a:cs typeface="Times New Roman" panose="02020603050405020304" pitchFamily="18" charset="0"/>
                        </a:rPr>
                        <a:t>1-13)--</a:t>
                      </a:r>
                      <a:r>
                        <a:rPr lang="zh-TW" altLang="en-US" sz="1700" kern="100" dirty="0">
                          <a:effectLst/>
                          <a:latin typeface="標楷體" panose="03000509000000000000" pitchFamily="65" charset="-120"/>
                          <a:ea typeface="標楷體" panose="03000509000000000000" pitchFamily="65" charset="-120"/>
                          <a:cs typeface="Times New Roman" panose="02020603050405020304" pitchFamily="18" charset="0"/>
                        </a:rPr>
                        <a:t>教師自填並檢附證明文件</a:t>
                      </a:r>
                      <a:endParaRPr lang="en-US" altLang="zh-TW" sz="17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0" lvl="0" indent="0">
                        <a:lnSpc>
                          <a:spcPts val="2000"/>
                        </a:lnSpc>
                        <a:spcBef>
                          <a:spcPts val="600"/>
                        </a:spcBef>
                        <a:spcAft>
                          <a:spcPts val="0"/>
                        </a:spcAft>
                        <a:buFont typeface="+mj-lt"/>
                        <a:buNone/>
                      </a:pPr>
                      <a:r>
                        <a:rPr lang="en-US" altLang="zh-TW" sz="1700" kern="100" dirty="0">
                          <a:effectLst/>
                          <a:latin typeface="標楷體" panose="03000509000000000000" pitchFamily="65" charset="-120"/>
                          <a:ea typeface="標楷體" panose="03000509000000000000" pitchFamily="65" charset="-120"/>
                          <a:cs typeface="Times New Roman" panose="02020603050405020304" pitchFamily="18" charset="0"/>
                        </a:rPr>
                        <a:t>12.</a:t>
                      </a:r>
                      <a:r>
                        <a:rPr lang="zh-TW" altLang="en-US" sz="1700" b="1" kern="100" dirty="0">
                          <a:effectLst/>
                          <a:latin typeface="標楷體" panose="03000509000000000000" pitchFamily="65" charset="-120"/>
                          <a:ea typeface="標楷體" panose="03000509000000000000" pitchFamily="65" charset="-120"/>
                          <a:cs typeface="Times New Roman" panose="02020603050405020304" pitchFamily="18" charset="0"/>
                        </a:rPr>
                        <a:t>教師個人展演之現場整場光碟</a:t>
                      </a:r>
                      <a:r>
                        <a:rPr lang="en-US" altLang="zh-TW" sz="1700" b="1"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700" b="1" kern="100" dirty="0">
                          <a:effectLst/>
                          <a:latin typeface="標楷體" panose="03000509000000000000" pitchFamily="65" charset="-120"/>
                          <a:ea typeface="標楷體" panose="03000509000000000000" pitchFamily="65" charset="-120"/>
                          <a:cs typeface="Times New Roman" panose="02020603050405020304" pitchFamily="18" charset="0"/>
                        </a:rPr>
                        <a:t>檢附證明文件</a:t>
                      </a:r>
                      <a:r>
                        <a:rPr lang="en-US" altLang="zh-TW" sz="1700" b="1"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700" kern="100" dirty="0">
                          <a:effectLst/>
                          <a:latin typeface="標楷體" panose="03000509000000000000" pitchFamily="65" charset="-120"/>
                          <a:ea typeface="標楷體" panose="03000509000000000000" pitchFamily="65" charset="-120"/>
                          <a:cs typeface="Times New Roman" panose="02020603050405020304" pitchFamily="18" charset="0"/>
                        </a:rPr>
                        <a:t>教師自填</a:t>
                      </a:r>
                      <a:r>
                        <a:rPr lang="en-US" altLang="zh-TW" sz="17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700" kern="100" dirty="0">
                          <a:effectLst/>
                          <a:latin typeface="標楷體" panose="03000509000000000000" pitchFamily="65" charset="-120"/>
                          <a:ea typeface="標楷體" panose="03000509000000000000" pitchFamily="65" charset="-120"/>
                          <a:cs typeface="Times New Roman" panose="02020603050405020304" pitchFamily="18" charset="0"/>
                        </a:rPr>
                        <a:t>用人單位</a:t>
                      </a:r>
                      <a:endParaRPr lang="en-US" altLang="zh-TW" sz="17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0" lvl="0" indent="0">
                        <a:lnSpc>
                          <a:spcPts val="2000"/>
                        </a:lnSpc>
                        <a:spcBef>
                          <a:spcPts val="600"/>
                        </a:spcBef>
                        <a:spcAft>
                          <a:spcPts val="0"/>
                        </a:spcAft>
                        <a:buFont typeface="+mj-lt"/>
                        <a:buNone/>
                      </a:pPr>
                      <a:r>
                        <a:rPr lang="en-US" altLang="zh-TW" sz="1700" kern="100" dirty="0">
                          <a:effectLst/>
                          <a:latin typeface="標楷體" panose="03000509000000000000" pitchFamily="65" charset="-120"/>
                          <a:ea typeface="標楷體" panose="03000509000000000000" pitchFamily="65" charset="-120"/>
                          <a:cs typeface="Times New Roman" panose="02020603050405020304" pitchFamily="18" charset="0"/>
                        </a:rPr>
                        <a:t>13.</a:t>
                      </a:r>
                      <a:r>
                        <a:rPr lang="zh-TW" altLang="en-US" sz="1700" b="1" kern="100" dirty="0">
                          <a:effectLst/>
                          <a:latin typeface="標楷體" panose="03000509000000000000" pitchFamily="65" charset="-120"/>
                          <a:ea typeface="標楷體" panose="03000509000000000000" pitchFamily="65" charset="-120"/>
                          <a:cs typeface="Times New Roman" panose="02020603050405020304" pitchFamily="18" charset="0"/>
                        </a:rPr>
                        <a:t>其他研究成果</a:t>
                      </a:r>
                      <a:r>
                        <a:rPr lang="en-US" altLang="zh-TW" sz="1700" b="1"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700" b="1" kern="100" dirty="0">
                          <a:effectLst/>
                          <a:latin typeface="標楷體" panose="03000509000000000000" pitchFamily="65" charset="-120"/>
                          <a:ea typeface="標楷體" panose="03000509000000000000" pitchFamily="65" charset="-120"/>
                          <a:cs typeface="Times New Roman" panose="02020603050405020304" pitchFamily="18" charset="0"/>
                        </a:rPr>
                        <a:t>檢附證明文件</a:t>
                      </a:r>
                      <a:r>
                        <a:rPr lang="en-US" altLang="zh-TW" sz="17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700" kern="100" dirty="0">
                          <a:effectLst/>
                          <a:latin typeface="標楷體" panose="03000509000000000000" pitchFamily="65" charset="-120"/>
                          <a:ea typeface="標楷體" panose="03000509000000000000" pitchFamily="65" charset="-120"/>
                          <a:cs typeface="Times New Roman" panose="02020603050405020304" pitchFamily="18" charset="0"/>
                        </a:rPr>
                        <a:t>教師自填</a:t>
                      </a:r>
                      <a:r>
                        <a:rPr lang="en-US" altLang="zh-TW" sz="17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700" kern="100" dirty="0">
                          <a:effectLst/>
                          <a:latin typeface="標楷體" panose="03000509000000000000" pitchFamily="65" charset="-120"/>
                          <a:ea typeface="標楷體" panose="03000509000000000000" pitchFamily="65" charset="-120"/>
                          <a:cs typeface="Times New Roman" panose="02020603050405020304" pitchFamily="18" charset="0"/>
                        </a:rPr>
                        <a:t>用人單位</a:t>
                      </a:r>
                      <a:endParaRPr lang="zh-TW" sz="17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2386067"/>
                  </a:ext>
                </a:extLst>
              </a:tr>
            </a:tbl>
          </a:graphicData>
        </a:graphic>
      </p:graphicFrame>
    </p:spTree>
    <p:extLst>
      <p:ext uri="{BB962C8B-B14F-4D97-AF65-F5344CB8AC3E}">
        <p14:creationId xmlns:p14="http://schemas.microsoft.com/office/powerpoint/2010/main" val="40371461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C66928-75CA-4FDC-9A35-4CB9C6767049}"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標題 1"/>
          <p:cNvSpPr>
            <a:spLocks noGrp="1"/>
          </p:cNvSpPr>
          <p:nvPr>
            <p:ph type="title"/>
          </p:nvPr>
        </p:nvSpPr>
        <p:spPr>
          <a:xfrm>
            <a:off x="467544" y="132263"/>
            <a:ext cx="8568952" cy="855745"/>
          </a:xfrm>
        </p:spPr>
        <p:txBody>
          <a:bodyPr>
            <a:noAutofit/>
          </a:bodyPr>
          <a:lstStyle/>
          <a:p>
            <a:r>
              <a:rPr lang="en-US" altLang="zh-TW" sz="2400" b="1" dirty="0">
                <a:solidFill>
                  <a:prstClr val="black"/>
                </a:solidFill>
              </a:rPr>
              <a:t>113</a:t>
            </a:r>
            <a:r>
              <a:rPr lang="zh-TW" altLang="en-US" sz="2400" b="1" dirty="0">
                <a:solidFill>
                  <a:prstClr val="black"/>
                </a:solidFill>
              </a:rPr>
              <a:t>學年度</a:t>
            </a:r>
            <a:r>
              <a:rPr lang="zh-TW" altLang="en-US" sz="2400" b="1" u="sng" dirty="0">
                <a:solidFill>
                  <a:srgbClr val="FF0000"/>
                </a:solidFill>
              </a:rPr>
              <a:t>編制外專任教學人員</a:t>
            </a:r>
            <a:r>
              <a:rPr lang="en-US" altLang="zh-TW" sz="2400" b="1" u="sng" dirty="0">
                <a:solidFill>
                  <a:srgbClr val="FF0000"/>
                </a:solidFill>
              </a:rPr>
              <a:t>(</a:t>
            </a:r>
            <a:r>
              <a:rPr lang="zh-TW" altLang="en-US" sz="2400" b="1" u="sng" dirty="0">
                <a:solidFill>
                  <a:srgbClr val="FF0000"/>
                </a:solidFill>
              </a:rPr>
              <a:t>專案教師</a:t>
            </a:r>
            <a:r>
              <a:rPr lang="en-US" altLang="zh-TW" sz="2400" b="1" u="sng" dirty="0">
                <a:solidFill>
                  <a:srgbClr val="FF0000"/>
                </a:solidFill>
              </a:rPr>
              <a:t>)</a:t>
            </a:r>
            <a:r>
              <a:rPr lang="zh-TW" altLang="en-US" sz="2400" b="1" dirty="0"/>
              <a:t>評鑑基準項目</a:t>
            </a:r>
            <a:r>
              <a:rPr lang="en-US" altLang="zh-TW" sz="2400" b="1" dirty="0"/>
              <a:t>(</a:t>
            </a:r>
            <a:r>
              <a:rPr lang="zh-TW" altLang="en-US" sz="2400" b="1" dirty="0"/>
              <a:t>學術單位聘任</a:t>
            </a:r>
            <a:r>
              <a:rPr lang="en-US" altLang="zh-TW" sz="2400" b="1" dirty="0"/>
              <a:t>)</a:t>
            </a:r>
            <a:r>
              <a:rPr lang="zh-TW" altLang="en-US" sz="2400" b="1" dirty="0"/>
              <a:t>匯入單位（同仁）分工一覽表</a:t>
            </a:r>
            <a:r>
              <a:rPr lang="en-US" altLang="zh-TW" sz="2400" b="1" dirty="0"/>
              <a:t>(7/10)</a:t>
            </a:r>
            <a:endParaRPr lang="zh-TW" altLang="en-US" sz="2400" b="1" dirty="0"/>
          </a:p>
        </p:txBody>
      </p:sp>
      <p:graphicFrame>
        <p:nvGraphicFramePr>
          <p:cNvPr id="5" name="表格 4">
            <a:extLst>
              <a:ext uri="{FF2B5EF4-FFF2-40B4-BE49-F238E27FC236}">
                <a16:creationId xmlns:a16="http://schemas.microsoft.com/office/drawing/2014/main" id="{533925C8-AC52-49C5-A3F9-4B9F3A4BC251}"/>
              </a:ext>
            </a:extLst>
          </p:cNvPr>
          <p:cNvGraphicFramePr>
            <a:graphicFrameLocks noGrp="1"/>
          </p:cNvGraphicFramePr>
          <p:nvPr>
            <p:extLst>
              <p:ext uri="{D42A27DB-BD31-4B8C-83A1-F6EECF244321}">
                <p14:modId xmlns:p14="http://schemas.microsoft.com/office/powerpoint/2010/main" val="799807591"/>
              </p:ext>
            </p:extLst>
          </p:nvPr>
        </p:nvGraphicFramePr>
        <p:xfrm>
          <a:off x="270434" y="1263130"/>
          <a:ext cx="8568952" cy="5262214"/>
        </p:xfrm>
        <a:graphic>
          <a:graphicData uri="http://schemas.openxmlformats.org/drawingml/2006/table">
            <a:tbl>
              <a:tblPr firstRow="1" firstCol="1" bandRow="1" bandCol="1"/>
              <a:tblGrid>
                <a:gridCol w="962664">
                  <a:extLst>
                    <a:ext uri="{9D8B030D-6E8A-4147-A177-3AD203B41FA5}">
                      <a16:colId xmlns:a16="http://schemas.microsoft.com/office/drawing/2014/main" val="2521846841"/>
                    </a:ext>
                  </a:extLst>
                </a:gridCol>
                <a:gridCol w="4887986">
                  <a:extLst>
                    <a:ext uri="{9D8B030D-6E8A-4147-A177-3AD203B41FA5}">
                      <a16:colId xmlns:a16="http://schemas.microsoft.com/office/drawing/2014/main" val="1683314919"/>
                    </a:ext>
                  </a:extLst>
                </a:gridCol>
                <a:gridCol w="2718302">
                  <a:extLst>
                    <a:ext uri="{9D8B030D-6E8A-4147-A177-3AD203B41FA5}">
                      <a16:colId xmlns:a16="http://schemas.microsoft.com/office/drawing/2014/main" val="3024598178"/>
                    </a:ext>
                  </a:extLst>
                </a:gridCol>
              </a:tblGrid>
              <a:tr h="235368">
                <a:tc gridSpan="2">
                  <a:txBody>
                    <a:bodyPr/>
                    <a:lstStyle/>
                    <a:p>
                      <a:pPr algn="ctr">
                        <a:lnSpc>
                          <a:spcPts val="1200"/>
                        </a:lnSpc>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項目</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5956" marR="55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zh-TW" altLang="en-US"/>
                    </a:p>
                  </a:txBody>
                  <a:tcPr/>
                </a:tc>
                <a:tc>
                  <a:txBody>
                    <a:bodyPr/>
                    <a:lstStyle/>
                    <a:p>
                      <a:pPr algn="ctr">
                        <a:lnSpc>
                          <a:spcPts val="1200"/>
                        </a:lnSpc>
                        <a:spcAft>
                          <a:spcPts val="0"/>
                        </a:spcAft>
                      </a:pPr>
                      <a:r>
                        <a:rPr lang="zh-TW" sz="1600" b="1" kern="100">
                          <a:effectLst/>
                          <a:latin typeface="Times New Roman" panose="02020603050405020304" pitchFamily="18" charset="0"/>
                          <a:ea typeface="標楷體" panose="03000509000000000000" pitchFamily="65" charset="-120"/>
                          <a:cs typeface="Times New Roman" panose="02020603050405020304" pitchFamily="18" charset="0"/>
                        </a:rPr>
                        <a:t>匯入表冊</a:t>
                      </a:r>
                      <a:r>
                        <a:rPr lang="en-US" sz="1600" b="1" kern="10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b="1" kern="100">
                          <a:effectLst/>
                          <a:latin typeface="Times New Roman" panose="02020603050405020304" pitchFamily="18" charset="0"/>
                          <a:ea typeface="標楷體" panose="03000509000000000000" pitchFamily="65" charset="-120"/>
                          <a:cs typeface="Times New Roman" panose="02020603050405020304" pitchFamily="18" charset="0"/>
                        </a:rPr>
                        <a:t>單位及同仁</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5956" marR="55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98319427"/>
                  </a:ext>
                </a:extLst>
              </a:tr>
              <a:tr h="1393834">
                <a:tc>
                  <a:txBody>
                    <a:bodyPr/>
                    <a:lstStyle/>
                    <a:p>
                      <a:pPr>
                        <a:spcAft>
                          <a:spcPts val="0"/>
                        </a:spcAft>
                      </a:pPr>
                      <a:r>
                        <a:rPr lang="en-US" sz="1600" b="1" kern="100" dirty="0">
                          <a:effectLst/>
                          <a:latin typeface="Times New Roman" panose="02020603050405020304" pitchFamily="18" charset="0"/>
                          <a:ea typeface="標楷體" panose="03000509000000000000" pitchFamily="65" charset="-120"/>
                          <a:cs typeface="Times New Roman" panose="02020603050405020304" pitchFamily="18" charset="0"/>
                        </a:rPr>
                        <a:t>B3</a:t>
                      </a: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全校性計畫執行</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just">
                        <a:lnSpc>
                          <a:spcPts val="1600"/>
                        </a:lnSpc>
                        <a:spcAft>
                          <a:spcPts val="0"/>
                        </a:spcAft>
                      </a:pP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擔任全校性計畫</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如：</a:t>
                      </a:r>
                      <a:r>
                        <a:rPr lang="zh-TW" sz="1600" b="1" u="sng" kern="100" dirty="0">
                          <a:effectLst/>
                          <a:latin typeface="Times New Roman" panose="02020603050405020304" pitchFamily="18" charset="0"/>
                          <a:ea typeface="標楷體" panose="03000509000000000000" pitchFamily="65" charset="-120"/>
                          <a:cs typeface="Times New Roman" panose="02020603050405020304" pitchFamily="18" charset="0"/>
                        </a:rPr>
                        <a:t>高教深耕計畫</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、貴</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重儀器計畫及其他全校性之計畫</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之計畫或子計畫主持人，達到預期成果經單位主管確認者，每件</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分至</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不得與</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A2</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重覆採計</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gn="just">
                        <a:lnSpc>
                          <a:spcPts val="1600"/>
                        </a:lnSpc>
                        <a:spcAft>
                          <a:spcPts val="0"/>
                        </a:spcAft>
                      </a:pP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承辦全校性藝文活動</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件以上，依活動規模與成果：</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2-10</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分。本項次累計至多</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不得與</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A2</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重覆採計</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ts val="1600"/>
                        </a:lnSpc>
                        <a:spcBef>
                          <a:spcPts val="600"/>
                        </a:spcBef>
                        <a:spcAft>
                          <a:spcPts val="0"/>
                        </a:spcAft>
                        <a:buFont typeface="+mj-lt"/>
                        <a:buNone/>
                      </a:pPr>
                      <a:r>
                        <a:rPr lang="en-US" alt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600" b="1"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擔任全校性計畫之計畫或子計畫主持人</a:t>
                      </a:r>
                      <a:r>
                        <a:rPr lang="en-US" alt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計畫管考單位主管</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教師自填並檢附證明文件</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0" lvl="0" indent="0">
                        <a:lnSpc>
                          <a:spcPts val="1600"/>
                        </a:lnSpc>
                        <a:spcBef>
                          <a:spcPts val="600"/>
                        </a:spcBef>
                        <a:spcAft>
                          <a:spcPts val="0"/>
                        </a:spcAft>
                        <a:buFont typeface="+mj-lt"/>
                        <a:buNone/>
                      </a:pPr>
                      <a:r>
                        <a:rPr lang="en-US" alt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承辦全校性藝文活動</a:t>
                      </a:r>
                      <a:r>
                        <a:rPr lang="en-US" alt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主辦單位</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業務單位同仁</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教師自填並檢附證明文件</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2386067"/>
                  </a:ext>
                </a:extLst>
              </a:tr>
              <a:tr h="3526531">
                <a:tc>
                  <a:txBody>
                    <a:bodyPr/>
                    <a:lstStyle/>
                    <a:p>
                      <a:pPr>
                        <a:spcAft>
                          <a:spcPts val="0"/>
                        </a:spcAft>
                      </a:pPr>
                      <a:r>
                        <a:rPr lang="en-US" sz="1600" b="1" kern="100">
                          <a:effectLst/>
                          <a:latin typeface="Times New Roman" panose="02020603050405020304" pitchFamily="18" charset="0"/>
                          <a:ea typeface="標楷體" panose="03000509000000000000" pitchFamily="65" charset="-120"/>
                          <a:cs typeface="Times New Roman" panose="02020603050405020304" pitchFamily="18" charset="0"/>
                        </a:rPr>
                        <a:t>B4</a:t>
                      </a:r>
                      <a:r>
                        <a:rPr lang="zh-TW" sz="1600" b="1" kern="100">
                          <a:effectLst/>
                          <a:latin typeface="Times New Roman" panose="02020603050405020304" pitchFamily="18" charset="0"/>
                          <a:ea typeface="標楷體" panose="03000509000000000000" pitchFamily="65" charset="-120"/>
                          <a:cs typeface="Times New Roman" panose="02020603050405020304" pitchFamily="18" charset="0"/>
                        </a:rPr>
                        <a:t>其他協助研究發展推動服務</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just">
                        <a:lnSpc>
                          <a:spcPts val="1600"/>
                        </a:lnSpc>
                        <a:spcAft>
                          <a:spcPts val="0"/>
                        </a:spcAft>
                      </a:pP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指導學生參與</a:t>
                      </a:r>
                      <a:r>
                        <a:rPr lang="zh-TW" sz="1600" b="1" u="sng"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國家科學及技術委員會</a:t>
                      </a:r>
                      <a:r>
                        <a:rPr lang="en-US" altLang="zh-TW" sz="1600" b="1" u="sng"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b="1" u="sng"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簡稱國科會</a:t>
                      </a:r>
                      <a:r>
                        <a:rPr lang="en-US" altLang="zh-TW" sz="1600" b="1" u="sng"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大專生專題計畫並獲補助</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次以上：</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gn="just">
                        <a:lnSpc>
                          <a:spcPts val="1600"/>
                        </a:lnSpc>
                        <a:spcAft>
                          <a:spcPts val="0"/>
                        </a:spcAft>
                      </a:pP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擔任本校育成中心廠商專任輔導顧問</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年以上：</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gn="just">
                        <a:lnSpc>
                          <a:spcPts val="1600"/>
                        </a:lnSpc>
                        <a:spcAft>
                          <a:spcPts val="0"/>
                        </a:spcAft>
                      </a:pP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擔任與研究發展推動相關之顧問、諮詢委員</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年以上：</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gn="just">
                        <a:lnSpc>
                          <a:spcPts val="1600"/>
                        </a:lnSpc>
                        <a:spcAft>
                          <a:spcPts val="0"/>
                        </a:spcAft>
                      </a:pP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促成策略聯盟並有實質合作項目</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件以上：</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gn="just">
                        <a:lnSpc>
                          <a:spcPts val="1600"/>
                        </a:lnSpc>
                        <a:spcAft>
                          <a:spcPts val="0"/>
                        </a:spcAft>
                      </a:pP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產業界委託檢測分析案資料累計達服務總金額超過</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萬元以上，並確實有管理費回饋本校者：</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gn="just">
                        <a:lnSpc>
                          <a:spcPts val="1600"/>
                        </a:lnSpc>
                        <a:spcAft>
                          <a:spcPts val="0"/>
                        </a:spcAft>
                      </a:pP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出版科學類、人文類、社會學類或其他具學術性之翻譯書籍：</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gn="just">
                        <a:lnSpc>
                          <a:spcPts val="1600"/>
                        </a:lnSpc>
                        <a:spcAft>
                          <a:spcPts val="0"/>
                        </a:spcAft>
                      </a:pP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擔任校內外專業領域比賽評審</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次以上：</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gn="just">
                        <a:lnSpc>
                          <a:spcPts val="1600"/>
                        </a:lnSpc>
                        <a:spcAft>
                          <a:spcPts val="0"/>
                        </a:spcAft>
                      </a:pP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擔任校內外專業領域論文審查</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篇以上或學術研討會評論人</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次以上：</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gn="just">
                        <a:lnSpc>
                          <a:spcPts val="1600"/>
                        </a:lnSpc>
                        <a:spcAft>
                          <a:spcPts val="0"/>
                        </a:spcAft>
                      </a:pP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校內外專業領域演講</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次以上：</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90500" indent="-190500" algn="just">
                        <a:lnSpc>
                          <a:spcPts val="1600"/>
                        </a:lnSpc>
                        <a:spcAft>
                          <a:spcPts val="0"/>
                        </a:spcAft>
                      </a:pP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教師參與校內外專業團體展演</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次以上：</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gn="just">
                        <a:lnSpc>
                          <a:spcPts val="1600"/>
                        </a:lnSpc>
                        <a:spcAft>
                          <a:spcPts val="0"/>
                        </a:spcAft>
                      </a:pP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其他協助研究發展推動服務具有實際績效可佐證者：</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ts val="1600"/>
                        </a:lnSpc>
                        <a:spcBef>
                          <a:spcPts val="600"/>
                        </a:spcBef>
                        <a:spcAft>
                          <a:spcPts val="0"/>
                        </a:spcAft>
                        <a:buFont typeface="+mj-lt"/>
                        <a:buNone/>
                      </a:pPr>
                      <a:r>
                        <a:rPr lang="en-US" alt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產業界委託檢測分析案資料累計達服務總金額超過</a:t>
                      </a:r>
                      <a:r>
                        <a:rPr lang="en-US"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a:t>
                      </a:r>
                      <a:r>
                        <a:rPr 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萬元以上，並確實有管理費回饋本校者</a:t>
                      </a:r>
                      <a:r>
                        <a:rPr lang="en-US" alt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研究總中心陳靜妮</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0" lvl="0" indent="0">
                        <a:lnSpc>
                          <a:spcPts val="1600"/>
                        </a:lnSpc>
                        <a:spcBef>
                          <a:spcPts val="600"/>
                        </a:spcBef>
                        <a:spcAft>
                          <a:spcPts val="0"/>
                        </a:spcAft>
                        <a:buFont typeface="+mj-lt"/>
                        <a:buNone/>
                      </a:pPr>
                      <a:r>
                        <a:rPr lang="en-US" alt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出版科學類、人文類、社會學類或其他具學術性之翻譯書籍</a:t>
                      </a:r>
                      <a:r>
                        <a:rPr lang="en-US"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校基庫</a:t>
                      </a:r>
                      <a:r>
                        <a:rPr lang="en-US"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表</a:t>
                      </a:r>
                      <a:r>
                        <a:rPr lang="en-US"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1-11)</a:t>
                      </a:r>
                      <a:r>
                        <a:rPr lang="en-US" alt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教師自填並檢附證明文件</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0" lvl="0" indent="0">
                        <a:lnSpc>
                          <a:spcPts val="1600"/>
                        </a:lnSpc>
                        <a:spcBef>
                          <a:spcPts val="600"/>
                        </a:spcBef>
                        <a:spcAft>
                          <a:spcPts val="0"/>
                        </a:spcAft>
                        <a:buFont typeface="+mj-lt"/>
                        <a:buNone/>
                      </a:pPr>
                      <a:r>
                        <a:rPr lang="en-US" alt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600" b="1"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其他項目</a:t>
                      </a:r>
                      <a:r>
                        <a:rPr lang="en-US" sz="1600" b="1"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檢附證明文件</a:t>
                      </a:r>
                      <a:r>
                        <a:rPr lang="en-US" sz="1600" b="1"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教師自填</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用人單位</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1555583"/>
                  </a:ext>
                </a:extLst>
              </a:tr>
            </a:tbl>
          </a:graphicData>
        </a:graphic>
      </p:graphicFrame>
    </p:spTree>
    <p:extLst>
      <p:ext uri="{BB962C8B-B14F-4D97-AF65-F5344CB8AC3E}">
        <p14:creationId xmlns:p14="http://schemas.microsoft.com/office/powerpoint/2010/main" val="6847664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C66928-75CA-4FDC-9A35-4CB9C6767049}"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標題 1"/>
          <p:cNvSpPr>
            <a:spLocks noGrp="1"/>
          </p:cNvSpPr>
          <p:nvPr>
            <p:ph type="title"/>
          </p:nvPr>
        </p:nvSpPr>
        <p:spPr>
          <a:xfrm>
            <a:off x="467544" y="136470"/>
            <a:ext cx="8532440" cy="855745"/>
          </a:xfrm>
        </p:spPr>
        <p:txBody>
          <a:bodyPr>
            <a:noAutofit/>
          </a:bodyPr>
          <a:lstStyle/>
          <a:p>
            <a:r>
              <a:rPr lang="en-US" altLang="zh-TW" sz="2400" b="1" dirty="0">
                <a:solidFill>
                  <a:prstClr val="black"/>
                </a:solidFill>
              </a:rPr>
              <a:t>113</a:t>
            </a:r>
            <a:r>
              <a:rPr lang="zh-TW" altLang="en-US" sz="2400" b="1" dirty="0">
                <a:solidFill>
                  <a:prstClr val="black"/>
                </a:solidFill>
              </a:rPr>
              <a:t>學年度</a:t>
            </a:r>
            <a:r>
              <a:rPr lang="zh-TW" altLang="en-US" sz="2400" b="1" u="sng" dirty="0">
                <a:solidFill>
                  <a:srgbClr val="FF0000"/>
                </a:solidFill>
              </a:rPr>
              <a:t>編制外專任教學人員</a:t>
            </a:r>
            <a:r>
              <a:rPr lang="en-US" altLang="zh-TW" sz="2400" b="1" u="sng" dirty="0">
                <a:solidFill>
                  <a:srgbClr val="FF0000"/>
                </a:solidFill>
              </a:rPr>
              <a:t>(</a:t>
            </a:r>
            <a:r>
              <a:rPr lang="zh-TW" altLang="en-US" sz="2400" b="1" u="sng" dirty="0">
                <a:solidFill>
                  <a:srgbClr val="FF0000"/>
                </a:solidFill>
              </a:rPr>
              <a:t>專案教師</a:t>
            </a:r>
            <a:r>
              <a:rPr lang="en-US" altLang="zh-TW" sz="2400" b="1" u="sng" dirty="0">
                <a:solidFill>
                  <a:srgbClr val="FF0000"/>
                </a:solidFill>
              </a:rPr>
              <a:t>)</a:t>
            </a:r>
            <a:r>
              <a:rPr lang="zh-TW" altLang="en-US" sz="2400" b="1" dirty="0"/>
              <a:t>評鑑基準項目</a:t>
            </a:r>
            <a:r>
              <a:rPr lang="en-US" altLang="zh-TW" sz="2400" b="1" dirty="0"/>
              <a:t>(</a:t>
            </a:r>
            <a:r>
              <a:rPr lang="zh-TW" altLang="en-US" sz="2400" b="1" dirty="0"/>
              <a:t>學術單位聘任</a:t>
            </a:r>
            <a:r>
              <a:rPr lang="en-US" altLang="zh-TW" sz="2400" b="1" dirty="0"/>
              <a:t>)</a:t>
            </a:r>
            <a:r>
              <a:rPr lang="zh-TW" altLang="en-US" sz="2400" b="1" dirty="0"/>
              <a:t>匯入單位（同仁）分工一覽表</a:t>
            </a:r>
            <a:r>
              <a:rPr lang="en-US" altLang="zh-TW" sz="2400" b="1" dirty="0"/>
              <a:t>(8/10)</a:t>
            </a:r>
            <a:endParaRPr lang="zh-TW" altLang="en-US" sz="2400" b="1" dirty="0"/>
          </a:p>
        </p:txBody>
      </p:sp>
      <p:graphicFrame>
        <p:nvGraphicFramePr>
          <p:cNvPr id="7" name="表格 6">
            <a:extLst>
              <a:ext uri="{FF2B5EF4-FFF2-40B4-BE49-F238E27FC236}">
                <a16:creationId xmlns:a16="http://schemas.microsoft.com/office/drawing/2014/main" id="{0CED493F-BAFC-4B5B-AC16-4C83B1659205}"/>
              </a:ext>
            </a:extLst>
          </p:cNvPr>
          <p:cNvGraphicFramePr>
            <a:graphicFrameLocks noGrp="1"/>
          </p:cNvGraphicFramePr>
          <p:nvPr>
            <p:extLst>
              <p:ext uri="{D42A27DB-BD31-4B8C-83A1-F6EECF244321}">
                <p14:modId xmlns:p14="http://schemas.microsoft.com/office/powerpoint/2010/main" val="4063446601"/>
              </p:ext>
            </p:extLst>
          </p:nvPr>
        </p:nvGraphicFramePr>
        <p:xfrm>
          <a:off x="287523" y="1589764"/>
          <a:ext cx="8568953" cy="3678471"/>
        </p:xfrm>
        <a:graphic>
          <a:graphicData uri="http://schemas.openxmlformats.org/drawingml/2006/table">
            <a:tbl>
              <a:tblPr firstRow="1" firstCol="1" bandRow="1" bandCol="1"/>
              <a:tblGrid>
                <a:gridCol w="819639">
                  <a:extLst>
                    <a:ext uri="{9D8B030D-6E8A-4147-A177-3AD203B41FA5}">
                      <a16:colId xmlns:a16="http://schemas.microsoft.com/office/drawing/2014/main" val="2874881656"/>
                    </a:ext>
                  </a:extLst>
                </a:gridCol>
                <a:gridCol w="4274016">
                  <a:extLst>
                    <a:ext uri="{9D8B030D-6E8A-4147-A177-3AD203B41FA5}">
                      <a16:colId xmlns:a16="http://schemas.microsoft.com/office/drawing/2014/main" val="3590250686"/>
                    </a:ext>
                  </a:extLst>
                </a:gridCol>
                <a:gridCol w="3475298">
                  <a:extLst>
                    <a:ext uri="{9D8B030D-6E8A-4147-A177-3AD203B41FA5}">
                      <a16:colId xmlns:a16="http://schemas.microsoft.com/office/drawing/2014/main" val="3854924319"/>
                    </a:ext>
                  </a:extLst>
                </a:gridCol>
              </a:tblGrid>
              <a:tr h="436908">
                <a:tc gridSpan="2">
                  <a:txBody>
                    <a:bodyPr/>
                    <a:lstStyle/>
                    <a:p>
                      <a:pPr algn="ctr">
                        <a:lnSpc>
                          <a:spcPts val="1200"/>
                        </a:lnSpc>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項目</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6997" marR="5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algn="ctr">
                        <a:lnSpc>
                          <a:spcPts val="1200"/>
                        </a:lnSpc>
                        <a:spcAft>
                          <a:spcPts val="0"/>
                        </a:spcAft>
                      </a:pP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6997" marR="5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200"/>
                        </a:lnSpc>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維護單位及同仁或教師</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6997" marR="5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74028208"/>
                  </a:ext>
                </a:extLst>
              </a:tr>
              <a:tr h="3241563">
                <a:tc>
                  <a:txBody>
                    <a:bodyPr/>
                    <a:lstStyle/>
                    <a:p>
                      <a:pPr>
                        <a:spcAft>
                          <a:spcPts val="0"/>
                        </a:spcAft>
                      </a:pPr>
                      <a:r>
                        <a:rPr lang="en-US" altLang="zh-TW" sz="1600" b="1" kern="100" dirty="0">
                          <a:effectLst/>
                          <a:latin typeface="Times New Roman" panose="02020603050405020304" pitchFamily="18" charset="0"/>
                          <a:ea typeface="標楷體" panose="03000509000000000000" pitchFamily="65" charset="-120"/>
                        </a:rPr>
                        <a:t>C1</a:t>
                      </a:r>
                      <a:r>
                        <a:rPr lang="zh-TW" alt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基本項目</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6997" marR="5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indent="-114300" algn="just">
                        <a:lnSpc>
                          <a:spcPts val="1800"/>
                        </a:lnSpc>
                        <a:spcBef>
                          <a:spcPts val="600"/>
                        </a:spcBef>
                        <a:spcAft>
                          <a:spcPts val="0"/>
                        </a:spcAft>
                      </a:pPr>
                      <a:r>
                        <a:rPr lang="en-US" sz="18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出</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列</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席參與系務中心事務會議超過</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成以上，但不得擔任本校組織規程第四十二條所定法定各項會議之委員或代表：</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14300" indent="-114300" algn="just">
                        <a:lnSpc>
                          <a:spcPts val="1800"/>
                        </a:lnSpc>
                        <a:spcBef>
                          <a:spcPts val="600"/>
                        </a:spcBef>
                        <a:spcAft>
                          <a:spcPts val="0"/>
                        </a:spcAft>
                      </a:pPr>
                      <a:r>
                        <a:rPr lang="en-US" sz="18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8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擔任本校各類考試工作</a:t>
                      </a:r>
                      <a:r>
                        <a:rPr lang="en-US" sz="18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監試、入闈、出題、閱卷、口試、書面審查</a:t>
                      </a:r>
                      <a:r>
                        <a:rPr lang="en-US" sz="18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：每次</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gn="just">
                        <a:lnSpc>
                          <a:spcPts val="1800"/>
                        </a:lnSpc>
                        <a:spcBef>
                          <a:spcPts val="600"/>
                        </a:spcBef>
                        <a:spcAft>
                          <a:spcPts val="0"/>
                        </a:spcAft>
                      </a:pPr>
                      <a:r>
                        <a:rPr lang="en-US" sz="18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sz="18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協助系院校辦理招生工作，含招生活動規劃、宣傳等，依參與程度</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分至</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ts val="1800"/>
                        </a:lnSpc>
                        <a:spcBef>
                          <a:spcPts val="600"/>
                        </a:spcBef>
                        <a:spcAft>
                          <a:spcPts val="0"/>
                        </a:spcAft>
                        <a:buFont typeface="+mj-lt"/>
                        <a:buNone/>
                      </a:pPr>
                      <a:r>
                        <a:rPr lang="en-US" alt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600" b="1"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出</a:t>
                      </a:r>
                      <a:r>
                        <a:rPr lang="en-US" sz="1600" b="1"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列</a:t>
                      </a:r>
                      <a:r>
                        <a:rPr lang="en-US" sz="1600" b="1"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席參與系務中心事務會議超過</a:t>
                      </a:r>
                      <a:r>
                        <a:rPr lang="en-US" sz="1600" b="1" kern="100" dirty="0">
                          <a:effectLst/>
                          <a:latin typeface="Times New Roman" panose="02020603050405020304" pitchFamily="18" charset="0"/>
                          <a:ea typeface="標楷體" panose="03000509000000000000" pitchFamily="65" charset="-120"/>
                          <a:cs typeface="Times New Roman" panose="02020603050405020304" pitchFamily="18" charset="0"/>
                        </a:rPr>
                        <a:t>5</a:t>
                      </a: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成以上</a:t>
                      </a:r>
                      <a:r>
                        <a:rPr lang="en-US" alt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各系所單位</a:t>
                      </a:r>
                      <a:r>
                        <a:rPr lang="zh-TW" sz="1600"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教學資源中心</a:t>
                      </a:r>
                      <a:r>
                        <a:rPr lang="zh-TW" sz="1600" kern="100" dirty="0">
                          <a:effectLst/>
                          <a:latin typeface="Calibri" panose="020F0502020204030204" pitchFamily="34" charset="0"/>
                          <a:ea typeface="標楷體" panose="03000509000000000000" pitchFamily="65" charset="-120"/>
                          <a:cs typeface="Times New Roman" panose="02020603050405020304" pitchFamily="18" charset="0"/>
                        </a:rPr>
                        <a:t>及</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體育室等承辦同仁</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0" lvl="0" indent="0">
                        <a:lnSpc>
                          <a:spcPts val="1800"/>
                        </a:lnSpc>
                        <a:spcBef>
                          <a:spcPts val="600"/>
                        </a:spcBef>
                        <a:spcAft>
                          <a:spcPts val="0"/>
                        </a:spcAft>
                        <a:buFont typeface="+mj-lt"/>
                        <a:buNone/>
                      </a:pPr>
                      <a:r>
                        <a:rPr lang="en-US" altLang="zh-TW" sz="1600" b="1" kern="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600" b="1" kern="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1600" b="1" kern="0" dirty="0">
                          <a:effectLst/>
                          <a:latin typeface="Times New Roman" panose="02020603050405020304" pitchFamily="18" charset="0"/>
                          <a:ea typeface="標楷體" panose="03000509000000000000" pitchFamily="65" charset="-120"/>
                          <a:cs typeface="Times New Roman" panose="02020603050405020304" pitchFamily="18" charset="0"/>
                        </a:rPr>
                        <a:t>擔任本校各類考試工作</a:t>
                      </a:r>
                      <a:r>
                        <a:rPr lang="en-US" sz="1600" b="1" kern="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1600" b="1" kern="0" dirty="0">
                          <a:effectLst/>
                          <a:latin typeface="Times New Roman" panose="02020603050405020304" pitchFamily="18" charset="0"/>
                          <a:ea typeface="標楷體" panose="03000509000000000000" pitchFamily="65" charset="-120"/>
                          <a:cs typeface="Times New Roman" panose="02020603050405020304" pitchFamily="18" charset="0"/>
                        </a:rPr>
                        <a:t>檢附證明文件</a:t>
                      </a:r>
                      <a:r>
                        <a:rPr lang="en-US" sz="1600" b="1" kern="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b="1" kern="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教務處綜合業務組全組同仁</a:t>
                      </a:r>
                      <a:r>
                        <a:rPr lang="en-US" sz="1600" kern="0" dirty="0">
                          <a:effectLst/>
                          <a:latin typeface="標楷體" panose="03000509000000000000" pitchFamily="65" charset="-120"/>
                          <a:ea typeface="新細明體" panose="02020500000000000000" pitchFamily="18" charset="-120"/>
                          <a:cs typeface="Times New Roman" panose="02020603050405020304" pitchFamily="18" charset="0"/>
                        </a:rPr>
                        <a:t>/</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教師自填，並檢附證明文件</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0" lvl="0" indent="0">
                        <a:lnSpc>
                          <a:spcPts val="1800"/>
                        </a:lnSpc>
                        <a:spcBef>
                          <a:spcPts val="600"/>
                        </a:spcBef>
                        <a:spcAft>
                          <a:spcPts val="0"/>
                        </a:spcAft>
                        <a:buFont typeface="+mj-lt"/>
                        <a:buNone/>
                      </a:pPr>
                      <a:r>
                        <a:rPr lang="en-US" altLang="zh-TW" sz="1600" b="1" kern="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600" b="1" kern="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1600" b="1" kern="0" dirty="0">
                          <a:effectLst/>
                          <a:latin typeface="Times New Roman" panose="02020603050405020304" pitchFamily="18" charset="0"/>
                          <a:ea typeface="標楷體" panose="03000509000000000000" pitchFamily="65" charset="-120"/>
                          <a:cs typeface="Times New Roman" panose="02020603050405020304" pitchFamily="18" charset="0"/>
                        </a:rPr>
                        <a:t>協助系院校辦理招生工作</a:t>
                      </a:r>
                      <a:r>
                        <a:rPr lang="en-US" sz="1600" b="1" kern="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1600" b="1" kern="0" dirty="0">
                          <a:effectLst/>
                          <a:latin typeface="Times New Roman" panose="02020603050405020304" pitchFamily="18" charset="0"/>
                          <a:ea typeface="標楷體" panose="03000509000000000000" pitchFamily="65" charset="-120"/>
                          <a:cs typeface="Times New Roman" panose="02020603050405020304" pitchFamily="18" charset="0"/>
                        </a:rPr>
                        <a:t>檢附證明文件</a:t>
                      </a:r>
                      <a:r>
                        <a:rPr lang="en-US" sz="1600" b="1" kern="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b="1" kern="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教務處綜合業務組全組同仁</a:t>
                      </a:r>
                      <a:r>
                        <a:rPr lang="zh-TW" sz="1600" kern="0" dirty="0">
                          <a:effectLst/>
                          <a:latin typeface="Calibri" panose="020F0502020204030204" pitchFamily="34" charset="0"/>
                          <a:ea typeface="標楷體" panose="03000509000000000000" pitchFamily="65" charset="-120"/>
                          <a:cs typeface="Times New Roman" panose="02020603050405020304" pitchFamily="18" charset="0"/>
                        </a:rPr>
                        <a:t>、</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教學資源中心</a:t>
                      </a:r>
                      <a:r>
                        <a:rPr lang="zh-TW" altLang="en-US" sz="1600" b="1" u="sng" kern="0" dirty="0">
                          <a:solidFill>
                            <a:schemeClr val="tx1"/>
                          </a:solidFill>
                          <a:effectLst/>
                          <a:highlight>
                            <a:srgbClr val="FFFF00"/>
                          </a:highlight>
                          <a:latin typeface="Times New Roman" panose="02020603050405020304" pitchFamily="18" charset="0"/>
                          <a:ea typeface="標楷體" panose="03000509000000000000" pitchFamily="65" charset="-120"/>
                          <a:cs typeface="Times New Roman" panose="02020603050405020304" pitchFamily="18" charset="0"/>
                        </a:rPr>
                        <a:t>潘美甄</a:t>
                      </a:r>
                      <a:r>
                        <a:rPr lang="en-US" sz="1600" kern="0" dirty="0">
                          <a:effectLst/>
                          <a:latin typeface="標楷體" panose="03000509000000000000" pitchFamily="65" charset="-120"/>
                          <a:ea typeface="新細明體" panose="02020500000000000000" pitchFamily="18" charset="-120"/>
                          <a:cs typeface="Times New Roman" panose="02020603050405020304" pitchFamily="18" charset="0"/>
                        </a:rPr>
                        <a:t>/</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教師自填，並檢附證明文件</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4343351"/>
                  </a:ext>
                </a:extLst>
              </a:tr>
            </a:tbl>
          </a:graphicData>
        </a:graphic>
      </p:graphicFrame>
    </p:spTree>
    <p:extLst>
      <p:ext uri="{BB962C8B-B14F-4D97-AF65-F5344CB8AC3E}">
        <p14:creationId xmlns:p14="http://schemas.microsoft.com/office/powerpoint/2010/main" val="3783429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C66928-75CA-4FDC-9A35-4CB9C6767049}"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標題 1"/>
          <p:cNvSpPr>
            <a:spLocks noGrp="1"/>
          </p:cNvSpPr>
          <p:nvPr>
            <p:ph type="title"/>
          </p:nvPr>
        </p:nvSpPr>
        <p:spPr>
          <a:xfrm>
            <a:off x="467544" y="149302"/>
            <a:ext cx="8676456" cy="855745"/>
          </a:xfrm>
        </p:spPr>
        <p:txBody>
          <a:bodyPr>
            <a:noAutofit/>
          </a:bodyPr>
          <a:lstStyle/>
          <a:p>
            <a:r>
              <a:rPr lang="en-US" altLang="zh-TW" sz="2400" b="1" dirty="0">
                <a:solidFill>
                  <a:prstClr val="black"/>
                </a:solidFill>
              </a:rPr>
              <a:t>113</a:t>
            </a:r>
            <a:r>
              <a:rPr lang="zh-TW" altLang="en-US" sz="2400" b="1" dirty="0">
                <a:solidFill>
                  <a:prstClr val="black"/>
                </a:solidFill>
              </a:rPr>
              <a:t>學年度</a:t>
            </a:r>
            <a:r>
              <a:rPr lang="zh-TW" altLang="en-US" sz="2400" b="1" u="sng" dirty="0">
                <a:solidFill>
                  <a:srgbClr val="FF0000"/>
                </a:solidFill>
              </a:rPr>
              <a:t>編制外專任教學人員</a:t>
            </a:r>
            <a:r>
              <a:rPr lang="en-US" altLang="zh-TW" sz="2400" b="1" u="sng" dirty="0">
                <a:solidFill>
                  <a:srgbClr val="FF0000"/>
                </a:solidFill>
              </a:rPr>
              <a:t>(</a:t>
            </a:r>
            <a:r>
              <a:rPr lang="zh-TW" altLang="en-US" sz="2400" b="1" u="sng" dirty="0">
                <a:solidFill>
                  <a:srgbClr val="FF0000"/>
                </a:solidFill>
              </a:rPr>
              <a:t>專案教師</a:t>
            </a:r>
            <a:r>
              <a:rPr lang="en-US" altLang="zh-TW" sz="2400" b="1" u="sng" dirty="0">
                <a:solidFill>
                  <a:srgbClr val="FF0000"/>
                </a:solidFill>
              </a:rPr>
              <a:t>)</a:t>
            </a:r>
            <a:r>
              <a:rPr lang="zh-TW" altLang="en-US" sz="2400" b="1" dirty="0"/>
              <a:t>評鑑基準項目</a:t>
            </a:r>
            <a:r>
              <a:rPr lang="en-US" altLang="zh-TW" sz="2400" b="1" dirty="0"/>
              <a:t>(</a:t>
            </a:r>
            <a:r>
              <a:rPr lang="zh-TW" altLang="en-US" sz="2400" b="1" dirty="0"/>
              <a:t>學術單位聘任</a:t>
            </a:r>
            <a:r>
              <a:rPr lang="en-US" altLang="zh-TW" sz="2400" b="1" dirty="0"/>
              <a:t>)</a:t>
            </a:r>
            <a:r>
              <a:rPr lang="zh-TW" altLang="en-US" sz="2400" b="1" dirty="0"/>
              <a:t>匯入單位（同仁）分工一覽表</a:t>
            </a:r>
            <a:r>
              <a:rPr lang="en-US" altLang="zh-TW" sz="2400" b="1" dirty="0"/>
              <a:t>(9/10)</a:t>
            </a:r>
            <a:endParaRPr lang="zh-TW" altLang="en-US" sz="2400" b="1" dirty="0"/>
          </a:p>
        </p:txBody>
      </p:sp>
      <p:graphicFrame>
        <p:nvGraphicFramePr>
          <p:cNvPr id="7" name="表格 6">
            <a:extLst>
              <a:ext uri="{FF2B5EF4-FFF2-40B4-BE49-F238E27FC236}">
                <a16:creationId xmlns:a16="http://schemas.microsoft.com/office/drawing/2014/main" id="{2C7669E0-CA70-44A9-9AAC-A53D872524F3}"/>
              </a:ext>
            </a:extLst>
          </p:cNvPr>
          <p:cNvGraphicFramePr>
            <a:graphicFrameLocks noGrp="1"/>
          </p:cNvGraphicFramePr>
          <p:nvPr>
            <p:extLst>
              <p:ext uri="{D42A27DB-BD31-4B8C-83A1-F6EECF244321}">
                <p14:modId xmlns:p14="http://schemas.microsoft.com/office/powerpoint/2010/main" val="3184904136"/>
              </p:ext>
            </p:extLst>
          </p:nvPr>
        </p:nvGraphicFramePr>
        <p:xfrm>
          <a:off x="270433" y="1179127"/>
          <a:ext cx="8694055" cy="5151707"/>
        </p:xfrm>
        <a:graphic>
          <a:graphicData uri="http://schemas.openxmlformats.org/drawingml/2006/table">
            <a:tbl>
              <a:tblPr firstRow="1" firstCol="1" bandRow="1" bandCol="1"/>
              <a:tblGrid>
                <a:gridCol w="557151">
                  <a:extLst>
                    <a:ext uri="{9D8B030D-6E8A-4147-A177-3AD203B41FA5}">
                      <a16:colId xmlns:a16="http://schemas.microsoft.com/office/drawing/2014/main" val="2874881656"/>
                    </a:ext>
                  </a:extLst>
                </a:gridCol>
                <a:gridCol w="3816424">
                  <a:extLst>
                    <a:ext uri="{9D8B030D-6E8A-4147-A177-3AD203B41FA5}">
                      <a16:colId xmlns:a16="http://schemas.microsoft.com/office/drawing/2014/main" val="3590250686"/>
                    </a:ext>
                  </a:extLst>
                </a:gridCol>
                <a:gridCol w="4320480">
                  <a:extLst>
                    <a:ext uri="{9D8B030D-6E8A-4147-A177-3AD203B41FA5}">
                      <a16:colId xmlns:a16="http://schemas.microsoft.com/office/drawing/2014/main" val="3854924319"/>
                    </a:ext>
                  </a:extLst>
                </a:gridCol>
              </a:tblGrid>
              <a:tr h="305657">
                <a:tc gridSpan="2">
                  <a:txBody>
                    <a:bodyPr/>
                    <a:lstStyle/>
                    <a:p>
                      <a:pPr algn="ctr">
                        <a:lnSpc>
                          <a:spcPts val="1200"/>
                        </a:lnSpc>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項目</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6997" marR="5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algn="ctr">
                        <a:lnSpc>
                          <a:spcPts val="1200"/>
                        </a:lnSpc>
                        <a:spcAft>
                          <a:spcPts val="0"/>
                        </a:spcAft>
                      </a:pP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6997" marR="5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200"/>
                        </a:lnSpc>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維護單位及同仁或教師</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6997" marR="5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74028208"/>
                  </a:ext>
                </a:extLst>
              </a:tr>
              <a:tr h="4846050">
                <a:tc>
                  <a:txBody>
                    <a:bodyPr/>
                    <a:lstStyle/>
                    <a:p>
                      <a:pPr algn="just">
                        <a:lnSpc>
                          <a:spcPts val="1400"/>
                        </a:lnSpc>
                        <a:spcAft>
                          <a:spcPts val="0"/>
                        </a:spcAft>
                      </a:pPr>
                      <a:r>
                        <a:rPr lang="en-US" sz="14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C2</a:t>
                      </a:r>
                      <a:r>
                        <a:rPr lang="zh-TW" sz="14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配合項目</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indent="-114300" algn="just">
                        <a:lnSpc>
                          <a:spcPts val="1600"/>
                        </a:lnSpc>
                        <a:spcAft>
                          <a:spcPts val="0"/>
                        </a:spcAft>
                      </a:pPr>
                      <a:r>
                        <a:rPr lang="en-US"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出</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列</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席</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參與系、院、校各種任期制委員會委員</a:t>
                      </a: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含農業推廣教授</a:t>
                      </a: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一學期以上，且與會次數超過</a:t>
                      </a: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5</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成，但不得擔任本校組織規程第四十二條所定法定各項會議之委員或代表：</a:t>
                      </a: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14300" indent="-114300" algn="just">
                        <a:lnSpc>
                          <a:spcPts val="1600"/>
                        </a:lnSpc>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擔任系導師且按其辦理活動及繳交成果，依導生人數：</a:t>
                      </a: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分至</a:t>
                      </a: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14300" indent="-114300" algn="just">
                        <a:lnSpc>
                          <a:spcPts val="1600"/>
                        </a:lnSpc>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協助校院系進行校際或國際交流，依參與程度：</a:t>
                      </a: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分至</a:t>
                      </a: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14300" indent="-114300" algn="just">
                        <a:lnSpc>
                          <a:spcPts val="1600"/>
                        </a:lnSpc>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4.</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協助校院系校友畢業生聯繫與交流依參與程度：</a:t>
                      </a: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分至</a:t>
                      </a: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14300" indent="-114300" algn="just">
                        <a:lnSpc>
                          <a:spcPts val="1600"/>
                        </a:lnSpc>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5.</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協助校院系辦理校慶、畢業典禮、新生訓練等活動，依參與程度</a:t>
                      </a: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分至</a:t>
                      </a: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14300" indent="-114300" algn="just">
                        <a:lnSpc>
                          <a:spcPts val="1600"/>
                        </a:lnSpc>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6.</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擔任社團之指導老師一學期以上，且每學期參與</a:t>
                      </a: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次社員大會，並繳交與會紀錄：</a:t>
                      </a: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14300" indent="-114300" algn="just">
                        <a:lnSpc>
                          <a:spcPts val="1600"/>
                        </a:lnSpc>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7.</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擔任學生校代表隊之指導老師或教練一學期以上，且每學年帶隊參與競賽</a:t>
                      </a: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次，並繳交參與競賽紀錄：</a:t>
                      </a: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nSpc>
                          <a:spcPts val="1600"/>
                        </a:lnSpc>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8.</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協助本校院系辦理之國內、國際研討會或區域性、全國性、國際性各類活動競賽</a:t>
                      </a: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次：依參與程度</a:t>
                      </a: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分至</a:t>
                      </a: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r>
                        <a:rPr lang="en-US" altLang="zh-TW" sz="1400" b="1" kern="1200" dirty="0">
                          <a:solidFill>
                            <a:schemeClr val="tx1"/>
                          </a:solidFill>
                          <a:effectLst/>
                          <a:latin typeface="標楷體" panose="03000509000000000000" pitchFamily="65" charset="-120"/>
                          <a:ea typeface="標楷體" panose="03000509000000000000" pitchFamily="65" charset="-120"/>
                          <a:cs typeface="+mn-cs"/>
                        </a:rPr>
                        <a:t>1.</a:t>
                      </a:r>
                      <a:r>
                        <a:rPr lang="zh-TW" altLang="zh-TW" sz="1400" b="1" kern="1200" dirty="0">
                          <a:solidFill>
                            <a:schemeClr val="tx1"/>
                          </a:solidFill>
                          <a:effectLst/>
                          <a:latin typeface="標楷體" panose="03000509000000000000" pitchFamily="65" charset="-120"/>
                          <a:ea typeface="標楷體" panose="03000509000000000000" pitchFamily="65" charset="-120"/>
                          <a:cs typeface="+mn-cs"/>
                        </a:rPr>
                        <a:t>出</a:t>
                      </a:r>
                      <a:r>
                        <a:rPr lang="en-US" altLang="zh-TW" sz="1400" b="1"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400" b="1" kern="1200" dirty="0">
                          <a:solidFill>
                            <a:schemeClr val="tx1"/>
                          </a:solidFill>
                          <a:effectLst/>
                          <a:latin typeface="標楷體" panose="03000509000000000000" pitchFamily="65" charset="-120"/>
                          <a:ea typeface="標楷體" panose="03000509000000000000" pitchFamily="65" charset="-120"/>
                          <a:cs typeface="+mn-cs"/>
                        </a:rPr>
                        <a:t>列</a:t>
                      </a:r>
                      <a:r>
                        <a:rPr lang="en-US" altLang="zh-TW" sz="1400" b="1"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400" b="1" kern="1200" dirty="0">
                          <a:solidFill>
                            <a:schemeClr val="tx1"/>
                          </a:solidFill>
                          <a:effectLst/>
                          <a:latin typeface="標楷體" panose="03000509000000000000" pitchFamily="65" charset="-120"/>
                          <a:ea typeface="標楷體" panose="03000509000000000000" pitchFamily="65" charset="-120"/>
                          <a:cs typeface="+mn-cs"/>
                        </a:rPr>
                        <a:t>席參與系、院、校各種任期制委員會委員</a:t>
                      </a:r>
                      <a:endParaRPr lang="zh-TW" altLang="zh-TW" sz="1400" kern="1200" dirty="0">
                        <a:solidFill>
                          <a:schemeClr val="tx1"/>
                        </a:solidFill>
                        <a:effectLst/>
                        <a:latin typeface="標楷體" panose="03000509000000000000" pitchFamily="65" charset="-120"/>
                        <a:ea typeface="標楷體" panose="03000509000000000000" pitchFamily="65" charset="-120"/>
                        <a:cs typeface="+mn-cs"/>
                      </a:endParaRPr>
                    </a:p>
                    <a:p>
                      <a:r>
                        <a:rPr lang="zh-TW" altLang="zh-TW" sz="1400" kern="1200" dirty="0">
                          <a:solidFill>
                            <a:schemeClr val="tx1"/>
                          </a:solidFill>
                          <a:effectLst/>
                          <a:latin typeface="標楷體" panose="03000509000000000000" pitchFamily="65" charset="-120"/>
                          <a:ea typeface="標楷體" panose="03000509000000000000" pitchFamily="65" charset="-120"/>
                          <a:cs typeface="+mn-cs"/>
                        </a:rPr>
                        <a:t>系院校各種任期制委員會承辦單位同仁、教務處課務組邱春葉、推廣教育處王韋勝</a:t>
                      </a:r>
                      <a:r>
                        <a:rPr lang="en-US" altLang="zh-TW" sz="1400"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400" kern="1200" dirty="0">
                          <a:solidFill>
                            <a:schemeClr val="tx1"/>
                          </a:solidFill>
                          <a:effectLst/>
                          <a:latin typeface="標楷體" panose="03000509000000000000" pitchFamily="65" charset="-120"/>
                          <a:ea typeface="標楷體" panose="03000509000000000000" pitchFamily="65" charset="-120"/>
                          <a:cs typeface="+mn-cs"/>
                        </a:rPr>
                        <a:t>教師自填，並檢附證明文件</a:t>
                      </a:r>
                    </a:p>
                    <a:p>
                      <a:pPr lvl="0"/>
                      <a:r>
                        <a:rPr lang="en-US" altLang="zh-TW" sz="1400" b="1" kern="1200" dirty="0">
                          <a:solidFill>
                            <a:schemeClr val="tx1"/>
                          </a:solidFill>
                          <a:effectLst/>
                          <a:latin typeface="標楷體" panose="03000509000000000000" pitchFamily="65" charset="-120"/>
                          <a:ea typeface="標楷體" panose="03000509000000000000" pitchFamily="65" charset="-120"/>
                          <a:cs typeface="+mn-cs"/>
                        </a:rPr>
                        <a:t>2.</a:t>
                      </a:r>
                      <a:r>
                        <a:rPr lang="zh-TW" altLang="zh-TW" sz="1400" b="1" kern="1200" dirty="0">
                          <a:solidFill>
                            <a:schemeClr val="tx1"/>
                          </a:solidFill>
                          <a:effectLst/>
                          <a:latin typeface="標楷體" panose="03000509000000000000" pitchFamily="65" charset="-120"/>
                          <a:ea typeface="標楷體" panose="03000509000000000000" pitchFamily="65" charset="-120"/>
                          <a:cs typeface="+mn-cs"/>
                        </a:rPr>
                        <a:t>擔任系導師</a:t>
                      </a:r>
                      <a:endParaRPr lang="zh-TW" altLang="zh-TW" sz="1400" kern="1200" dirty="0">
                        <a:solidFill>
                          <a:schemeClr val="tx1"/>
                        </a:solidFill>
                        <a:effectLst/>
                        <a:latin typeface="標楷體" panose="03000509000000000000" pitchFamily="65" charset="-120"/>
                        <a:ea typeface="標楷體" panose="03000509000000000000" pitchFamily="65" charset="-120"/>
                        <a:cs typeface="+mn-cs"/>
                      </a:endParaRPr>
                    </a:p>
                    <a:p>
                      <a:r>
                        <a:rPr lang="zh-TW" altLang="zh-TW" sz="1400" kern="1200" dirty="0">
                          <a:solidFill>
                            <a:schemeClr val="tx1"/>
                          </a:solidFill>
                          <a:effectLst/>
                          <a:latin typeface="標楷體" panose="03000509000000000000" pitchFamily="65" charset="-120"/>
                          <a:ea typeface="標楷體" panose="03000509000000000000" pitchFamily="65" charset="-120"/>
                          <a:cs typeface="+mn-cs"/>
                        </a:rPr>
                        <a:t>各系所單位、學生事務處學生諮商中心陳幸只</a:t>
                      </a:r>
                      <a:r>
                        <a:rPr lang="en-US" altLang="zh-TW" sz="1400"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400" kern="1200" dirty="0">
                          <a:solidFill>
                            <a:schemeClr val="tx1"/>
                          </a:solidFill>
                          <a:effectLst/>
                          <a:latin typeface="標楷體" panose="03000509000000000000" pitchFamily="65" charset="-120"/>
                          <a:ea typeface="標楷體" panose="03000509000000000000" pitchFamily="65" charset="-120"/>
                          <a:cs typeface="+mn-cs"/>
                        </a:rPr>
                        <a:t>教師自填，並檢附證明文件</a:t>
                      </a:r>
                    </a:p>
                    <a:p>
                      <a:pPr lvl="0"/>
                      <a:r>
                        <a:rPr lang="en-US" altLang="zh-TW" sz="1400" b="1" kern="1200" dirty="0">
                          <a:solidFill>
                            <a:schemeClr val="tx1"/>
                          </a:solidFill>
                          <a:effectLst/>
                          <a:latin typeface="標楷體" panose="03000509000000000000" pitchFamily="65" charset="-120"/>
                          <a:ea typeface="標楷體" panose="03000509000000000000" pitchFamily="65" charset="-120"/>
                          <a:cs typeface="+mn-cs"/>
                        </a:rPr>
                        <a:t>3.</a:t>
                      </a:r>
                      <a:r>
                        <a:rPr lang="zh-TW" altLang="zh-TW" sz="1400" b="1" kern="1200" dirty="0">
                          <a:solidFill>
                            <a:schemeClr val="tx1"/>
                          </a:solidFill>
                          <a:effectLst/>
                          <a:latin typeface="標楷體" panose="03000509000000000000" pitchFamily="65" charset="-120"/>
                          <a:ea typeface="標楷體" panose="03000509000000000000" pitchFamily="65" charset="-120"/>
                          <a:cs typeface="+mn-cs"/>
                        </a:rPr>
                        <a:t>協助校院系進行校際或國際交流</a:t>
                      </a:r>
                      <a:endParaRPr lang="zh-TW" altLang="zh-TW" sz="1400" kern="1200" dirty="0">
                        <a:solidFill>
                          <a:schemeClr val="tx1"/>
                        </a:solidFill>
                        <a:effectLst/>
                        <a:latin typeface="標楷體" panose="03000509000000000000" pitchFamily="65" charset="-120"/>
                        <a:ea typeface="標楷體" panose="03000509000000000000" pitchFamily="65" charset="-120"/>
                        <a:cs typeface="+mn-cs"/>
                      </a:endParaRPr>
                    </a:p>
                    <a:p>
                      <a:r>
                        <a:rPr lang="zh-TW" altLang="zh-TW" sz="1400" kern="1200" dirty="0">
                          <a:solidFill>
                            <a:schemeClr val="tx1"/>
                          </a:solidFill>
                          <a:effectLst/>
                          <a:latin typeface="標楷體" panose="03000509000000000000" pitchFamily="65" charset="-120"/>
                          <a:ea typeface="標楷體" panose="03000509000000000000" pitchFamily="65" charset="-120"/>
                          <a:cs typeface="+mn-cs"/>
                        </a:rPr>
                        <a:t>各系所單位及校院活動承辦單位同仁</a:t>
                      </a:r>
                      <a:r>
                        <a:rPr lang="en-US" altLang="zh-TW" sz="1400"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400" kern="1200" dirty="0">
                          <a:solidFill>
                            <a:schemeClr val="tx1"/>
                          </a:solidFill>
                          <a:effectLst/>
                          <a:latin typeface="標楷體" panose="03000509000000000000" pitchFamily="65" charset="-120"/>
                          <a:ea typeface="標楷體" panose="03000509000000000000" pitchFamily="65" charset="-120"/>
                          <a:cs typeface="+mn-cs"/>
                        </a:rPr>
                        <a:t>教師自填，並檢附證明文件</a:t>
                      </a:r>
                    </a:p>
                    <a:p>
                      <a:pPr lvl="0"/>
                      <a:r>
                        <a:rPr lang="en-US" altLang="zh-TW" sz="1400" b="1" kern="1200" dirty="0">
                          <a:solidFill>
                            <a:schemeClr val="tx1"/>
                          </a:solidFill>
                          <a:effectLst/>
                          <a:latin typeface="標楷體" panose="03000509000000000000" pitchFamily="65" charset="-120"/>
                          <a:ea typeface="標楷體" panose="03000509000000000000" pitchFamily="65" charset="-120"/>
                          <a:cs typeface="+mn-cs"/>
                        </a:rPr>
                        <a:t>4.</a:t>
                      </a:r>
                      <a:r>
                        <a:rPr lang="zh-TW" altLang="zh-TW" sz="1400" b="1" kern="1200" dirty="0">
                          <a:solidFill>
                            <a:schemeClr val="tx1"/>
                          </a:solidFill>
                          <a:effectLst/>
                          <a:latin typeface="標楷體" panose="03000509000000000000" pitchFamily="65" charset="-120"/>
                          <a:ea typeface="標楷體" panose="03000509000000000000" pitchFamily="65" charset="-120"/>
                          <a:cs typeface="+mn-cs"/>
                        </a:rPr>
                        <a:t>協助校、院、系校友畢業生聯繫與交流</a:t>
                      </a:r>
                      <a:endParaRPr lang="zh-TW" altLang="zh-TW" sz="1400" kern="1200" dirty="0">
                        <a:solidFill>
                          <a:schemeClr val="tx1"/>
                        </a:solidFill>
                        <a:effectLst/>
                        <a:latin typeface="標楷體" panose="03000509000000000000" pitchFamily="65" charset="-120"/>
                        <a:ea typeface="標楷體" panose="03000509000000000000" pitchFamily="65" charset="-120"/>
                        <a:cs typeface="+mn-cs"/>
                      </a:endParaRPr>
                    </a:p>
                    <a:p>
                      <a:r>
                        <a:rPr lang="zh-TW" altLang="zh-TW" sz="1400" kern="1200" dirty="0">
                          <a:solidFill>
                            <a:schemeClr val="tx1"/>
                          </a:solidFill>
                          <a:effectLst/>
                          <a:latin typeface="標楷體" panose="03000509000000000000" pitchFamily="65" charset="-120"/>
                          <a:ea typeface="標楷體" panose="03000509000000000000" pitchFamily="65" charset="-120"/>
                          <a:cs typeface="+mn-cs"/>
                        </a:rPr>
                        <a:t>各系所單位承辦同仁</a:t>
                      </a:r>
                      <a:r>
                        <a:rPr lang="en-US" altLang="zh-TW" sz="1400"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400" kern="1200" dirty="0">
                          <a:solidFill>
                            <a:schemeClr val="tx1"/>
                          </a:solidFill>
                          <a:effectLst/>
                          <a:latin typeface="標楷體" panose="03000509000000000000" pitchFamily="65" charset="-120"/>
                          <a:ea typeface="標楷體" panose="03000509000000000000" pitchFamily="65" charset="-120"/>
                          <a:cs typeface="+mn-cs"/>
                        </a:rPr>
                        <a:t>教師自填，並檢附證明文件</a:t>
                      </a:r>
                    </a:p>
                    <a:p>
                      <a:pPr lvl="0"/>
                      <a:r>
                        <a:rPr lang="en-US" altLang="zh-TW" sz="1400" b="1" kern="1200" dirty="0">
                          <a:solidFill>
                            <a:schemeClr val="tx1"/>
                          </a:solidFill>
                          <a:effectLst/>
                          <a:latin typeface="標楷體" panose="03000509000000000000" pitchFamily="65" charset="-120"/>
                          <a:ea typeface="標楷體" panose="03000509000000000000" pitchFamily="65" charset="-120"/>
                          <a:cs typeface="+mn-cs"/>
                        </a:rPr>
                        <a:t>5.</a:t>
                      </a:r>
                      <a:r>
                        <a:rPr lang="zh-TW" altLang="zh-TW" sz="1400" b="1" kern="1200" dirty="0">
                          <a:solidFill>
                            <a:schemeClr val="tx1"/>
                          </a:solidFill>
                          <a:effectLst/>
                          <a:latin typeface="標楷體" panose="03000509000000000000" pitchFamily="65" charset="-120"/>
                          <a:ea typeface="標楷體" panose="03000509000000000000" pitchFamily="65" charset="-120"/>
                          <a:cs typeface="+mn-cs"/>
                        </a:rPr>
                        <a:t>協助校院系辦理校慶、畢業典禮、新生訓練等活動</a:t>
                      </a:r>
                      <a:endParaRPr lang="zh-TW" altLang="zh-TW" sz="1400" kern="1200" dirty="0">
                        <a:solidFill>
                          <a:schemeClr val="tx1"/>
                        </a:solidFill>
                        <a:effectLst/>
                        <a:latin typeface="標楷體" panose="03000509000000000000" pitchFamily="65" charset="-120"/>
                        <a:ea typeface="標楷體" panose="03000509000000000000" pitchFamily="65" charset="-120"/>
                        <a:cs typeface="+mn-cs"/>
                      </a:endParaRPr>
                    </a:p>
                    <a:p>
                      <a:r>
                        <a:rPr lang="zh-TW" altLang="zh-TW" sz="1400" kern="1200" dirty="0">
                          <a:solidFill>
                            <a:schemeClr val="tx1"/>
                          </a:solidFill>
                          <a:effectLst/>
                          <a:latin typeface="標楷體" panose="03000509000000000000" pitchFamily="65" charset="-120"/>
                          <a:ea typeface="標楷體" panose="03000509000000000000" pitchFamily="65" charset="-120"/>
                          <a:cs typeface="+mn-cs"/>
                        </a:rPr>
                        <a:t>活動承辦單位同仁</a:t>
                      </a:r>
                      <a:r>
                        <a:rPr lang="en-US" altLang="zh-TW" sz="1400"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400" kern="1200" dirty="0">
                          <a:solidFill>
                            <a:schemeClr val="tx1"/>
                          </a:solidFill>
                          <a:effectLst/>
                          <a:latin typeface="標楷體" panose="03000509000000000000" pitchFamily="65" charset="-120"/>
                          <a:ea typeface="標楷體" panose="03000509000000000000" pitchFamily="65" charset="-120"/>
                          <a:cs typeface="+mn-cs"/>
                        </a:rPr>
                        <a:t>教師自填，並檢附證明文件</a:t>
                      </a:r>
                    </a:p>
                    <a:p>
                      <a:pPr lvl="0"/>
                      <a:r>
                        <a:rPr lang="en-US" altLang="zh-TW" sz="1400" b="1" kern="1200" dirty="0">
                          <a:solidFill>
                            <a:schemeClr val="tx1"/>
                          </a:solidFill>
                          <a:effectLst/>
                          <a:latin typeface="標楷體" panose="03000509000000000000" pitchFamily="65" charset="-120"/>
                          <a:ea typeface="標楷體" panose="03000509000000000000" pitchFamily="65" charset="-120"/>
                          <a:cs typeface="+mn-cs"/>
                        </a:rPr>
                        <a:t>6.</a:t>
                      </a:r>
                      <a:r>
                        <a:rPr lang="zh-TW" altLang="zh-TW" sz="1400" b="1" kern="1200" dirty="0">
                          <a:solidFill>
                            <a:schemeClr val="tx1"/>
                          </a:solidFill>
                          <a:effectLst/>
                          <a:latin typeface="標楷體" panose="03000509000000000000" pitchFamily="65" charset="-120"/>
                          <a:ea typeface="標楷體" panose="03000509000000000000" pitchFamily="65" charset="-120"/>
                          <a:cs typeface="+mn-cs"/>
                        </a:rPr>
                        <a:t>擔任社團之指導老師</a:t>
                      </a:r>
                      <a:endParaRPr lang="zh-TW" altLang="zh-TW" sz="1400" kern="1200" dirty="0">
                        <a:solidFill>
                          <a:schemeClr val="tx1"/>
                        </a:solidFill>
                        <a:effectLst/>
                        <a:latin typeface="標楷體" panose="03000509000000000000" pitchFamily="65" charset="-120"/>
                        <a:ea typeface="標楷體" panose="03000509000000000000" pitchFamily="65" charset="-120"/>
                        <a:cs typeface="+mn-cs"/>
                      </a:endParaRPr>
                    </a:p>
                    <a:p>
                      <a:r>
                        <a:rPr lang="zh-TW" altLang="zh-TW" sz="1400" kern="1200" dirty="0">
                          <a:solidFill>
                            <a:schemeClr val="tx1"/>
                          </a:solidFill>
                          <a:effectLst/>
                          <a:latin typeface="標楷體" panose="03000509000000000000" pitchFamily="65" charset="-120"/>
                          <a:ea typeface="標楷體" panose="03000509000000000000" pitchFamily="65" charset="-120"/>
                          <a:cs typeface="+mn-cs"/>
                        </a:rPr>
                        <a:t>學生事務處課外活動指導組</a:t>
                      </a:r>
                      <a:r>
                        <a:rPr lang="zh-TW" altLang="zh-TW" sz="1400" u="sng" kern="1200" dirty="0">
                          <a:solidFill>
                            <a:schemeClr val="tx1"/>
                          </a:solidFill>
                          <a:effectLst/>
                          <a:latin typeface="標楷體" panose="03000509000000000000" pitchFamily="65" charset="-120"/>
                          <a:ea typeface="標楷體" panose="03000509000000000000" pitchFamily="65" charset="-120"/>
                          <a:cs typeface="+mn-cs"/>
                        </a:rPr>
                        <a:t>李亞蓉</a:t>
                      </a:r>
                      <a:endParaRPr lang="zh-TW" altLang="zh-TW" sz="1400" kern="1200" dirty="0">
                        <a:solidFill>
                          <a:schemeClr val="tx1"/>
                        </a:solidFill>
                        <a:effectLst/>
                        <a:latin typeface="標楷體" panose="03000509000000000000" pitchFamily="65" charset="-120"/>
                        <a:ea typeface="標楷體" panose="03000509000000000000" pitchFamily="65" charset="-120"/>
                        <a:cs typeface="+mn-cs"/>
                      </a:endParaRPr>
                    </a:p>
                    <a:p>
                      <a:pPr lvl="0"/>
                      <a:r>
                        <a:rPr lang="en-US" altLang="zh-TW" sz="1400" b="1" kern="1200" dirty="0">
                          <a:solidFill>
                            <a:schemeClr val="tx1"/>
                          </a:solidFill>
                          <a:effectLst/>
                          <a:latin typeface="標楷體" panose="03000509000000000000" pitchFamily="65" charset="-120"/>
                          <a:ea typeface="標楷體" panose="03000509000000000000" pitchFamily="65" charset="-120"/>
                          <a:cs typeface="+mn-cs"/>
                        </a:rPr>
                        <a:t>7.</a:t>
                      </a:r>
                      <a:r>
                        <a:rPr lang="zh-TW" altLang="zh-TW" sz="1400" b="1" kern="1200" dirty="0">
                          <a:solidFill>
                            <a:schemeClr val="tx1"/>
                          </a:solidFill>
                          <a:effectLst/>
                          <a:latin typeface="標楷體" panose="03000509000000000000" pitchFamily="65" charset="-120"/>
                          <a:ea typeface="標楷體" panose="03000509000000000000" pitchFamily="65" charset="-120"/>
                          <a:cs typeface="+mn-cs"/>
                        </a:rPr>
                        <a:t>擔任學生校代表隊之指導老師或教練</a:t>
                      </a:r>
                      <a:endParaRPr lang="zh-TW" altLang="zh-TW" sz="1400" kern="1200" dirty="0">
                        <a:solidFill>
                          <a:schemeClr val="tx1"/>
                        </a:solidFill>
                        <a:effectLst/>
                        <a:latin typeface="標楷體" panose="03000509000000000000" pitchFamily="65" charset="-120"/>
                        <a:ea typeface="標楷體" panose="03000509000000000000" pitchFamily="65" charset="-120"/>
                        <a:cs typeface="+mn-cs"/>
                      </a:endParaRPr>
                    </a:p>
                    <a:p>
                      <a:r>
                        <a:rPr lang="zh-TW" altLang="zh-TW" sz="1400" kern="1200" dirty="0">
                          <a:solidFill>
                            <a:schemeClr val="tx1"/>
                          </a:solidFill>
                          <a:effectLst/>
                          <a:latin typeface="標楷體" panose="03000509000000000000" pitchFamily="65" charset="-120"/>
                          <a:ea typeface="標楷體" panose="03000509000000000000" pitchFamily="65" charset="-120"/>
                          <a:cs typeface="+mn-cs"/>
                        </a:rPr>
                        <a:t>各系所承辦同仁、體育室侯嘉美</a:t>
                      </a:r>
                    </a:p>
                    <a:p>
                      <a:pPr lvl="0"/>
                      <a:r>
                        <a:rPr lang="en-US" altLang="zh-TW" sz="1400" b="1" kern="1200" dirty="0">
                          <a:solidFill>
                            <a:schemeClr val="tx1"/>
                          </a:solidFill>
                          <a:effectLst/>
                          <a:latin typeface="標楷體" panose="03000509000000000000" pitchFamily="65" charset="-120"/>
                          <a:ea typeface="標楷體" panose="03000509000000000000" pitchFamily="65" charset="-120"/>
                          <a:cs typeface="+mn-cs"/>
                        </a:rPr>
                        <a:t>8.</a:t>
                      </a:r>
                      <a:r>
                        <a:rPr lang="zh-TW" altLang="zh-TW" sz="1400" b="1" kern="1200" dirty="0">
                          <a:solidFill>
                            <a:schemeClr val="tx1"/>
                          </a:solidFill>
                          <a:effectLst/>
                          <a:latin typeface="標楷體" panose="03000509000000000000" pitchFamily="65" charset="-120"/>
                          <a:ea typeface="標楷體" panose="03000509000000000000" pitchFamily="65" charset="-120"/>
                          <a:cs typeface="+mn-cs"/>
                        </a:rPr>
                        <a:t>協助本校院系辦理之國內、國際研討會或區域性、全國性、國際性各類活動競賽</a:t>
                      </a:r>
                      <a:r>
                        <a:rPr lang="en-US" altLang="zh-TW" sz="1400" b="1" kern="1200" dirty="0">
                          <a:solidFill>
                            <a:schemeClr val="tx1"/>
                          </a:solidFill>
                          <a:effectLst/>
                          <a:latin typeface="標楷體" panose="03000509000000000000" pitchFamily="65" charset="-120"/>
                          <a:ea typeface="標楷體" panose="03000509000000000000" pitchFamily="65" charset="-120"/>
                          <a:cs typeface="+mn-cs"/>
                        </a:rPr>
                        <a:t> (</a:t>
                      </a:r>
                      <a:r>
                        <a:rPr lang="zh-TW" altLang="zh-TW" sz="1400" b="1" kern="1200" dirty="0">
                          <a:solidFill>
                            <a:schemeClr val="tx1"/>
                          </a:solidFill>
                          <a:effectLst/>
                          <a:latin typeface="標楷體" panose="03000509000000000000" pitchFamily="65" charset="-120"/>
                          <a:ea typeface="標楷體" panose="03000509000000000000" pitchFamily="65" charset="-120"/>
                          <a:cs typeface="+mn-cs"/>
                        </a:rPr>
                        <a:t>檢附證明文件</a:t>
                      </a:r>
                      <a:r>
                        <a:rPr lang="en-US" altLang="zh-TW" sz="1400" b="1" kern="1200" dirty="0">
                          <a:solidFill>
                            <a:schemeClr val="tx1"/>
                          </a:solidFill>
                          <a:effectLst/>
                          <a:latin typeface="標楷體" panose="03000509000000000000" pitchFamily="65" charset="-120"/>
                          <a:ea typeface="標楷體" panose="03000509000000000000" pitchFamily="65" charset="-120"/>
                          <a:cs typeface="+mn-cs"/>
                        </a:rPr>
                        <a:t>)</a:t>
                      </a:r>
                      <a:endParaRPr lang="zh-TW" altLang="zh-TW" sz="1400" kern="1200" dirty="0">
                        <a:solidFill>
                          <a:schemeClr val="tx1"/>
                        </a:solidFill>
                        <a:effectLst/>
                        <a:latin typeface="標楷體" panose="03000509000000000000" pitchFamily="65" charset="-120"/>
                        <a:ea typeface="標楷體" panose="03000509000000000000" pitchFamily="65" charset="-120"/>
                        <a:cs typeface="+mn-cs"/>
                      </a:endParaRPr>
                    </a:p>
                    <a:p>
                      <a:r>
                        <a:rPr lang="zh-TW" altLang="zh-TW" sz="1400" kern="1200" dirty="0">
                          <a:solidFill>
                            <a:schemeClr val="tx1"/>
                          </a:solidFill>
                          <a:effectLst/>
                          <a:latin typeface="標楷體" panose="03000509000000000000" pitchFamily="65" charset="-120"/>
                          <a:ea typeface="標楷體" panose="03000509000000000000" pitchFamily="65" charset="-120"/>
                          <a:cs typeface="+mn-cs"/>
                        </a:rPr>
                        <a:t>教師自填，並檢附證明文件</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4343351"/>
                  </a:ext>
                </a:extLst>
              </a:tr>
            </a:tbl>
          </a:graphicData>
        </a:graphic>
      </p:graphicFrame>
    </p:spTree>
    <p:extLst>
      <p:ext uri="{BB962C8B-B14F-4D97-AF65-F5344CB8AC3E}">
        <p14:creationId xmlns:p14="http://schemas.microsoft.com/office/powerpoint/2010/main" val="12152125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C71614C8-3D65-4730-BF44-CFF55393CB88}"/>
              </a:ext>
            </a:extLst>
          </p:cNvPr>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77</a:t>
            </a:fld>
            <a:endParaRPr lang="zh-TW" altLang="en-US">
              <a:solidFill>
                <a:prstClr val="black">
                  <a:tint val="75000"/>
                </a:prstClr>
              </a:solidFill>
            </a:endParaRPr>
          </a:p>
        </p:txBody>
      </p:sp>
      <p:sp>
        <p:nvSpPr>
          <p:cNvPr id="8" name="標題 1">
            <a:extLst>
              <a:ext uri="{FF2B5EF4-FFF2-40B4-BE49-F238E27FC236}">
                <a16:creationId xmlns:a16="http://schemas.microsoft.com/office/drawing/2014/main" id="{0A02FB70-424D-4042-9AE0-D1EF80D085A4}"/>
              </a:ext>
            </a:extLst>
          </p:cNvPr>
          <p:cNvSpPr>
            <a:spLocks noGrp="1"/>
          </p:cNvSpPr>
          <p:nvPr>
            <p:ph type="title"/>
          </p:nvPr>
        </p:nvSpPr>
        <p:spPr>
          <a:xfrm>
            <a:off x="628650" y="268288"/>
            <a:ext cx="7886700" cy="640432"/>
          </a:xfrm>
        </p:spPr>
        <p:txBody>
          <a:bodyPr>
            <a:noAutofit/>
          </a:bodyPr>
          <a:lstStyle/>
          <a:p>
            <a:r>
              <a:rPr lang="en-US" altLang="zh-TW" sz="2400" b="1" dirty="0">
                <a:solidFill>
                  <a:prstClr val="black"/>
                </a:solidFill>
              </a:rPr>
              <a:t>113</a:t>
            </a:r>
            <a:r>
              <a:rPr lang="zh-TW" altLang="en-US" sz="2400" b="1" dirty="0">
                <a:solidFill>
                  <a:prstClr val="black"/>
                </a:solidFill>
              </a:rPr>
              <a:t>學年度</a:t>
            </a:r>
            <a:r>
              <a:rPr lang="zh-TW" altLang="en-US" sz="2400" b="1" u="sng" dirty="0">
                <a:solidFill>
                  <a:srgbClr val="FF0000"/>
                </a:solidFill>
              </a:rPr>
              <a:t>編制外專任教學人員</a:t>
            </a:r>
            <a:r>
              <a:rPr lang="en-US" altLang="zh-TW" sz="2400" b="1" u="sng" dirty="0">
                <a:solidFill>
                  <a:srgbClr val="FF0000"/>
                </a:solidFill>
              </a:rPr>
              <a:t>(</a:t>
            </a:r>
            <a:r>
              <a:rPr lang="zh-TW" altLang="en-US" sz="2400" b="1" u="sng" dirty="0">
                <a:solidFill>
                  <a:srgbClr val="FF0000"/>
                </a:solidFill>
              </a:rPr>
              <a:t>專案教師</a:t>
            </a:r>
            <a:r>
              <a:rPr lang="en-US" altLang="zh-TW" sz="2400" b="1" u="sng" dirty="0">
                <a:solidFill>
                  <a:srgbClr val="FF0000"/>
                </a:solidFill>
              </a:rPr>
              <a:t>)</a:t>
            </a:r>
            <a:r>
              <a:rPr lang="zh-TW" altLang="en-US" sz="2400" b="1" dirty="0"/>
              <a:t>評鑑基準項目</a:t>
            </a:r>
            <a:r>
              <a:rPr lang="en-US" altLang="zh-TW" sz="2400" b="1" dirty="0"/>
              <a:t>(</a:t>
            </a:r>
            <a:r>
              <a:rPr lang="zh-TW" altLang="en-US" sz="2400" b="1" dirty="0"/>
              <a:t>學術單位聘任</a:t>
            </a:r>
            <a:r>
              <a:rPr lang="en-US" altLang="zh-TW" sz="2400" b="1" dirty="0"/>
              <a:t>)</a:t>
            </a:r>
            <a:r>
              <a:rPr lang="zh-TW" altLang="en-US" sz="2400" b="1" dirty="0"/>
              <a:t>匯入單位（同仁）分工一覽表</a:t>
            </a:r>
            <a:r>
              <a:rPr lang="en-US" altLang="zh-TW" sz="2400" b="1" dirty="0"/>
              <a:t>(10/10)</a:t>
            </a:r>
            <a:endParaRPr lang="zh-TW" altLang="en-US" sz="2400" b="1" dirty="0"/>
          </a:p>
        </p:txBody>
      </p:sp>
      <p:graphicFrame>
        <p:nvGraphicFramePr>
          <p:cNvPr id="9" name="表格 8">
            <a:extLst>
              <a:ext uri="{FF2B5EF4-FFF2-40B4-BE49-F238E27FC236}">
                <a16:creationId xmlns:a16="http://schemas.microsoft.com/office/drawing/2014/main" id="{A7F11F6B-4E49-481A-97E5-C74B6A3F66FF}"/>
              </a:ext>
            </a:extLst>
          </p:cNvPr>
          <p:cNvGraphicFramePr>
            <a:graphicFrameLocks noGrp="1"/>
          </p:cNvGraphicFramePr>
          <p:nvPr>
            <p:extLst>
              <p:ext uri="{D42A27DB-BD31-4B8C-83A1-F6EECF244321}">
                <p14:modId xmlns:p14="http://schemas.microsoft.com/office/powerpoint/2010/main" val="2125542390"/>
              </p:ext>
            </p:extLst>
          </p:nvPr>
        </p:nvGraphicFramePr>
        <p:xfrm>
          <a:off x="224972" y="1221390"/>
          <a:ext cx="8694055" cy="4295841"/>
        </p:xfrm>
        <a:graphic>
          <a:graphicData uri="http://schemas.openxmlformats.org/drawingml/2006/table">
            <a:tbl>
              <a:tblPr firstRow="1" firstCol="1" bandRow="1" bandCol="1"/>
              <a:tblGrid>
                <a:gridCol w="1106668">
                  <a:extLst>
                    <a:ext uri="{9D8B030D-6E8A-4147-A177-3AD203B41FA5}">
                      <a16:colId xmlns:a16="http://schemas.microsoft.com/office/drawing/2014/main" val="2874881656"/>
                    </a:ext>
                  </a:extLst>
                </a:gridCol>
                <a:gridCol w="5040560">
                  <a:extLst>
                    <a:ext uri="{9D8B030D-6E8A-4147-A177-3AD203B41FA5}">
                      <a16:colId xmlns:a16="http://schemas.microsoft.com/office/drawing/2014/main" val="3590250686"/>
                    </a:ext>
                  </a:extLst>
                </a:gridCol>
                <a:gridCol w="2546827">
                  <a:extLst>
                    <a:ext uri="{9D8B030D-6E8A-4147-A177-3AD203B41FA5}">
                      <a16:colId xmlns:a16="http://schemas.microsoft.com/office/drawing/2014/main" val="3854924319"/>
                    </a:ext>
                  </a:extLst>
                </a:gridCol>
              </a:tblGrid>
              <a:tr h="353750">
                <a:tc gridSpan="2">
                  <a:txBody>
                    <a:bodyPr/>
                    <a:lstStyle/>
                    <a:p>
                      <a:pPr algn="l">
                        <a:lnSpc>
                          <a:spcPts val="1200"/>
                        </a:lnSpc>
                        <a:spcAft>
                          <a:spcPts val="0"/>
                        </a:spcAft>
                      </a:pPr>
                      <a:r>
                        <a:rPr 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項目</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6997" marR="5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algn="ctr">
                        <a:lnSpc>
                          <a:spcPts val="1200"/>
                        </a:lnSpc>
                        <a:spcAft>
                          <a:spcPts val="0"/>
                        </a:spcAft>
                      </a:pP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6997" marR="5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ts val="1200"/>
                        </a:lnSpc>
                        <a:spcAft>
                          <a:spcPts val="0"/>
                        </a:spcAft>
                      </a:pPr>
                      <a:r>
                        <a:rPr 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維護單位及同仁或教師</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6997" marR="5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74028208"/>
                  </a:ext>
                </a:extLst>
              </a:tr>
              <a:tr h="3942091">
                <a:tc>
                  <a:txBody>
                    <a:bodyPr/>
                    <a:lstStyle/>
                    <a:p>
                      <a:pPr algn="just">
                        <a:lnSpc>
                          <a:spcPts val="1400"/>
                        </a:lnSpc>
                        <a:spcAft>
                          <a:spcPts val="0"/>
                        </a:spcAft>
                      </a:pPr>
                      <a:r>
                        <a:rPr lang="en-US" sz="18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C2</a:t>
                      </a:r>
                      <a:r>
                        <a:rPr lang="zh-TW" sz="18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配合項目</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nSpc>
                          <a:spcPts val="2000"/>
                        </a:lnSpc>
                        <a:spcAft>
                          <a:spcPts val="0"/>
                        </a:spcAft>
                      </a:pPr>
                      <a:r>
                        <a:rPr lang="en-US" altLang="zh-TW" sz="18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9.</a:t>
                      </a:r>
                      <a:r>
                        <a:rPr lang="zh-TW" altLang="zh-TW" sz="18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擔任大學社會責任</a:t>
                      </a:r>
                      <a:r>
                        <a:rPr lang="en-US" altLang="zh-TW" sz="18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(USR)</a:t>
                      </a:r>
                      <a:r>
                        <a:rPr lang="zh-TW" altLang="zh-TW" sz="18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實踐計畫主持人或共同主持人：</a:t>
                      </a:r>
                      <a:r>
                        <a:rPr lang="en-US" altLang="zh-TW" sz="18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20</a:t>
                      </a:r>
                      <a:r>
                        <a:rPr lang="zh-TW" altLang="zh-TW" sz="18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分；協同主持人：</a:t>
                      </a:r>
                      <a:r>
                        <a:rPr lang="en-US" altLang="zh-TW" sz="18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15</a:t>
                      </a:r>
                      <a:r>
                        <a:rPr lang="zh-TW" altLang="zh-TW" sz="18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分；</a:t>
                      </a:r>
                      <a:r>
                        <a:rPr lang="en-US" altLang="zh-TW" sz="18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USR</a:t>
                      </a:r>
                      <a:r>
                        <a:rPr lang="zh-TW" altLang="zh-TW" sz="18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子計畫主持人或協同主持人：</a:t>
                      </a:r>
                      <a:r>
                        <a:rPr lang="en-US" altLang="zh-TW" sz="18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zh-TW" sz="18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en-US" altLang="zh-TW" sz="18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152400" indent="-152400">
                        <a:lnSpc>
                          <a:spcPts val="2000"/>
                        </a:lnSpc>
                        <a:spcAft>
                          <a:spcPts val="0"/>
                        </a:spcAft>
                      </a:pPr>
                      <a:r>
                        <a:rPr lang="zh-TW" altLang="en-US" sz="18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8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開設</a:t>
                      </a:r>
                      <a:r>
                        <a:rPr lang="en-US" altLang="zh-TW" sz="18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USR</a:t>
                      </a:r>
                      <a:r>
                        <a:rPr lang="zh-TW" altLang="zh-TW" sz="18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專業課程融入服務學習，並與在地連結者，每堂課採計</a:t>
                      </a:r>
                      <a:r>
                        <a:rPr lang="en-US" altLang="zh-TW" sz="18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zh-TW" sz="18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分</a:t>
                      </a:r>
                      <a:r>
                        <a:rPr lang="en-US" altLang="zh-TW" sz="18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每年度上限</a:t>
                      </a:r>
                      <a:r>
                        <a:rPr lang="en-US" altLang="zh-TW" sz="18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zh-TW" sz="18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分</a:t>
                      </a:r>
                      <a:r>
                        <a:rPr lang="en-US" altLang="zh-TW" sz="18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8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152400" indent="-152400">
                        <a:lnSpc>
                          <a:spcPts val="2000"/>
                        </a:lnSpc>
                        <a:spcAft>
                          <a:spcPts val="0"/>
                        </a:spcAft>
                      </a:pPr>
                      <a:r>
                        <a:rPr lang="zh-TW" altLang="en-US" sz="18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8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擔任</a:t>
                      </a:r>
                      <a:r>
                        <a:rPr lang="en-US" altLang="zh-TW" sz="18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USR</a:t>
                      </a:r>
                      <a:r>
                        <a:rPr lang="zh-TW" altLang="zh-TW" sz="18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計畫相關研討會主講人或講師，每場</a:t>
                      </a:r>
                      <a:r>
                        <a:rPr lang="en-US" altLang="zh-TW" sz="18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zh-TW" sz="18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分</a:t>
                      </a:r>
                      <a:r>
                        <a:rPr lang="en-US" altLang="zh-TW" sz="18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每年度上限</a:t>
                      </a:r>
                      <a:r>
                        <a:rPr lang="en-US" altLang="zh-TW" sz="18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zh-TW" sz="18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分</a:t>
                      </a:r>
                      <a:r>
                        <a:rPr lang="en-US" altLang="zh-TW" sz="18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1800" kern="100" dirty="0">
                        <a:effectLst/>
                        <a:latin typeface="Calibri" panose="020F0502020204030204" pitchFamily="34" charset="0"/>
                        <a:ea typeface="+mn-ea"/>
                        <a:cs typeface="Times New Roman" panose="02020603050405020304" pitchFamily="18" charset="0"/>
                      </a:endParaRPr>
                    </a:p>
                    <a:p>
                      <a:pPr marL="152400" indent="-152400">
                        <a:lnSpc>
                          <a:spcPts val="2000"/>
                        </a:lnSpc>
                        <a:spcAft>
                          <a:spcPts val="0"/>
                        </a:spcAft>
                      </a:pPr>
                      <a:r>
                        <a:rPr lang="en-US" altLang="zh-TW" sz="18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zh-TW" sz="18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輔導學生考取專業證照</a:t>
                      </a:r>
                      <a:r>
                        <a:rPr lang="en-US" altLang="zh-TW" sz="18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含教師檢定、教保員檢定</a:t>
                      </a:r>
                      <a:r>
                        <a:rPr lang="en-US" altLang="zh-TW" sz="18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開授相關課程；或有具體成效且留有相關輔導紀錄者，以輔導每位學生考取證照級數為基準計分，甲級</a:t>
                      </a:r>
                      <a:r>
                        <a:rPr lang="en-US" altLang="zh-TW" sz="18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15</a:t>
                      </a:r>
                      <a:r>
                        <a:rPr lang="zh-TW" altLang="zh-TW" sz="18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分、乙級</a:t>
                      </a:r>
                      <a:r>
                        <a:rPr lang="en-US" altLang="zh-TW" sz="18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zh-TW" sz="18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分、丙級</a:t>
                      </a:r>
                      <a:r>
                        <a:rPr lang="en-US" altLang="zh-TW" sz="18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zh-TW" sz="18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分；國際證照級數比照甲級，未分級數之證照依丙級數加計分數。本項次累計至多</a:t>
                      </a:r>
                      <a:r>
                        <a:rPr lang="en-US" altLang="zh-TW" sz="18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20</a:t>
                      </a:r>
                      <a:r>
                        <a:rPr lang="zh-TW" altLang="zh-TW" sz="18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altLang="zh-TW" sz="1800" kern="100" dirty="0">
                        <a:effectLst/>
                        <a:latin typeface="Calibri" panose="020F0502020204030204" pitchFamily="34" charset="0"/>
                        <a:ea typeface="+mn-ea"/>
                        <a:cs typeface="Times New Roman" panose="02020603050405020304" pitchFamily="18" charset="0"/>
                      </a:endParaRPr>
                    </a:p>
                    <a:p>
                      <a:pPr>
                        <a:lnSpc>
                          <a:spcPts val="2000"/>
                        </a:lnSpc>
                      </a:pPr>
                      <a:r>
                        <a:rPr lang="en-US" altLang="zh-TW" sz="1800" kern="0" dirty="0">
                          <a:solidFill>
                            <a:srgbClr val="000000"/>
                          </a:solidFill>
                          <a:effectLst/>
                          <a:latin typeface="Times New Roman" panose="02020603050405020304" pitchFamily="18" charset="0"/>
                          <a:ea typeface="標楷體" panose="03000509000000000000" pitchFamily="65" charset="-120"/>
                        </a:rPr>
                        <a:t>11.</a:t>
                      </a:r>
                      <a:r>
                        <a:rPr lang="zh-TW" altLang="zh-TW" sz="18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其他與校內、外相關服務具有實際績效可佐證</a:t>
                      </a:r>
                      <a:r>
                        <a:rPr lang="zh-TW" altLang="en-US" sz="18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18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lnSpc>
                          <a:spcPts val="2000"/>
                        </a:lnSpc>
                      </a:pPr>
                      <a:r>
                        <a:rPr lang="zh-TW" altLang="en-US" sz="18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8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者：</a:t>
                      </a:r>
                      <a:r>
                        <a:rPr lang="en-US" altLang="zh-TW" sz="1800" dirty="0">
                          <a:solidFill>
                            <a:srgbClr val="000000"/>
                          </a:solidFill>
                          <a:effectLst/>
                          <a:latin typeface="Times New Roman" panose="02020603050405020304" pitchFamily="18" charset="0"/>
                          <a:ea typeface="標楷體" panose="03000509000000000000" pitchFamily="65" charset="-120"/>
                        </a:rPr>
                        <a:t>5-10</a:t>
                      </a:r>
                      <a:r>
                        <a:rPr lang="zh-TW" altLang="zh-TW" sz="18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r>
                        <a:rPr lang="en-US" altLang="zh-TW" sz="1600" kern="1200" dirty="0">
                          <a:solidFill>
                            <a:schemeClr val="tx1"/>
                          </a:solidFill>
                          <a:effectLst/>
                          <a:latin typeface="標楷體" panose="03000509000000000000" pitchFamily="65" charset="-120"/>
                          <a:ea typeface="標楷體" panose="03000509000000000000" pitchFamily="65" charset="-120"/>
                          <a:cs typeface="+mn-cs"/>
                        </a:rPr>
                        <a:t>9.</a:t>
                      </a:r>
                      <a:r>
                        <a:rPr lang="zh-TW" altLang="en-US" sz="1600" b="1" kern="1200" dirty="0">
                          <a:solidFill>
                            <a:schemeClr val="tx1"/>
                          </a:solidFill>
                          <a:effectLst/>
                          <a:latin typeface="標楷體" panose="03000509000000000000" pitchFamily="65" charset="-120"/>
                          <a:ea typeface="標楷體" panose="03000509000000000000" pitchFamily="65" charset="-120"/>
                          <a:cs typeface="+mn-cs"/>
                        </a:rPr>
                        <a:t>擔任大學社會責任</a:t>
                      </a:r>
                      <a:r>
                        <a:rPr lang="en-US" altLang="zh-TW" sz="1600" b="1" kern="1200" dirty="0">
                          <a:solidFill>
                            <a:schemeClr val="tx1"/>
                          </a:solidFill>
                          <a:effectLst/>
                          <a:latin typeface="標楷體" panose="03000509000000000000" pitchFamily="65" charset="-120"/>
                          <a:ea typeface="標楷體" panose="03000509000000000000" pitchFamily="65" charset="-120"/>
                          <a:cs typeface="+mn-cs"/>
                        </a:rPr>
                        <a:t>(USR)</a:t>
                      </a:r>
                      <a:r>
                        <a:rPr lang="zh-TW" altLang="en-US" sz="1600" b="1" kern="1200" dirty="0">
                          <a:solidFill>
                            <a:schemeClr val="tx1"/>
                          </a:solidFill>
                          <a:effectLst/>
                          <a:latin typeface="標楷體" panose="03000509000000000000" pitchFamily="65" charset="-120"/>
                          <a:ea typeface="標楷體" panose="03000509000000000000" pitchFamily="65" charset="-120"/>
                          <a:cs typeface="+mn-cs"/>
                        </a:rPr>
                        <a:t>實踐計畫</a:t>
                      </a:r>
                      <a:endParaRPr lang="en-US" altLang="zh-TW" sz="1600" b="1" kern="1200" dirty="0">
                        <a:solidFill>
                          <a:schemeClr val="tx1"/>
                        </a:solidFill>
                        <a:effectLst/>
                        <a:latin typeface="標楷體" panose="03000509000000000000" pitchFamily="65" charset="-120"/>
                        <a:ea typeface="標楷體" panose="03000509000000000000" pitchFamily="65" charset="-120"/>
                        <a:cs typeface="+mn-cs"/>
                      </a:endParaRPr>
                    </a:p>
                    <a:p>
                      <a:pPr lvl="0"/>
                      <a:r>
                        <a:rPr lang="zh-TW" altLang="en-US" sz="1600" kern="1200" dirty="0">
                          <a:solidFill>
                            <a:schemeClr val="tx1"/>
                          </a:solidFill>
                          <a:effectLst/>
                          <a:latin typeface="標楷體" panose="03000509000000000000" pitchFamily="65" charset="-120"/>
                          <a:ea typeface="標楷體" panose="03000509000000000000" pitchFamily="65" charset="-120"/>
                          <a:cs typeface="+mn-cs"/>
                        </a:rPr>
                        <a:t>跨領域特色發展中心</a:t>
                      </a:r>
                    </a:p>
                    <a:p>
                      <a:pPr lvl="0"/>
                      <a:r>
                        <a:rPr lang="en-US" altLang="zh-TW" sz="1600" kern="1200" dirty="0">
                          <a:solidFill>
                            <a:schemeClr val="tx1"/>
                          </a:solidFill>
                          <a:effectLst/>
                          <a:latin typeface="標楷體" panose="03000509000000000000" pitchFamily="65" charset="-120"/>
                          <a:ea typeface="標楷體" panose="03000509000000000000" pitchFamily="65" charset="-120"/>
                          <a:cs typeface="+mn-cs"/>
                        </a:rPr>
                        <a:t>10.</a:t>
                      </a:r>
                      <a:r>
                        <a:rPr lang="zh-TW" altLang="en-US" sz="1600" b="1" kern="1200" dirty="0">
                          <a:solidFill>
                            <a:schemeClr val="tx1"/>
                          </a:solidFill>
                          <a:effectLst/>
                          <a:latin typeface="標楷體" panose="03000509000000000000" pitchFamily="65" charset="-120"/>
                          <a:ea typeface="標楷體" panose="03000509000000000000" pitchFamily="65" charset="-120"/>
                          <a:cs typeface="+mn-cs"/>
                        </a:rPr>
                        <a:t>輔導學生考取專業證照</a:t>
                      </a:r>
                      <a:r>
                        <a:rPr lang="en-US" altLang="zh-TW" sz="1600" b="1" kern="1200" dirty="0">
                          <a:solidFill>
                            <a:schemeClr val="tx1"/>
                          </a:solidFill>
                          <a:effectLst/>
                          <a:latin typeface="標楷體" panose="03000509000000000000" pitchFamily="65" charset="-120"/>
                          <a:ea typeface="標楷體" panose="03000509000000000000" pitchFamily="65" charset="-120"/>
                          <a:cs typeface="+mn-cs"/>
                        </a:rPr>
                        <a:t>(</a:t>
                      </a:r>
                      <a:r>
                        <a:rPr lang="zh-TW" altLang="en-US" sz="1600" b="1" kern="1200" dirty="0">
                          <a:solidFill>
                            <a:schemeClr val="tx1"/>
                          </a:solidFill>
                          <a:effectLst/>
                          <a:latin typeface="標楷體" panose="03000509000000000000" pitchFamily="65" charset="-120"/>
                          <a:ea typeface="標楷體" panose="03000509000000000000" pitchFamily="65" charset="-120"/>
                          <a:cs typeface="+mn-cs"/>
                        </a:rPr>
                        <a:t>含教師檢定、教保員檢定</a:t>
                      </a:r>
                      <a:r>
                        <a:rPr lang="en-US" altLang="zh-TW" sz="1600" b="1" kern="1200" dirty="0">
                          <a:solidFill>
                            <a:schemeClr val="tx1"/>
                          </a:solidFill>
                          <a:effectLst/>
                          <a:latin typeface="標楷體" panose="03000509000000000000" pitchFamily="65" charset="-120"/>
                          <a:ea typeface="標楷體" panose="03000509000000000000" pitchFamily="65" charset="-120"/>
                          <a:cs typeface="+mn-cs"/>
                        </a:rPr>
                        <a:t>)</a:t>
                      </a:r>
                    </a:p>
                    <a:p>
                      <a:pPr lvl="0"/>
                      <a:r>
                        <a:rPr lang="zh-TW" altLang="en-US" sz="1600" kern="1200" dirty="0">
                          <a:solidFill>
                            <a:schemeClr val="tx1"/>
                          </a:solidFill>
                          <a:effectLst/>
                          <a:latin typeface="標楷體" panose="03000509000000000000" pitchFamily="65" charset="-120"/>
                          <a:ea typeface="標楷體" panose="03000509000000000000" pitchFamily="65" charset="-120"/>
                          <a:cs typeface="+mn-cs"/>
                        </a:rPr>
                        <a:t>職涯發展處徐偉玲、蔡雅惠</a:t>
                      </a:r>
                      <a:r>
                        <a:rPr lang="en-US" altLang="zh-TW" sz="1600" kern="1200" dirty="0">
                          <a:solidFill>
                            <a:schemeClr val="tx1"/>
                          </a:solidFill>
                          <a:effectLst/>
                          <a:latin typeface="標楷體" panose="03000509000000000000" pitchFamily="65" charset="-120"/>
                          <a:ea typeface="標楷體" panose="03000509000000000000" pitchFamily="65" charset="-120"/>
                          <a:cs typeface="+mn-cs"/>
                        </a:rPr>
                        <a:t>/</a:t>
                      </a:r>
                      <a:r>
                        <a:rPr lang="zh-TW" altLang="en-US" sz="1600" kern="1200" dirty="0">
                          <a:solidFill>
                            <a:schemeClr val="tx1"/>
                          </a:solidFill>
                          <a:effectLst/>
                          <a:latin typeface="標楷體" panose="03000509000000000000" pitchFamily="65" charset="-120"/>
                          <a:ea typeface="標楷體" panose="03000509000000000000" pitchFamily="65" charset="-120"/>
                          <a:cs typeface="+mn-cs"/>
                        </a:rPr>
                        <a:t>各系所</a:t>
                      </a:r>
                      <a:r>
                        <a:rPr lang="en-US" altLang="zh-TW" sz="1600" kern="1200" dirty="0">
                          <a:solidFill>
                            <a:schemeClr val="tx1"/>
                          </a:solidFill>
                          <a:effectLst/>
                          <a:latin typeface="標楷體" panose="03000509000000000000" pitchFamily="65" charset="-120"/>
                          <a:ea typeface="標楷體" panose="03000509000000000000" pitchFamily="65" charset="-120"/>
                          <a:cs typeface="+mn-cs"/>
                        </a:rPr>
                        <a:t>(</a:t>
                      </a:r>
                      <a:r>
                        <a:rPr lang="zh-TW" altLang="en-US" sz="1600" kern="1200" dirty="0">
                          <a:solidFill>
                            <a:schemeClr val="tx1"/>
                          </a:solidFill>
                          <a:effectLst/>
                          <a:latin typeface="標楷體" panose="03000509000000000000" pitchFamily="65" charset="-120"/>
                          <a:ea typeface="標楷體" panose="03000509000000000000" pitchFamily="65" charset="-120"/>
                          <a:cs typeface="+mn-cs"/>
                        </a:rPr>
                        <a:t>師資培育中心及幼保系</a:t>
                      </a:r>
                      <a:r>
                        <a:rPr lang="en-US" altLang="zh-TW" sz="1600" kern="1200" dirty="0">
                          <a:solidFill>
                            <a:schemeClr val="tx1"/>
                          </a:solidFill>
                          <a:effectLst/>
                          <a:latin typeface="標楷體" panose="03000509000000000000" pitchFamily="65" charset="-120"/>
                          <a:ea typeface="標楷體" panose="03000509000000000000" pitchFamily="65" charset="-120"/>
                          <a:cs typeface="+mn-cs"/>
                        </a:rPr>
                        <a:t>) </a:t>
                      </a:r>
                    </a:p>
                    <a:p>
                      <a:pPr lvl="0"/>
                      <a:r>
                        <a:rPr lang="en-US" altLang="zh-TW" sz="1600" b="1" kern="1200" dirty="0">
                          <a:solidFill>
                            <a:schemeClr val="tx1"/>
                          </a:solidFill>
                          <a:effectLst/>
                          <a:latin typeface="標楷體" panose="03000509000000000000" pitchFamily="65" charset="-120"/>
                          <a:ea typeface="標楷體" panose="03000509000000000000" pitchFamily="65" charset="-120"/>
                          <a:cs typeface="+mn-cs"/>
                        </a:rPr>
                        <a:t>11.</a:t>
                      </a:r>
                      <a:r>
                        <a:rPr lang="zh-TW" altLang="en-US" sz="1600" b="1" kern="1200" dirty="0">
                          <a:solidFill>
                            <a:schemeClr val="tx1"/>
                          </a:solidFill>
                          <a:effectLst/>
                          <a:latin typeface="標楷體" panose="03000509000000000000" pitchFamily="65" charset="-120"/>
                          <a:ea typeface="標楷體" panose="03000509000000000000" pitchFamily="65" charset="-120"/>
                          <a:cs typeface="+mn-cs"/>
                        </a:rPr>
                        <a:t>其他與校內、外相關服務具有實際績效可佐證者  </a:t>
                      </a:r>
                      <a:r>
                        <a:rPr lang="en-US" altLang="zh-TW" sz="1600" b="1" kern="1200" dirty="0">
                          <a:solidFill>
                            <a:schemeClr val="tx1"/>
                          </a:solidFill>
                          <a:effectLst/>
                          <a:latin typeface="標楷體" panose="03000509000000000000" pitchFamily="65" charset="-120"/>
                          <a:ea typeface="標楷體" panose="03000509000000000000" pitchFamily="65" charset="-120"/>
                          <a:cs typeface="+mn-cs"/>
                        </a:rPr>
                        <a:t>(</a:t>
                      </a:r>
                      <a:r>
                        <a:rPr lang="zh-TW" altLang="en-US" sz="1600" b="1" kern="1200" dirty="0">
                          <a:solidFill>
                            <a:schemeClr val="tx1"/>
                          </a:solidFill>
                          <a:effectLst/>
                          <a:latin typeface="標楷體" panose="03000509000000000000" pitchFamily="65" charset="-120"/>
                          <a:ea typeface="標楷體" panose="03000509000000000000" pitchFamily="65" charset="-120"/>
                          <a:cs typeface="+mn-cs"/>
                        </a:rPr>
                        <a:t>檢附證明文件</a:t>
                      </a:r>
                      <a:r>
                        <a:rPr lang="en-US" altLang="zh-TW" sz="1600" b="1" kern="1200" dirty="0">
                          <a:solidFill>
                            <a:schemeClr val="tx1"/>
                          </a:solidFill>
                          <a:effectLst/>
                          <a:latin typeface="標楷體" panose="03000509000000000000" pitchFamily="65" charset="-120"/>
                          <a:ea typeface="標楷體" panose="03000509000000000000" pitchFamily="65" charset="-120"/>
                          <a:cs typeface="+mn-cs"/>
                        </a:rPr>
                        <a:t>)</a:t>
                      </a:r>
                    </a:p>
                    <a:p>
                      <a:pPr lvl="0"/>
                      <a:r>
                        <a:rPr lang="zh-TW" altLang="en-US" sz="1600" kern="1200" dirty="0">
                          <a:solidFill>
                            <a:schemeClr val="tx1"/>
                          </a:solidFill>
                          <a:effectLst/>
                          <a:latin typeface="標楷體" panose="03000509000000000000" pitchFamily="65" charset="-120"/>
                          <a:ea typeface="標楷體" panose="03000509000000000000" pitchFamily="65" charset="-120"/>
                          <a:cs typeface="+mn-cs"/>
                        </a:rPr>
                        <a:t>教師自填，並檢附證明文件</a:t>
                      </a:r>
                    </a:p>
                    <a:p>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4343351"/>
                  </a:ext>
                </a:extLst>
              </a:tr>
            </a:tbl>
          </a:graphicData>
        </a:graphic>
      </p:graphicFrame>
    </p:spTree>
    <p:extLst>
      <p:ext uri="{BB962C8B-B14F-4D97-AF65-F5344CB8AC3E}">
        <p14:creationId xmlns:p14="http://schemas.microsoft.com/office/powerpoint/2010/main" val="28264369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C66928-75CA-4FDC-9A35-4CB9C6767049}"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標題 1"/>
          <p:cNvSpPr>
            <a:spLocks noGrp="1"/>
          </p:cNvSpPr>
          <p:nvPr>
            <p:ph type="title"/>
          </p:nvPr>
        </p:nvSpPr>
        <p:spPr>
          <a:xfrm>
            <a:off x="467544" y="136470"/>
            <a:ext cx="8352928" cy="855745"/>
          </a:xfrm>
        </p:spPr>
        <p:txBody>
          <a:bodyPr>
            <a:normAutofit/>
          </a:bodyPr>
          <a:lstStyle/>
          <a:p>
            <a:r>
              <a:rPr lang="en-US" altLang="zh-TW" sz="2800" b="1" dirty="0">
                <a:solidFill>
                  <a:prstClr val="black"/>
                </a:solidFill>
              </a:rPr>
              <a:t>113</a:t>
            </a:r>
            <a:r>
              <a:rPr lang="zh-TW" altLang="en-US" sz="2800" b="1" dirty="0">
                <a:solidFill>
                  <a:prstClr val="black"/>
                </a:solidFill>
              </a:rPr>
              <a:t>學年度</a:t>
            </a:r>
            <a:r>
              <a:rPr lang="zh-TW" altLang="en-US" sz="2800" b="1" u="sng" dirty="0">
                <a:solidFill>
                  <a:srgbClr val="FF0000"/>
                </a:solidFill>
              </a:rPr>
              <a:t>編制外專任教學人員</a:t>
            </a:r>
            <a:r>
              <a:rPr lang="en-US" altLang="zh-TW" sz="2800" b="1" u="sng" dirty="0">
                <a:solidFill>
                  <a:srgbClr val="FF0000"/>
                </a:solidFill>
              </a:rPr>
              <a:t>(</a:t>
            </a:r>
            <a:r>
              <a:rPr lang="zh-TW" altLang="en-US" sz="2800" b="1" u="sng" dirty="0">
                <a:solidFill>
                  <a:srgbClr val="FF0000"/>
                </a:solidFill>
              </a:rPr>
              <a:t>專案教師</a:t>
            </a:r>
            <a:r>
              <a:rPr lang="en-US" altLang="zh-TW" sz="2800" b="1" u="sng" dirty="0">
                <a:solidFill>
                  <a:srgbClr val="FF0000"/>
                </a:solidFill>
              </a:rPr>
              <a:t>)</a:t>
            </a:r>
            <a:r>
              <a:rPr lang="zh-TW" altLang="en-US" sz="2500" b="1" dirty="0">
                <a:solidFill>
                  <a:prstClr val="black"/>
                </a:solidFill>
              </a:rPr>
              <a:t>評鑑基準項目</a:t>
            </a:r>
            <a:r>
              <a:rPr lang="en-US" altLang="zh-TW" sz="2500" b="1" dirty="0">
                <a:solidFill>
                  <a:prstClr val="black"/>
                </a:solidFill>
              </a:rPr>
              <a:t>(</a:t>
            </a:r>
            <a:r>
              <a:rPr lang="zh-TW" altLang="en-US" sz="2500" b="1" dirty="0">
                <a:solidFill>
                  <a:prstClr val="black"/>
                </a:solidFill>
              </a:rPr>
              <a:t>行政單位</a:t>
            </a:r>
            <a:r>
              <a:rPr lang="zh-TW" altLang="en-US" sz="2500" b="1" dirty="0">
                <a:solidFill>
                  <a:prstClr val="black"/>
                </a:solidFill>
                <a:latin typeface="PMingLiU" panose="02020500000000000000" pitchFamily="18" charset="-120"/>
                <a:ea typeface="PMingLiU" panose="02020500000000000000" pitchFamily="18" charset="-120"/>
              </a:rPr>
              <a:t>、</a:t>
            </a:r>
            <a:r>
              <a:rPr lang="zh-TW" altLang="en-US" sz="2500" b="1" dirty="0">
                <a:solidFill>
                  <a:prstClr val="black"/>
                </a:solidFill>
              </a:rPr>
              <a:t>語言中心及體育室聘任</a:t>
            </a:r>
            <a:r>
              <a:rPr lang="en-US" altLang="zh-TW" sz="2500" b="1" dirty="0">
                <a:solidFill>
                  <a:prstClr val="black"/>
                </a:solidFill>
              </a:rPr>
              <a:t>)-</a:t>
            </a:r>
            <a:r>
              <a:rPr lang="zh-TW" altLang="en-US" sz="2500" b="1" dirty="0">
                <a:solidFill>
                  <a:prstClr val="black"/>
                </a:solidFill>
              </a:rPr>
              <a:t>教學</a:t>
            </a:r>
            <a:r>
              <a:rPr lang="zh-TW" altLang="zh-TW" sz="2500" b="1" dirty="0"/>
              <a:t>項目</a:t>
            </a:r>
            <a:r>
              <a:rPr lang="en-US" altLang="zh-TW" sz="2500" b="1" dirty="0"/>
              <a:t>(1/3)</a:t>
            </a:r>
            <a:endParaRPr lang="zh-TW" altLang="en-US" sz="2500" dirty="0"/>
          </a:p>
        </p:txBody>
      </p:sp>
      <p:graphicFrame>
        <p:nvGraphicFramePr>
          <p:cNvPr id="2" name="表格 1">
            <a:extLst>
              <a:ext uri="{FF2B5EF4-FFF2-40B4-BE49-F238E27FC236}">
                <a16:creationId xmlns:a16="http://schemas.microsoft.com/office/drawing/2014/main" id="{430BA171-E025-40F2-BB7A-B3138092E98A}"/>
              </a:ext>
            </a:extLst>
          </p:cNvPr>
          <p:cNvGraphicFramePr>
            <a:graphicFrameLocks noGrp="1"/>
          </p:cNvGraphicFramePr>
          <p:nvPr>
            <p:extLst>
              <p:ext uri="{D42A27DB-BD31-4B8C-83A1-F6EECF244321}">
                <p14:modId xmlns:p14="http://schemas.microsoft.com/office/powerpoint/2010/main" val="268470967"/>
              </p:ext>
            </p:extLst>
          </p:nvPr>
        </p:nvGraphicFramePr>
        <p:xfrm>
          <a:off x="611560" y="1484784"/>
          <a:ext cx="7992888" cy="4320480"/>
        </p:xfrm>
        <a:graphic>
          <a:graphicData uri="http://schemas.openxmlformats.org/drawingml/2006/table">
            <a:tbl>
              <a:tblPr firstRow="1" firstCol="1" bandRow="1"/>
              <a:tblGrid>
                <a:gridCol w="850833">
                  <a:extLst>
                    <a:ext uri="{9D8B030D-6E8A-4147-A177-3AD203B41FA5}">
                      <a16:colId xmlns:a16="http://schemas.microsoft.com/office/drawing/2014/main" val="1957557835"/>
                    </a:ext>
                  </a:extLst>
                </a:gridCol>
                <a:gridCol w="4951217">
                  <a:extLst>
                    <a:ext uri="{9D8B030D-6E8A-4147-A177-3AD203B41FA5}">
                      <a16:colId xmlns:a16="http://schemas.microsoft.com/office/drawing/2014/main" val="1431329330"/>
                    </a:ext>
                  </a:extLst>
                </a:gridCol>
                <a:gridCol w="986070">
                  <a:extLst>
                    <a:ext uri="{9D8B030D-6E8A-4147-A177-3AD203B41FA5}">
                      <a16:colId xmlns:a16="http://schemas.microsoft.com/office/drawing/2014/main" val="2767482555"/>
                    </a:ext>
                  </a:extLst>
                </a:gridCol>
                <a:gridCol w="1204768">
                  <a:extLst>
                    <a:ext uri="{9D8B030D-6E8A-4147-A177-3AD203B41FA5}">
                      <a16:colId xmlns:a16="http://schemas.microsoft.com/office/drawing/2014/main" val="2820624551"/>
                    </a:ext>
                  </a:extLst>
                </a:gridCol>
              </a:tblGrid>
              <a:tr h="392548">
                <a:tc>
                  <a:txBody>
                    <a:bodyPr/>
                    <a:lstStyle/>
                    <a:p>
                      <a:pPr algn="just">
                        <a:spcAft>
                          <a:spcPts val="0"/>
                        </a:spcAft>
                      </a:pP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項目</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門檻</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通過條件</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0060483"/>
                  </a:ext>
                </a:extLst>
              </a:tr>
              <a:tr h="3927932">
                <a:tc>
                  <a:txBody>
                    <a:bodyPr/>
                    <a:lstStyle/>
                    <a:p>
                      <a:pPr algn="just">
                        <a:spcBef>
                          <a:spcPts val="3600"/>
                        </a:spcBef>
                        <a:spcAft>
                          <a:spcPts val="0"/>
                        </a:spcAft>
                      </a:pPr>
                      <a:r>
                        <a:rPr lang="en-US" sz="18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A1</a:t>
                      </a:r>
                      <a:r>
                        <a:rPr lang="zh-TW" sz="18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基本項目</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0" indent="-177800" algn="l">
                        <a:lnSpc>
                          <a:spcPts val="2000"/>
                        </a:lnSpc>
                        <a:spcAft>
                          <a:spcPts val="0"/>
                        </a:spcAft>
                      </a:pP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每學年之鐘點數均符合本校專案計畫教學教師之基本鐘點數要求。</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77800" indent="-177800" algn="l">
                        <a:lnSpc>
                          <a:spcPts val="2000"/>
                        </a:lnSpc>
                        <a:spcAft>
                          <a:spcPts val="0"/>
                        </a:spcAft>
                      </a:pP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毎學期每週排課均符合教務處每週至少排課四天之規定。</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77800" indent="-177800" algn="l">
                        <a:lnSpc>
                          <a:spcPts val="2000"/>
                        </a:lnSpc>
                        <a:spcAft>
                          <a:spcPts val="0"/>
                        </a:spcAft>
                      </a:pP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無無故缺課或不補課。</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77800" indent="-177800" algn="l">
                        <a:lnSpc>
                          <a:spcPts val="2000"/>
                        </a:lnSpc>
                        <a:spcAft>
                          <a:spcPts val="0"/>
                        </a:spcAft>
                      </a:pP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依教務章則授課、考試及計算成績。</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77800" indent="-177800" algn="l">
                        <a:lnSpc>
                          <a:spcPts val="2000"/>
                        </a:lnSpc>
                        <a:spcAft>
                          <a:spcPts val="0"/>
                        </a:spcAft>
                      </a:pP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二分之一以上課程編寫教學教材、講義或數位教材經行政單位認證者。</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77800" indent="-177800" algn="l">
                        <a:lnSpc>
                          <a:spcPts val="2000"/>
                        </a:lnSpc>
                        <a:spcAft>
                          <a:spcPts val="0"/>
                        </a:spcAft>
                      </a:pP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a:t>
                      </a:r>
                      <a:r>
                        <a:rPr lang="zh-TW" sz="1800" b="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每學期所授課程之教學問卷調查，</a:t>
                      </a:r>
                      <a:r>
                        <a:rPr lang="zh-TW" sz="18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必</a:t>
                      </a:r>
                      <a:r>
                        <a:rPr lang="en-US" sz="18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選</a:t>
                      </a:r>
                      <a:r>
                        <a:rPr lang="en-US" sz="18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修課程成績達</a:t>
                      </a:r>
                      <a:r>
                        <a:rPr lang="en-US" sz="18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80</a:t>
                      </a:r>
                      <a:r>
                        <a:rPr lang="zh-TW" sz="18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分以上者，填答人數達修課人數二分之一以上即可通過。</a:t>
                      </a:r>
                      <a:endParaRPr lang="zh-TW" sz="1800" u="none"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p>
                      <a:pPr marL="177800" indent="-177800" algn="l">
                        <a:lnSpc>
                          <a:spcPts val="2000"/>
                        </a:lnSpc>
                        <a:spcAft>
                          <a:spcPts val="0"/>
                        </a:spcAft>
                      </a:pPr>
                      <a:r>
                        <a:rPr lang="en-US"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7.</a:t>
                      </a:r>
                      <a:r>
                        <a:rPr lang="zh-TW"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每學年參加</a:t>
                      </a:r>
                      <a:r>
                        <a:rPr lang="en-US"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次以上教學相關研習活動。</a:t>
                      </a:r>
                      <a:endParaRPr lang="zh-TW" sz="18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000"/>
                        </a:lnSpc>
                        <a:spcAft>
                          <a:spcPts val="0"/>
                        </a:spcAft>
                      </a:pP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1~7</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項均達成，</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7200"/>
                        </a:spcBef>
                        <a:spcAft>
                          <a:spcPts val="0"/>
                        </a:spcAft>
                      </a:pP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各教師於受評鑑期間需達</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A1</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基本項目及</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A2</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配合項目</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項以上，且合計分數達</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80</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分以上。</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1279949"/>
                  </a:ext>
                </a:extLst>
              </a:tr>
            </a:tbl>
          </a:graphicData>
        </a:graphic>
      </p:graphicFrame>
    </p:spTree>
    <p:extLst>
      <p:ext uri="{BB962C8B-B14F-4D97-AF65-F5344CB8AC3E}">
        <p14:creationId xmlns:p14="http://schemas.microsoft.com/office/powerpoint/2010/main" val="7295269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C66928-75CA-4FDC-9A35-4CB9C6767049}"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標題 1"/>
          <p:cNvSpPr>
            <a:spLocks noGrp="1"/>
          </p:cNvSpPr>
          <p:nvPr>
            <p:ph type="title"/>
          </p:nvPr>
        </p:nvSpPr>
        <p:spPr>
          <a:xfrm>
            <a:off x="611560" y="188640"/>
            <a:ext cx="7886700" cy="855745"/>
          </a:xfrm>
        </p:spPr>
        <p:txBody>
          <a:bodyPr>
            <a:normAutofit/>
          </a:bodyPr>
          <a:lstStyle/>
          <a:p>
            <a:r>
              <a:rPr lang="en-US" altLang="zh-TW" sz="2400" b="1" dirty="0">
                <a:solidFill>
                  <a:prstClr val="black"/>
                </a:solidFill>
              </a:rPr>
              <a:t>113</a:t>
            </a:r>
            <a:r>
              <a:rPr lang="zh-TW" altLang="en-US" sz="2400" b="1" dirty="0">
                <a:solidFill>
                  <a:prstClr val="black"/>
                </a:solidFill>
              </a:rPr>
              <a:t>學年度</a:t>
            </a:r>
            <a:r>
              <a:rPr lang="zh-TW" altLang="en-US" sz="2400" b="1" u="sng" dirty="0">
                <a:solidFill>
                  <a:srgbClr val="FF0000"/>
                </a:solidFill>
              </a:rPr>
              <a:t>編制外專任教學人員</a:t>
            </a:r>
            <a:r>
              <a:rPr lang="en-US" altLang="zh-TW" sz="2400" b="1" u="sng" dirty="0">
                <a:solidFill>
                  <a:srgbClr val="FF0000"/>
                </a:solidFill>
              </a:rPr>
              <a:t>(</a:t>
            </a:r>
            <a:r>
              <a:rPr lang="zh-TW" altLang="en-US" sz="2400" b="1" u="sng" dirty="0">
                <a:solidFill>
                  <a:srgbClr val="FF0000"/>
                </a:solidFill>
              </a:rPr>
              <a:t>專案教師</a:t>
            </a:r>
            <a:r>
              <a:rPr lang="en-US" altLang="zh-TW" sz="2400" b="1" u="sng" dirty="0">
                <a:solidFill>
                  <a:srgbClr val="FF0000"/>
                </a:solidFill>
              </a:rPr>
              <a:t>)</a:t>
            </a:r>
            <a:r>
              <a:rPr lang="zh-TW" altLang="en-US" sz="2400" b="1" dirty="0">
                <a:solidFill>
                  <a:prstClr val="black"/>
                </a:solidFill>
              </a:rPr>
              <a:t>評鑑基準項目</a:t>
            </a:r>
            <a:r>
              <a:rPr lang="en-US" altLang="zh-TW" sz="2400" b="1" dirty="0">
                <a:solidFill>
                  <a:prstClr val="black"/>
                </a:solidFill>
              </a:rPr>
              <a:t>(</a:t>
            </a:r>
            <a:r>
              <a:rPr lang="zh-TW" altLang="en-US" sz="2400" b="1" dirty="0">
                <a:solidFill>
                  <a:prstClr val="black"/>
                </a:solidFill>
              </a:rPr>
              <a:t>行政單位及語言中心聘任</a:t>
            </a:r>
            <a:r>
              <a:rPr lang="en-US" altLang="zh-TW" sz="2400" b="1" dirty="0">
                <a:solidFill>
                  <a:prstClr val="black"/>
                </a:solidFill>
              </a:rPr>
              <a:t>)-</a:t>
            </a:r>
            <a:r>
              <a:rPr lang="zh-TW" altLang="en-US" sz="2400" b="1" dirty="0">
                <a:solidFill>
                  <a:prstClr val="black"/>
                </a:solidFill>
              </a:rPr>
              <a:t>教學項目</a:t>
            </a:r>
            <a:r>
              <a:rPr lang="en-US" altLang="zh-TW" sz="2400" b="1" dirty="0">
                <a:solidFill>
                  <a:prstClr val="black"/>
                </a:solidFill>
              </a:rPr>
              <a:t>(2/3)</a:t>
            </a:r>
            <a:endParaRPr lang="zh-TW" altLang="en-US" sz="2400" dirty="0"/>
          </a:p>
        </p:txBody>
      </p:sp>
      <p:graphicFrame>
        <p:nvGraphicFramePr>
          <p:cNvPr id="5" name="表格 4">
            <a:extLst>
              <a:ext uri="{FF2B5EF4-FFF2-40B4-BE49-F238E27FC236}">
                <a16:creationId xmlns:a16="http://schemas.microsoft.com/office/drawing/2014/main" id="{22D69493-0832-4398-A27C-0A9E5E5119FD}"/>
              </a:ext>
            </a:extLst>
          </p:cNvPr>
          <p:cNvGraphicFramePr>
            <a:graphicFrameLocks noGrp="1"/>
          </p:cNvGraphicFramePr>
          <p:nvPr>
            <p:extLst>
              <p:ext uri="{D42A27DB-BD31-4B8C-83A1-F6EECF244321}">
                <p14:modId xmlns:p14="http://schemas.microsoft.com/office/powerpoint/2010/main" val="1205793837"/>
              </p:ext>
            </p:extLst>
          </p:nvPr>
        </p:nvGraphicFramePr>
        <p:xfrm>
          <a:off x="179512" y="1167218"/>
          <a:ext cx="8784975" cy="5354320"/>
        </p:xfrm>
        <a:graphic>
          <a:graphicData uri="http://schemas.openxmlformats.org/drawingml/2006/table">
            <a:tbl>
              <a:tblPr firstRow="1" firstCol="1" bandRow="1"/>
              <a:tblGrid>
                <a:gridCol w="648072">
                  <a:extLst>
                    <a:ext uri="{9D8B030D-6E8A-4147-A177-3AD203B41FA5}">
                      <a16:colId xmlns:a16="http://schemas.microsoft.com/office/drawing/2014/main" val="1957557835"/>
                    </a:ext>
                  </a:extLst>
                </a:gridCol>
                <a:gridCol w="6192688">
                  <a:extLst>
                    <a:ext uri="{9D8B030D-6E8A-4147-A177-3AD203B41FA5}">
                      <a16:colId xmlns:a16="http://schemas.microsoft.com/office/drawing/2014/main" val="1431329330"/>
                    </a:ext>
                  </a:extLst>
                </a:gridCol>
                <a:gridCol w="936104">
                  <a:extLst>
                    <a:ext uri="{9D8B030D-6E8A-4147-A177-3AD203B41FA5}">
                      <a16:colId xmlns:a16="http://schemas.microsoft.com/office/drawing/2014/main" val="2767482555"/>
                    </a:ext>
                  </a:extLst>
                </a:gridCol>
                <a:gridCol w="1008111">
                  <a:extLst>
                    <a:ext uri="{9D8B030D-6E8A-4147-A177-3AD203B41FA5}">
                      <a16:colId xmlns:a16="http://schemas.microsoft.com/office/drawing/2014/main" val="2820624551"/>
                    </a:ext>
                  </a:extLst>
                </a:gridCol>
              </a:tblGrid>
              <a:tr h="216024">
                <a:tc>
                  <a:txBody>
                    <a:bodyPr/>
                    <a:lstStyle/>
                    <a:p>
                      <a:pPr algn="just">
                        <a:spcAft>
                          <a:spcPts val="0"/>
                        </a:spcAft>
                      </a:pP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項目</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門檻</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通過條件</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0060483"/>
                  </a:ext>
                </a:extLst>
              </a:tr>
              <a:tr h="3927932">
                <a:tc>
                  <a:txBody>
                    <a:bodyPr/>
                    <a:lstStyle/>
                    <a:p>
                      <a:pPr algn="just">
                        <a:lnSpc>
                          <a:spcPts val="1400"/>
                        </a:lnSpc>
                        <a:spcAft>
                          <a:spcPts val="0"/>
                        </a:spcAft>
                      </a:pPr>
                      <a:r>
                        <a:rPr lang="en-US" sz="1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A2</a:t>
                      </a:r>
                      <a:r>
                        <a:rPr lang="zh-TW" sz="1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配合項目</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0" indent="-177800" algn="just">
                        <a:lnSpc>
                          <a:spcPts val="1600"/>
                        </a:lnSpc>
                        <a:spcAft>
                          <a:spcPts val="0"/>
                        </a:spcAft>
                      </a:pPr>
                      <a:r>
                        <a:rPr lang="en-US" sz="1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sz="1400" u="none"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於評鑑期限內實際參與校院系內各項與改進教學有關之專案計畫，例如教育部</a:t>
                      </a:r>
                      <a:r>
                        <a:rPr lang="zh-TW" sz="14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高教深耕計畫</a:t>
                      </a:r>
                      <a:r>
                        <a:rPr lang="zh-TW" sz="14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、校、院及系教學改進計畫、工程認證、管理學院</a:t>
                      </a:r>
                      <a:r>
                        <a:rPr lang="en-US" sz="14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AACSB</a:t>
                      </a:r>
                      <a:r>
                        <a:rPr lang="zh-TW" sz="14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等專案，並可提出具體事證。本項成果優良經單位主管確認者：每項計畫依參與程度及成果</a:t>
                      </a:r>
                      <a:r>
                        <a:rPr lang="en-US" sz="14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4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分至</a:t>
                      </a:r>
                      <a:r>
                        <a:rPr lang="en-US" sz="14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4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分，本項次累計至多</a:t>
                      </a:r>
                      <a:r>
                        <a:rPr lang="en-US" sz="14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30</a:t>
                      </a:r>
                      <a:r>
                        <a:rPr lang="zh-TW" sz="14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200" u="none"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p>
                      <a:pPr marL="177800" indent="-177800" algn="just">
                        <a:lnSpc>
                          <a:spcPts val="1600"/>
                        </a:lnSpc>
                        <a:spcAft>
                          <a:spcPts val="0"/>
                        </a:spcAft>
                      </a:pPr>
                      <a:r>
                        <a:rPr lang="en-US" sz="14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4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開授通識課程、</a:t>
                      </a:r>
                      <a:r>
                        <a:rPr lang="zh-TW" sz="14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遠距</a:t>
                      </a:r>
                      <a:r>
                        <a:rPr lang="zh-TW" sz="14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課程、進修部課程、暑修班、階梯班、大班教學與補救教學課程：每門課</a:t>
                      </a:r>
                      <a:r>
                        <a:rPr lang="en-US" sz="14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4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分；開設全英語授課</a:t>
                      </a:r>
                      <a:r>
                        <a:rPr lang="en-US" sz="14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(EMI)</a:t>
                      </a:r>
                      <a:r>
                        <a:rPr lang="zh-TW" sz="14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課程：每門課</a:t>
                      </a:r>
                      <a:r>
                        <a:rPr lang="en-US" sz="14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15</a:t>
                      </a:r>
                      <a:r>
                        <a:rPr lang="zh-TW" sz="14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a:t>
                      </a:r>
                      <a:r>
                        <a:rPr lang="zh-TW" sz="14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本項次累計至多</a:t>
                      </a:r>
                      <a:r>
                        <a:rPr lang="en-US" sz="14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40</a:t>
                      </a:r>
                      <a:r>
                        <a:rPr lang="zh-TW" sz="14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u="none"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p>
                      <a:pPr marL="177800" indent="-177800" algn="just">
                        <a:lnSpc>
                          <a:spcPts val="1600"/>
                        </a:lnSpc>
                        <a:spcAft>
                          <a:spcPts val="0"/>
                        </a:spcAft>
                      </a:pPr>
                      <a:r>
                        <a:rPr lang="en-US" sz="14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sz="14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配合學校開辦政策性課程如產學攜手合作計畫等，依參與程度及成果</a:t>
                      </a:r>
                      <a:r>
                        <a:rPr lang="en-US" sz="14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4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分至</a:t>
                      </a:r>
                      <a:r>
                        <a:rPr lang="en-US" sz="14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4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200" u="none"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p>
                      <a:pPr marL="177800" indent="-177800" algn="just">
                        <a:lnSpc>
                          <a:spcPts val="1600"/>
                        </a:lnSpc>
                        <a:spcAft>
                          <a:spcPts val="0"/>
                        </a:spcAft>
                      </a:pPr>
                      <a:r>
                        <a:rPr lang="en-US" sz="14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sz="14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指導學生</a:t>
                      </a:r>
                      <a:r>
                        <a:rPr lang="en-US" altLang="zh-TW" sz="1400" b="1" u="none" dirty="0">
                          <a:solidFill>
                            <a:srgbClr val="FF0000"/>
                          </a:solidFill>
                          <a:effectLst/>
                          <a:latin typeface="Times New Roman" panose="02020603050405020304" pitchFamily="18" charset="0"/>
                          <a:ea typeface="標楷體" panose="03000509000000000000" pitchFamily="65" charset="-120"/>
                        </a:rPr>
                        <a:t>(</a:t>
                      </a:r>
                      <a:r>
                        <a:rPr lang="zh-TW" altLang="zh-TW" sz="1400" b="1" u="non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含專題製作</a:t>
                      </a:r>
                      <a:r>
                        <a:rPr lang="en-US" altLang="zh-TW" sz="1400" b="1" u="none" dirty="0">
                          <a:solidFill>
                            <a:srgbClr val="FF0000"/>
                          </a:solidFill>
                          <a:effectLst/>
                          <a:latin typeface="Times New Roman" panose="02020603050405020304" pitchFamily="18" charset="0"/>
                          <a:ea typeface="標楷體" panose="03000509000000000000" pitchFamily="65" charset="-120"/>
                        </a:rPr>
                        <a:t>)</a:t>
                      </a:r>
                      <a:r>
                        <a:rPr lang="zh-TW" sz="14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參加校內外專業相關競賽獲獎者，依競賽性質及名次</a:t>
                      </a:r>
                      <a:r>
                        <a:rPr lang="en-US" sz="14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4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分至</a:t>
                      </a:r>
                      <a:r>
                        <a:rPr lang="en-US" sz="14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4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分，本項次累計至多</a:t>
                      </a:r>
                      <a:r>
                        <a:rPr lang="en-US" sz="14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30</a:t>
                      </a:r>
                      <a:r>
                        <a:rPr lang="zh-TW" sz="14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200" u="none"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p>
                      <a:pPr marL="177800" indent="-177800" algn="just">
                        <a:lnSpc>
                          <a:spcPts val="1600"/>
                        </a:lnSpc>
                        <a:spcAft>
                          <a:spcPts val="0"/>
                        </a:spcAft>
                      </a:pPr>
                      <a:r>
                        <a:rPr lang="en-US" sz="14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sz="14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獲得本校教學優良教師，</a:t>
                      </a:r>
                      <a:r>
                        <a:rPr lang="en-US" sz="14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30</a:t>
                      </a:r>
                      <a:r>
                        <a:rPr lang="zh-TW" sz="14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200" u="none"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p>
                      <a:pPr marL="177800" indent="-177800" algn="just">
                        <a:lnSpc>
                          <a:spcPts val="1600"/>
                        </a:lnSpc>
                        <a:spcAft>
                          <a:spcPts val="0"/>
                        </a:spcAft>
                      </a:pPr>
                      <a:r>
                        <a:rPr lang="en-US" sz="14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6.</a:t>
                      </a:r>
                      <a:r>
                        <a:rPr lang="zh-TW" sz="14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於評鑑期限內有其他提升教學品質，增進學生學習效益之實際績效可佐證，並經教務處會同相關教學小組召集人確認者：</a:t>
                      </a:r>
                      <a:r>
                        <a:rPr lang="en-US" sz="14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sz="14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分至</a:t>
                      </a:r>
                      <a:r>
                        <a:rPr lang="en-US" sz="14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4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200" u="none"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p>
                      <a:pPr marL="177800" indent="-177800" algn="just">
                        <a:lnSpc>
                          <a:spcPts val="1600"/>
                        </a:lnSpc>
                        <a:spcAft>
                          <a:spcPts val="0"/>
                        </a:spcAft>
                      </a:pPr>
                      <a:r>
                        <a:rPr lang="en-US" sz="14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7.</a:t>
                      </a:r>
                      <a:r>
                        <a:rPr lang="zh-TW" sz="14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於評鑑期限內申請教育部教學相關之專案計畫，例如教學實踐研究計畫、產業學院計畫、技優領航計畫、人才培育計畫等，申請通過並擔任計畫主持人，每項計畫</a:t>
                      </a:r>
                      <a:r>
                        <a:rPr lang="en-US" sz="14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4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分，申請未通過者，每項計畫</a:t>
                      </a:r>
                      <a:r>
                        <a:rPr lang="en-US" sz="14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sz="14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分，本項次累計至多</a:t>
                      </a:r>
                      <a:r>
                        <a:rPr lang="en-US" sz="14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30</a:t>
                      </a:r>
                      <a:r>
                        <a:rPr lang="zh-TW" sz="14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200" u="none"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p>
                      <a:pPr marL="177800" indent="-177800" algn="just">
                        <a:lnSpc>
                          <a:spcPts val="1600"/>
                        </a:lnSpc>
                        <a:spcAft>
                          <a:spcPts val="0"/>
                        </a:spcAft>
                      </a:pPr>
                      <a:r>
                        <a:rPr lang="en-US" sz="14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8.</a:t>
                      </a:r>
                      <a:r>
                        <a:rPr lang="zh-TW" sz="14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於評鑑期限內，支援高中</a:t>
                      </a:r>
                      <a:r>
                        <a:rPr lang="zh-TW" altLang="en-US" sz="14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職</a:t>
                      </a:r>
                      <a:r>
                        <a:rPr lang="zh-TW" sz="14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開課</a:t>
                      </a:r>
                      <a:r>
                        <a:rPr lang="en-US" sz="14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例如</a:t>
                      </a:r>
                      <a:r>
                        <a:rPr lang="en-US" sz="14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AP</a:t>
                      </a:r>
                      <a:r>
                        <a:rPr lang="zh-TW" sz="14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課程、特色課程、彈性課程等</a:t>
                      </a:r>
                      <a:r>
                        <a:rPr lang="en-US" sz="14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，每門課計</a:t>
                      </a:r>
                      <a:r>
                        <a:rPr lang="en-US" sz="14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4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分；執行或參與高中</a:t>
                      </a:r>
                      <a:r>
                        <a:rPr lang="zh-TW" altLang="en-US" sz="14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職</a:t>
                      </a:r>
                      <a:r>
                        <a:rPr lang="zh-TW" sz="14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跨校教學或研究計畫者，擔任計畫主持人者，每項計畫</a:t>
                      </a:r>
                      <a:r>
                        <a:rPr lang="en-US" sz="14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4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分，參與協助者，每項計畫</a:t>
                      </a:r>
                      <a:r>
                        <a:rPr lang="en-US" sz="14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sz="14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分，本項次累計至多</a:t>
                      </a:r>
                      <a:r>
                        <a:rPr lang="en-US" sz="14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30</a:t>
                      </a:r>
                      <a:r>
                        <a:rPr lang="zh-TW" sz="14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u="none"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p>
                      <a:pPr marL="177800" indent="-177800" algn="just">
                        <a:lnSpc>
                          <a:spcPts val="1600"/>
                        </a:lnSpc>
                        <a:spcAft>
                          <a:spcPts val="0"/>
                        </a:spcAft>
                      </a:pPr>
                      <a:r>
                        <a:rPr lang="en-US" sz="14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9.</a:t>
                      </a:r>
                      <a:r>
                        <a:rPr lang="zh-TW" sz="14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每學期所授課程之教學問卷調查，二分之一以上之必</a:t>
                      </a:r>
                      <a:r>
                        <a:rPr lang="en-US" sz="14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選</a:t>
                      </a:r>
                      <a:r>
                        <a:rPr lang="en-US" sz="14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修課程成績達</a:t>
                      </a:r>
                      <a:r>
                        <a:rPr lang="en-US" sz="14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90</a:t>
                      </a:r>
                      <a:r>
                        <a:rPr lang="zh-TW" sz="14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分以上，經教評會會同相關教學小組召集人確認，計</a:t>
                      </a:r>
                      <a:r>
                        <a:rPr lang="en-US" sz="14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sz="14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200" u="none"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p>
                      <a:pPr marL="177800" indent="-177800" algn="just">
                        <a:lnSpc>
                          <a:spcPts val="1600"/>
                        </a:lnSpc>
                        <a:spcAft>
                          <a:spcPts val="0"/>
                        </a:spcAft>
                      </a:pPr>
                      <a:r>
                        <a:rPr lang="en-US" sz="140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4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參與</a:t>
                      </a:r>
                      <a:r>
                        <a:rPr lang="en-US" sz="14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EMI</a:t>
                      </a:r>
                      <a:r>
                        <a:rPr lang="zh-TW" sz="14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培訓課程，每場</a:t>
                      </a:r>
                      <a:r>
                        <a:rPr lang="en-US" sz="14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sz="14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en-US" altLang="zh-TW" sz="14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177800" indent="-177800" algn="just">
                        <a:lnSpc>
                          <a:spcPts val="1600"/>
                        </a:lnSpc>
                        <a:spcAft>
                          <a:spcPts val="0"/>
                        </a:spcAft>
                      </a:pPr>
                      <a:r>
                        <a:rPr lang="en-US" altLang="zh-TW" sz="14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11.</a:t>
                      </a:r>
                      <a:r>
                        <a:rPr lang="zh-TW" altLang="zh-TW" sz="1400" b="1" u="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於評鑑期限內依照所授課程詳實填寫</a:t>
                      </a:r>
                      <a:r>
                        <a:rPr lang="en-US" altLang="zh-TW" sz="1400" b="1" u="none" dirty="0">
                          <a:solidFill>
                            <a:schemeClr val="tx1"/>
                          </a:solidFill>
                          <a:effectLst/>
                          <a:latin typeface="Times New Roman" panose="02020603050405020304" pitchFamily="18" charset="0"/>
                          <a:ea typeface="標楷體" panose="03000509000000000000" pitchFamily="65" charset="-120"/>
                        </a:rPr>
                        <a:t>SDGs</a:t>
                      </a:r>
                      <a:r>
                        <a:rPr lang="zh-TW" altLang="zh-TW" sz="1400" b="1" u="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指標調查表，上傳數位學習平台，每門課</a:t>
                      </a:r>
                      <a:r>
                        <a:rPr lang="en-US" altLang="zh-TW" sz="1400" b="1" u="none" dirty="0">
                          <a:solidFill>
                            <a:schemeClr val="tx1"/>
                          </a:solidFill>
                          <a:effectLst/>
                          <a:latin typeface="Times New Roman" panose="02020603050405020304" pitchFamily="18" charset="0"/>
                          <a:ea typeface="標楷體" panose="03000509000000000000" pitchFamily="65" charset="-120"/>
                        </a:rPr>
                        <a:t>1</a:t>
                      </a:r>
                      <a:r>
                        <a:rPr lang="zh-TW" altLang="zh-TW" sz="1400" b="1" u="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a:t>
                      </a:r>
                      <a:r>
                        <a:rPr lang="zh-TW" altLang="zh-TW" sz="1200" b="1" u="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200" u="none"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0"/>
                        </a:spcAft>
                      </a:pPr>
                      <a:r>
                        <a:rPr lang="en-US" sz="1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en-US" sz="1400" b="1" u="sng"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en-US" altLang="zh-TW" sz="1400" b="1" u="sng"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sz="1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項需達成</a:t>
                      </a:r>
                      <a:r>
                        <a:rPr lang="en-US" sz="1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項以上</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7200"/>
                        </a:spcBef>
                        <a:spcAft>
                          <a:spcPts val="0"/>
                        </a:spcAft>
                      </a:pPr>
                      <a:r>
                        <a:rPr lang="zh-TW" alt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各教師於受評鑑期間需達</a:t>
                      </a:r>
                      <a:r>
                        <a:rPr lang="en-US" altLang="zh-TW" sz="1400" dirty="0">
                          <a:solidFill>
                            <a:srgbClr val="000000"/>
                          </a:solidFill>
                          <a:effectLst/>
                          <a:latin typeface="Times New Roman" panose="02020603050405020304" pitchFamily="18" charset="0"/>
                          <a:ea typeface="標楷體" panose="03000509000000000000" pitchFamily="65" charset="-120"/>
                        </a:rPr>
                        <a:t>A1</a:t>
                      </a:r>
                      <a:r>
                        <a:rPr lang="zh-TW" alt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基本項目及</a:t>
                      </a:r>
                      <a:r>
                        <a:rPr lang="en-US" altLang="zh-TW" sz="1400" dirty="0">
                          <a:solidFill>
                            <a:srgbClr val="000000"/>
                          </a:solidFill>
                          <a:effectLst/>
                          <a:latin typeface="Times New Roman" panose="02020603050405020304" pitchFamily="18" charset="0"/>
                          <a:ea typeface="標楷體" panose="03000509000000000000" pitchFamily="65" charset="-120"/>
                        </a:rPr>
                        <a:t>A2</a:t>
                      </a:r>
                      <a:r>
                        <a:rPr lang="zh-TW" alt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配合項目</a:t>
                      </a:r>
                      <a:r>
                        <a:rPr lang="en-US" altLang="zh-TW" sz="1400" dirty="0">
                          <a:solidFill>
                            <a:srgbClr val="000000"/>
                          </a:solidFill>
                          <a:effectLst/>
                          <a:latin typeface="Times New Roman" panose="02020603050405020304" pitchFamily="18" charset="0"/>
                          <a:ea typeface="標楷體" panose="03000509000000000000" pitchFamily="65" charset="-120"/>
                        </a:rPr>
                        <a:t>2</a:t>
                      </a:r>
                      <a:r>
                        <a:rPr lang="zh-TW" alt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項以上，且合計分數達</a:t>
                      </a:r>
                      <a:r>
                        <a:rPr lang="en-US" altLang="zh-TW" sz="1400" dirty="0">
                          <a:solidFill>
                            <a:srgbClr val="000000"/>
                          </a:solidFill>
                          <a:effectLst/>
                          <a:latin typeface="Times New Roman" panose="02020603050405020304" pitchFamily="18" charset="0"/>
                          <a:ea typeface="標楷體" panose="03000509000000000000" pitchFamily="65" charset="-120"/>
                        </a:rPr>
                        <a:t>80</a:t>
                      </a:r>
                      <a:r>
                        <a:rPr lang="zh-TW" alt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分以上</a:t>
                      </a:r>
                      <a:r>
                        <a:rPr lang="zh-TW" altLang="zh-TW" sz="18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1279949"/>
                  </a:ext>
                </a:extLst>
              </a:tr>
            </a:tbl>
          </a:graphicData>
        </a:graphic>
      </p:graphicFrame>
    </p:spTree>
    <p:extLst>
      <p:ext uri="{BB962C8B-B14F-4D97-AF65-F5344CB8AC3E}">
        <p14:creationId xmlns:p14="http://schemas.microsoft.com/office/powerpoint/2010/main" val="912837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8</a:t>
            </a:fld>
            <a:endParaRPr lang="zh-TW" altLang="en-US" dirty="0">
              <a:solidFill>
                <a:prstClr val="black">
                  <a:tint val="75000"/>
                </a:prstClr>
              </a:solidFill>
            </a:endParaRPr>
          </a:p>
        </p:txBody>
      </p:sp>
      <p:sp>
        <p:nvSpPr>
          <p:cNvPr id="5" name="標題 4"/>
          <p:cNvSpPr>
            <a:spLocks noGrp="1"/>
          </p:cNvSpPr>
          <p:nvPr>
            <p:ph type="title"/>
          </p:nvPr>
        </p:nvSpPr>
        <p:spPr>
          <a:xfrm>
            <a:off x="510116" y="199937"/>
            <a:ext cx="8777817" cy="855745"/>
          </a:xfrm>
        </p:spPr>
        <p:txBody>
          <a:bodyPr>
            <a:normAutofit/>
          </a:bodyPr>
          <a:lstStyle/>
          <a:p>
            <a:r>
              <a:rPr lang="en-US" altLang="zh-TW" sz="3600" b="1" dirty="0"/>
              <a:t>(</a:t>
            </a:r>
            <a:r>
              <a:rPr lang="zh-TW" altLang="en-US" sz="3600" b="1" dirty="0"/>
              <a:t>二</a:t>
            </a:r>
            <a:r>
              <a:rPr lang="en-US" altLang="zh-TW" sz="3600" b="1" dirty="0"/>
              <a:t>)</a:t>
            </a:r>
            <a:r>
              <a:rPr lang="zh-TW" altLang="en-US" sz="3600" b="1" dirty="0"/>
              <a:t> </a:t>
            </a:r>
            <a:r>
              <a:rPr lang="en-US" altLang="zh-TW" sz="3600" b="1" dirty="0"/>
              <a:t>113</a:t>
            </a:r>
            <a:r>
              <a:rPr lang="zh-TW" altLang="en-US" sz="3600" b="1" dirty="0"/>
              <a:t>學年度教師評鑑作業時程甘特圖</a:t>
            </a:r>
          </a:p>
        </p:txBody>
      </p:sp>
      <p:pic>
        <p:nvPicPr>
          <p:cNvPr id="2" name="圖片 1">
            <a:extLst>
              <a:ext uri="{FF2B5EF4-FFF2-40B4-BE49-F238E27FC236}">
                <a16:creationId xmlns:a16="http://schemas.microsoft.com/office/drawing/2014/main" id="{844D7614-7F81-4F8A-BD33-C5445111DF79}"/>
              </a:ext>
            </a:extLst>
          </p:cNvPr>
          <p:cNvPicPr>
            <a:picLocks noChangeAspect="1"/>
          </p:cNvPicPr>
          <p:nvPr/>
        </p:nvPicPr>
        <p:blipFill>
          <a:blip r:embed="rId2"/>
          <a:stretch>
            <a:fillRect/>
          </a:stretch>
        </p:blipFill>
        <p:spPr>
          <a:xfrm>
            <a:off x="441028" y="1236076"/>
            <a:ext cx="8261944" cy="5134447"/>
          </a:xfrm>
          <a:prstGeom prst="rect">
            <a:avLst/>
          </a:prstGeom>
        </p:spPr>
      </p:pic>
    </p:spTree>
    <p:extLst>
      <p:ext uri="{BB962C8B-B14F-4D97-AF65-F5344CB8AC3E}">
        <p14:creationId xmlns:p14="http://schemas.microsoft.com/office/powerpoint/2010/main" val="4131246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E8227FD1-F411-4774-AB5F-547C9AA469CC}"/>
              </a:ext>
            </a:extLst>
          </p:cNvPr>
          <p:cNvSpPr>
            <a:spLocks noGrp="1"/>
          </p:cNvSpPr>
          <p:nvPr>
            <p:ph idx="1"/>
          </p:nvPr>
        </p:nvSpPr>
        <p:spPr>
          <a:xfrm>
            <a:off x="359532" y="1267198"/>
            <a:ext cx="8424936" cy="5330154"/>
          </a:xfrm>
        </p:spPr>
        <p:txBody>
          <a:bodyPr>
            <a:normAutofit fontScale="40000" lnSpcReduction="20000"/>
          </a:bodyPr>
          <a:lstStyle/>
          <a:p>
            <a:pPr marL="0" indent="0">
              <a:lnSpc>
                <a:spcPts val="1200"/>
              </a:lnSpc>
              <a:buNone/>
            </a:pPr>
            <a:r>
              <a:rPr lang="zh-TW" altLang="zh-TW" sz="3400" b="1" dirty="0">
                <a:latin typeface="標楷體" panose="03000509000000000000" pitchFamily="65" charset="-120"/>
                <a:ea typeface="標楷體" panose="03000509000000000000" pitchFamily="65" charset="-120"/>
              </a:rPr>
              <a:t>備註：</a:t>
            </a:r>
            <a:endParaRPr lang="zh-TW" altLang="zh-TW" sz="3400" dirty="0">
              <a:latin typeface="標楷體" panose="03000509000000000000" pitchFamily="65" charset="-120"/>
              <a:ea typeface="標楷體" panose="03000509000000000000" pitchFamily="65" charset="-120"/>
            </a:endParaRPr>
          </a:p>
          <a:p>
            <a:pPr marL="0" indent="0" algn="just">
              <a:lnSpc>
                <a:spcPts val="1600"/>
              </a:lnSpc>
              <a:buNone/>
            </a:pPr>
            <a:r>
              <a:rPr lang="en-US" altLang="zh-TW" sz="3400" dirty="0">
                <a:latin typeface="標楷體" panose="03000509000000000000" pitchFamily="65" charset="-120"/>
                <a:ea typeface="標楷體" panose="03000509000000000000" pitchFamily="65" charset="-120"/>
              </a:rPr>
              <a:t>1.</a:t>
            </a:r>
            <a:r>
              <a:rPr lang="zh-TW" altLang="zh-TW" sz="3400" dirty="0">
                <a:latin typeface="標楷體" panose="03000509000000000000" pitchFamily="65" charset="-120"/>
                <a:ea typeface="標楷體" panose="03000509000000000000" pitchFamily="65" charset="-120"/>
              </a:rPr>
              <a:t>遇有以下特殊情形者，經簽奉核准，除教學項目中</a:t>
            </a:r>
            <a:r>
              <a:rPr lang="en-US" altLang="zh-TW" sz="3400" dirty="0">
                <a:latin typeface="標楷體" panose="03000509000000000000" pitchFamily="65" charset="-120"/>
                <a:ea typeface="標楷體" panose="03000509000000000000" pitchFamily="65" charset="-120"/>
              </a:rPr>
              <a:t>A1</a:t>
            </a:r>
            <a:r>
              <a:rPr lang="zh-TW" altLang="zh-TW" sz="3400" dirty="0">
                <a:latin typeface="標楷體" panose="03000509000000000000" pitchFamily="65" charset="-120"/>
                <a:ea typeface="標楷體" panose="03000509000000000000" pitchFamily="65" charset="-120"/>
              </a:rPr>
              <a:t>基本項目不予評鑑外，教學項目 </a:t>
            </a:r>
            <a:r>
              <a:rPr lang="en-US" altLang="zh-TW" sz="3400" dirty="0">
                <a:latin typeface="標楷體" panose="03000509000000000000" pitchFamily="65" charset="-120"/>
                <a:ea typeface="標楷體" panose="03000509000000000000" pitchFamily="65" charset="-120"/>
              </a:rPr>
              <a:t>A2</a:t>
            </a:r>
            <a:r>
              <a:rPr lang="zh-TW" altLang="zh-TW" sz="3400" dirty="0">
                <a:latin typeface="標楷體" panose="03000509000000000000" pitchFamily="65" charset="-120"/>
                <a:ea typeface="標楷體" panose="03000509000000000000" pitchFamily="65" charset="-120"/>
              </a:rPr>
              <a:t>配合項目及輔導與服務項目</a:t>
            </a:r>
            <a:r>
              <a:rPr lang="en-US" altLang="zh-TW" sz="3400" dirty="0">
                <a:latin typeface="標楷體" panose="03000509000000000000" pitchFamily="65" charset="-120"/>
                <a:ea typeface="標楷體" panose="03000509000000000000" pitchFamily="65" charset="-120"/>
              </a:rPr>
              <a:t> (</a:t>
            </a:r>
            <a:r>
              <a:rPr lang="zh-TW" altLang="zh-TW" sz="3400" dirty="0">
                <a:latin typeface="標楷體" panose="03000509000000000000" pitchFamily="65" charset="-120"/>
                <a:ea typeface="標楷體" panose="03000509000000000000" pitchFamily="65" charset="-120"/>
              </a:rPr>
              <a:t>學術單位聘任專案教師每</a:t>
            </a:r>
            <a:r>
              <a:rPr lang="en-US" altLang="zh-TW" sz="3400" dirty="0">
                <a:latin typeface="標楷體" panose="03000509000000000000" pitchFamily="65" charset="-120"/>
                <a:ea typeface="標楷體" panose="03000509000000000000" pitchFamily="65" charset="-120"/>
              </a:rPr>
              <a:t>3</a:t>
            </a:r>
            <a:r>
              <a:rPr lang="zh-TW" altLang="zh-TW" sz="3400" dirty="0">
                <a:latin typeface="標楷體" panose="03000509000000000000" pitchFamily="65" charset="-120"/>
                <a:ea typeface="標楷體" panose="03000509000000000000" pitchFamily="65" charset="-120"/>
              </a:rPr>
              <a:t>年需評研究項目</a:t>
            </a:r>
            <a:r>
              <a:rPr lang="en-US" altLang="zh-TW" sz="3400" dirty="0">
                <a:latin typeface="標楷體" panose="03000509000000000000" pitchFamily="65" charset="-120"/>
                <a:ea typeface="標楷體" panose="03000509000000000000" pitchFamily="65" charset="-120"/>
              </a:rPr>
              <a:t>) </a:t>
            </a:r>
            <a:r>
              <a:rPr lang="zh-TW" altLang="zh-TW" sz="3400" dirty="0">
                <a:latin typeface="標楷體" panose="03000509000000000000" pitchFamily="65" charset="-120"/>
                <a:ea typeface="標楷體" panose="03000509000000000000" pitchFamily="65" charset="-120"/>
              </a:rPr>
              <a:t>仍應接受評鑑。</a:t>
            </a:r>
          </a:p>
          <a:p>
            <a:pPr marL="0" indent="0" algn="just">
              <a:lnSpc>
                <a:spcPts val="1600"/>
              </a:lnSpc>
              <a:buNone/>
            </a:pPr>
            <a:r>
              <a:rPr lang="en-US" altLang="zh-TW" sz="3400" dirty="0">
                <a:latin typeface="標楷體" panose="03000509000000000000" pitchFamily="65" charset="-120"/>
                <a:ea typeface="標楷體" panose="03000509000000000000" pitchFamily="65" charset="-120"/>
              </a:rPr>
              <a:t>(1) </a:t>
            </a:r>
            <a:r>
              <a:rPr lang="zh-TW" altLang="zh-TW" sz="3400" dirty="0">
                <a:latin typeface="標楷體" panose="03000509000000000000" pitchFamily="65" charset="-120"/>
                <a:ea typeface="標楷體" panose="03000509000000000000" pitchFamily="65" charset="-120"/>
              </a:rPr>
              <a:t>如有懷孕、分娩、流產或育嬰者</a:t>
            </a:r>
            <a:r>
              <a:rPr lang="en-US" altLang="zh-TW" sz="3400" dirty="0">
                <a:latin typeface="標楷體" panose="03000509000000000000" pitchFamily="65" charset="-120"/>
                <a:ea typeface="標楷體" panose="03000509000000000000" pitchFamily="65" charset="-120"/>
              </a:rPr>
              <a:t>(</a:t>
            </a:r>
            <a:r>
              <a:rPr lang="zh-TW" altLang="zh-TW" sz="3400" dirty="0">
                <a:latin typeface="標楷體" panose="03000509000000000000" pitchFamily="65" charset="-120"/>
                <a:ea typeface="標楷體" panose="03000509000000000000" pitchFamily="65" charset="-120"/>
              </a:rPr>
              <a:t>以一學期計</a:t>
            </a:r>
            <a:r>
              <a:rPr lang="en-US" altLang="zh-TW" sz="3400" dirty="0">
                <a:latin typeface="標楷體" panose="03000509000000000000" pitchFamily="65" charset="-120"/>
                <a:ea typeface="標楷體" panose="03000509000000000000" pitchFamily="65" charset="-120"/>
              </a:rPr>
              <a:t>)</a:t>
            </a:r>
            <a:r>
              <a:rPr lang="zh-TW" altLang="zh-TW" sz="3400" dirty="0">
                <a:latin typeface="標楷體" panose="03000509000000000000" pitchFamily="65" charset="-120"/>
                <a:ea typeface="標楷體" panose="03000509000000000000" pitchFamily="65" charset="-120"/>
              </a:rPr>
              <a:t>。</a:t>
            </a:r>
          </a:p>
          <a:p>
            <a:pPr marL="0" indent="0" algn="just">
              <a:lnSpc>
                <a:spcPts val="1600"/>
              </a:lnSpc>
              <a:buNone/>
            </a:pPr>
            <a:r>
              <a:rPr lang="en-US" altLang="zh-TW" sz="3400" dirty="0">
                <a:latin typeface="標楷體" panose="03000509000000000000" pitchFamily="65" charset="-120"/>
                <a:ea typeface="標楷體" panose="03000509000000000000" pitchFamily="65" charset="-120"/>
              </a:rPr>
              <a:t>(2) </a:t>
            </a:r>
            <a:r>
              <a:rPr lang="zh-TW" altLang="zh-TW" sz="3400" dirty="0">
                <a:latin typeface="標楷體" panose="03000509000000000000" pitchFamily="65" charset="-120"/>
                <a:ea typeface="標楷體" panose="03000509000000000000" pitchFamily="65" charset="-120"/>
              </a:rPr>
              <a:t>罹患重病領有輕度或中度「身心障礙證明」者，於證明有效期間內，請假累計達</a:t>
            </a:r>
            <a:r>
              <a:rPr lang="en-US" altLang="zh-TW" sz="3400" dirty="0">
                <a:latin typeface="標楷體" panose="03000509000000000000" pitchFamily="65" charset="-120"/>
                <a:ea typeface="標楷體" panose="03000509000000000000" pitchFamily="65" charset="-120"/>
              </a:rPr>
              <a:t>3</a:t>
            </a:r>
            <a:r>
              <a:rPr lang="zh-TW" altLang="zh-TW" sz="3400" dirty="0">
                <a:latin typeface="標楷體" panose="03000509000000000000" pitchFamily="65" charset="-120"/>
                <a:ea typeface="標楷體" panose="03000509000000000000" pitchFamily="65" charset="-120"/>
              </a:rPr>
              <a:t>個月以上</a:t>
            </a:r>
            <a:r>
              <a:rPr lang="en-US" altLang="zh-TW" sz="3400" dirty="0">
                <a:latin typeface="標楷體" panose="03000509000000000000" pitchFamily="65" charset="-120"/>
                <a:ea typeface="標楷體" panose="03000509000000000000" pitchFamily="65" charset="-120"/>
              </a:rPr>
              <a:t>(</a:t>
            </a:r>
            <a:r>
              <a:rPr lang="zh-TW" altLang="zh-TW" sz="3400" dirty="0">
                <a:latin typeface="標楷體" panose="03000509000000000000" pitchFamily="65" charset="-120"/>
                <a:ea typeface="標楷體" panose="03000509000000000000" pitchFamily="65" charset="-120"/>
              </a:rPr>
              <a:t>非連續性之請假，每次均須附醫院診斷證明，且寒、暑假不予計入</a:t>
            </a:r>
            <a:r>
              <a:rPr lang="en-US" altLang="zh-TW" sz="3400" dirty="0">
                <a:latin typeface="標楷體" panose="03000509000000000000" pitchFamily="65" charset="-120"/>
                <a:ea typeface="標楷體" panose="03000509000000000000" pitchFamily="65" charset="-120"/>
              </a:rPr>
              <a:t>)</a:t>
            </a:r>
            <a:r>
              <a:rPr lang="zh-TW" altLang="zh-TW" sz="3400" dirty="0">
                <a:latin typeface="標楷體" panose="03000509000000000000" pitchFamily="65" charset="-120"/>
                <a:ea typeface="標楷體" panose="03000509000000000000" pitchFamily="65" charset="-120"/>
              </a:rPr>
              <a:t>，以一學期計。</a:t>
            </a:r>
          </a:p>
          <a:p>
            <a:pPr marL="0" indent="0" algn="just">
              <a:lnSpc>
                <a:spcPts val="1600"/>
              </a:lnSpc>
              <a:buNone/>
            </a:pPr>
            <a:r>
              <a:rPr lang="en-US" altLang="zh-TW" sz="3400" dirty="0">
                <a:latin typeface="標楷體" panose="03000509000000000000" pitchFamily="65" charset="-120"/>
                <a:ea typeface="標楷體" panose="03000509000000000000" pitchFamily="65" charset="-120"/>
              </a:rPr>
              <a:t>2.</a:t>
            </a:r>
            <a:r>
              <a:rPr lang="zh-TW" altLang="zh-TW" sz="3400" dirty="0">
                <a:latin typeface="標楷體" panose="03000509000000000000" pitchFamily="65" charset="-120"/>
                <a:ea typeface="標楷體" panose="03000509000000000000" pitchFamily="65" charset="-120"/>
              </a:rPr>
              <a:t>專案教師評鑑項目</a:t>
            </a:r>
            <a:r>
              <a:rPr lang="en-US" altLang="zh-TW" sz="3400" dirty="0">
                <a:latin typeface="標楷體" panose="03000509000000000000" pitchFamily="65" charset="-120"/>
                <a:ea typeface="標楷體" panose="03000509000000000000" pitchFamily="65" charset="-120"/>
              </a:rPr>
              <a:t>A</a:t>
            </a:r>
            <a:r>
              <a:rPr lang="zh-TW" altLang="zh-TW" sz="3400" dirty="0">
                <a:latin typeface="標楷體" panose="03000509000000000000" pitchFamily="65" charset="-120"/>
                <a:ea typeface="標楷體" panose="03000509000000000000" pitchFamily="65" charset="-120"/>
              </a:rPr>
              <a:t>教學項之「</a:t>
            </a:r>
            <a:r>
              <a:rPr lang="en-US" altLang="zh-TW" sz="3400" dirty="0">
                <a:latin typeface="標楷體" panose="03000509000000000000" pitchFamily="65" charset="-120"/>
                <a:ea typeface="標楷體" panose="03000509000000000000" pitchFamily="65" charset="-120"/>
              </a:rPr>
              <a:t>A-1</a:t>
            </a:r>
            <a:r>
              <a:rPr lang="zh-TW" altLang="zh-TW" sz="3400" dirty="0">
                <a:latin typeface="標楷體" panose="03000509000000000000" pitchFamily="65" charset="-120"/>
                <a:ea typeface="標楷體" panose="03000509000000000000" pitchFamily="65" charset="-120"/>
              </a:rPr>
              <a:t>基本項目」評鑑不通過，教師教學意見調查結果成績</a:t>
            </a:r>
            <a:r>
              <a:rPr lang="en-US" altLang="zh-TW" sz="3400" dirty="0">
                <a:latin typeface="標楷體" panose="03000509000000000000" pitchFamily="65" charset="-120"/>
                <a:ea typeface="標楷體" panose="03000509000000000000" pitchFamily="65" charset="-120"/>
              </a:rPr>
              <a:t>(</a:t>
            </a:r>
            <a:r>
              <a:rPr lang="zh-TW" altLang="zh-TW" sz="3400" dirty="0">
                <a:latin typeface="標楷體" panose="03000509000000000000" pitchFamily="65" charset="-120"/>
                <a:ea typeface="標楷體" panose="03000509000000000000" pitchFamily="65" charset="-120"/>
              </a:rPr>
              <a:t>單科</a:t>
            </a:r>
            <a:r>
              <a:rPr lang="en-US" altLang="zh-TW" sz="3400" dirty="0">
                <a:latin typeface="標楷體" panose="03000509000000000000" pitchFamily="65" charset="-120"/>
                <a:ea typeface="標楷體" panose="03000509000000000000" pitchFamily="65" charset="-120"/>
              </a:rPr>
              <a:t>)</a:t>
            </a:r>
            <a:r>
              <a:rPr lang="zh-TW" altLang="zh-TW" sz="3400" dirty="0">
                <a:latin typeface="標楷體" panose="03000509000000000000" pitchFamily="65" charset="-120"/>
                <a:ea typeface="標楷體" panose="03000509000000000000" pitchFamily="65" charset="-120"/>
              </a:rPr>
              <a:t>未達</a:t>
            </a:r>
            <a:r>
              <a:rPr lang="en-US" altLang="zh-TW" sz="3400" dirty="0">
                <a:latin typeface="標楷體" panose="03000509000000000000" pitchFamily="65" charset="-120"/>
                <a:ea typeface="標楷體" panose="03000509000000000000" pitchFamily="65" charset="-120"/>
              </a:rPr>
              <a:t>80</a:t>
            </a:r>
            <a:r>
              <a:rPr lang="zh-TW" altLang="zh-TW" sz="3400" dirty="0">
                <a:latin typeface="標楷體" panose="03000509000000000000" pitchFamily="65" charset="-120"/>
                <a:ea typeface="標楷體" panose="03000509000000000000" pitchFamily="65" charset="-120"/>
              </a:rPr>
              <a:t>分以上者，惟符合以下條件，經簽奉核准，得視為評鑑通過。</a:t>
            </a:r>
          </a:p>
          <a:p>
            <a:pPr marL="0" indent="0" algn="just">
              <a:lnSpc>
                <a:spcPts val="1600"/>
              </a:lnSpc>
              <a:buNone/>
            </a:pPr>
            <a:r>
              <a:rPr lang="en-US" altLang="zh-TW" sz="3400" dirty="0">
                <a:latin typeface="標楷體" panose="03000509000000000000" pitchFamily="65" charset="-120"/>
                <a:ea typeface="標楷體" panose="03000509000000000000" pitchFamily="65" charset="-120"/>
              </a:rPr>
              <a:t>(1) </a:t>
            </a:r>
            <a:r>
              <a:rPr lang="zh-TW" altLang="zh-TW" sz="3400" dirty="0">
                <a:latin typeface="標楷體" panose="03000509000000000000" pitchFamily="65" charset="-120"/>
                <a:ea typeface="標楷體" panose="03000509000000000000" pitchFamily="65" charset="-120"/>
              </a:rPr>
              <a:t>該學年度所授全部課程平均分數達</a:t>
            </a:r>
            <a:r>
              <a:rPr lang="en-US" altLang="zh-TW" sz="3400" dirty="0">
                <a:latin typeface="標楷體" panose="03000509000000000000" pitchFamily="65" charset="-120"/>
                <a:ea typeface="標楷體" panose="03000509000000000000" pitchFamily="65" charset="-120"/>
              </a:rPr>
              <a:t>80</a:t>
            </a:r>
            <a:r>
              <a:rPr lang="zh-TW" altLang="zh-TW" sz="3400" dirty="0">
                <a:latin typeface="標楷體" panose="03000509000000000000" pitchFamily="65" charset="-120"/>
                <a:ea typeface="標楷體" panose="03000509000000000000" pitchFamily="65" charset="-120"/>
              </a:rPr>
              <a:t>分以上。</a:t>
            </a:r>
          </a:p>
          <a:p>
            <a:pPr marL="0" indent="0" algn="just">
              <a:lnSpc>
                <a:spcPts val="1600"/>
              </a:lnSpc>
              <a:buNone/>
            </a:pPr>
            <a:r>
              <a:rPr lang="en-US" altLang="zh-TW" sz="3400" dirty="0">
                <a:latin typeface="標楷體" panose="03000509000000000000" pitchFamily="65" charset="-120"/>
                <a:ea typeface="標楷體" panose="03000509000000000000" pitchFamily="65" charset="-120"/>
              </a:rPr>
              <a:t>(2) </a:t>
            </a:r>
            <a:r>
              <a:rPr lang="zh-TW" altLang="zh-TW" sz="3400" dirty="0">
                <a:latin typeface="標楷體" panose="03000509000000000000" pitchFamily="65" charset="-120"/>
                <a:ea typeface="標楷體" panose="03000509000000000000" pitchFamily="65" charset="-120"/>
              </a:rPr>
              <a:t>單科分數不得低於</a:t>
            </a:r>
            <a:r>
              <a:rPr lang="en-US" altLang="zh-TW" sz="3400" dirty="0">
                <a:latin typeface="標楷體" panose="03000509000000000000" pitchFamily="65" charset="-120"/>
                <a:ea typeface="標楷體" panose="03000509000000000000" pitchFamily="65" charset="-120"/>
              </a:rPr>
              <a:t>70</a:t>
            </a:r>
            <a:r>
              <a:rPr lang="zh-TW" altLang="zh-TW" sz="3400" dirty="0">
                <a:latin typeface="標楷體" panose="03000509000000000000" pitchFamily="65" charset="-120"/>
                <a:ea typeface="標楷體" panose="03000509000000000000" pitchFamily="65" charset="-120"/>
              </a:rPr>
              <a:t>分，各授課課程之課程教學意見調查滿意度應達開課單位之平均分數之上。</a:t>
            </a:r>
          </a:p>
          <a:p>
            <a:pPr marL="0" indent="0" algn="just">
              <a:lnSpc>
                <a:spcPts val="1600"/>
              </a:lnSpc>
              <a:buNone/>
            </a:pPr>
            <a:r>
              <a:rPr lang="en-US" altLang="zh-TW" sz="3400" dirty="0">
                <a:latin typeface="標楷體" panose="03000509000000000000" pitchFamily="65" charset="-120"/>
                <a:ea typeface="標楷體" panose="03000509000000000000" pitchFamily="65" charset="-120"/>
              </a:rPr>
              <a:t>(3) </a:t>
            </a:r>
            <a:r>
              <a:rPr lang="zh-TW" altLang="zh-TW" sz="3400" dirty="0">
                <a:latin typeface="標楷體" panose="03000509000000000000" pitchFamily="65" charset="-120"/>
                <a:ea typeface="標楷體" panose="03000509000000000000" pitchFamily="65" charset="-120"/>
              </a:rPr>
              <a:t>評鑑項目</a:t>
            </a:r>
            <a:r>
              <a:rPr lang="en-US" altLang="zh-TW" sz="3400" dirty="0">
                <a:latin typeface="標楷體" panose="03000509000000000000" pitchFamily="65" charset="-120"/>
                <a:ea typeface="標楷體" panose="03000509000000000000" pitchFamily="65" charset="-120"/>
              </a:rPr>
              <a:t>A</a:t>
            </a:r>
            <a:r>
              <a:rPr lang="zh-TW" altLang="zh-TW" sz="3400" dirty="0">
                <a:latin typeface="標楷體" panose="03000509000000000000" pitchFamily="65" charset="-120"/>
                <a:ea typeface="標楷體" panose="03000509000000000000" pitchFamily="65" charset="-120"/>
              </a:rPr>
              <a:t>教學項總分高於評鑑門檻。</a:t>
            </a:r>
          </a:p>
          <a:p>
            <a:pPr marL="0" indent="0" algn="just">
              <a:lnSpc>
                <a:spcPts val="1600"/>
              </a:lnSpc>
              <a:buNone/>
            </a:pPr>
            <a:r>
              <a:rPr lang="en-US" altLang="zh-TW" sz="3400" dirty="0">
                <a:latin typeface="標楷體" panose="03000509000000000000" pitchFamily="65" charset="-120"/>
                <a:ea typeface="標楷體" panose="03000509000000000000" pitchFamily="65" charset="-120"/>
              </a:rPr>
              <a:t>3.</a:t>
            </a:r>
            <a:r>
              <a:rPr lang="zh-TW" altLang="zh-TW" sz="3400" dirty="0">
                <a:latin typeface="標楷體" panose="03000509000000000000" pitchFamily="65" charset="-120"/>
                <a:ea typeface="標楷體" panose="03000509000000000000" pitchFamily="65" charset="-120"/>
              </a:rPr>
              <a:t>評鑑學年度第</a:t>
            </a:r>
            <a:r>
              <a:rPr lang="en-US" altLang="zh-TW" sz="3400" dirty="0">
                <a:latin typeface="標楷體" panose="03000509000000000000" pitchFamily="65" charset="-120"/>
                <a:ea typeface="標楷體" panose="03000509000000000000" pitchFamily="65" charset="-120"/>
              </a:rPr>
              <a:t>2</a:t>
            </a:r>
            <a:r>
              <a:rPr lang="zh-TW" altLang="zh-TW" sz="3400" dirty="0">
                <a:latin typeface="標楷體" panose="03000509000000000000" pitchFamily="65" charset="-120"/>
                <a:ea typeface="標楷體" panose="03000509000000000000" pitchFamily="65" charset="-120"/>
              </a:rPr>
              <a:t>學期之評鑑成績，經填據本校「專案教師評鑑研究、教學、輔導與服務成績申請證明書」，詳細說明申請證明內容及核計成績，經承辦人及各級主管核章後作為附件資料，即可加入分數採計。</a:t>
            </a:r>
          </a:p>
          <a:p>
            <a:pPr marL="0" indent="0" algn="just">
              <a:lnSpc>
                <a:spcPts val="1600"/>
              </a:lnSpc>
              <a:buNone/>
            </a:pPr>
            <a:r>
              <a:rPr lang="en-US" altLang="zh-TW" sz="3400" dirty="0">
                <a:latin typeface="標楷體" panose="03000509000000000000" pitchFamily="65" charset="-120"/>
                <a:ea typeface="標楷體" panose="03000509000000000000" pitchFamily="65" charset="-120"/>
              </a:rPr>
              <a:t>4.</a:t>
            </a:r>
            <a:r>
              <a:rPr lang="zh-TW" altLang="zh-TW" sz="3400" dirty="0">
                <a:latin typeface="標楷體" panose="03000509000000000000" pitchFamily="65" charset="-120"/>
                <a:ea typeface="標楷體" panose="03000509000000000000" pitchFamily="65" charset="-120"/>
              </a:rPr>
              <a:t>教師編寫教學教材及講義須與所教課程相關；內容需涵蓋整學期課程所需；但內容不能與前次評鑑用之教材或講義完全重複。</a:t>
            </a:r>
          </a:p>
          <a:p>
            <a:pPr marL="0" indent="0" algn="just">
              <a:lnSpc>
                <a:spcPts val="1600"/>
              </a:lnSpc>
              <a:buNone/>
            </a:pPr>
            <a:r>
              <a:rPr lang="en-US" altLang="zh-TW" sz="3400" b="1" u="sng" dirty="0">
                <a:latin typeface="標楷體" panose="03000509000000000000" pitchFamily="65" charset="-120"/>
                <a:ea typeface="標楷體" panose="03000509000000000000" pitchFamily="65" charset="-120"/>
              </a:rPr>
              <a:t>5.</a:t>
            </a:r>
            <a:r>
              <a:rPr lang="zh-TW" altLang="zh-TW" sz="3400" b="1" u="sng" dirty="0">
                <a:latin typeface="標楷體" panose="03000509000000000000" pitchFamily="65" charset="-120"/>
                <a:ea typeface="標楷體" panose="03000509000000000000" pitchFamily="65" charset="-120"/>
              </a:rPr>
              <a:t>指導學生學位論文涉及抄襲，經調查屬實者，除扣分外，涉及抄襲之論文不得計入教師評鑑之論文及指導學生件數。</a:t>
            </a:r>
            <a:endParaRPr lang="zh-TW" altLang="zh-TW" sz="3400" dirty="0">
              <a:latin typeface="標楷體" panose="03000509000000000000" pitchFamily="65" charset="-120"/>
              <a:ea typeface="標楷體" panose="03000509000000000000" pitchFamily="65" charset="-120"/>
            </a:endParaRPr>
          </a:p>
          <a:p>
            <a:pPr marL="0" indent="0" algn="just">
              <a:lnSpc>
                <a:spcPts val="1600"/>
              </a:lnSpc>
              <a:buNone/>
            </a:pPr>
            <a:r>
              <a:rPr lang="en-US" altLang="zh-TW" sz="3400" b="1" u="sng" dirty="0">
                <a:latin typeface="標楷體" panose="03000509000000000000" pitchFamily="65" charset="-120"/>
                <a:ea typeface="標楷體" panose="03000509000000000000" pitchFamily="65" charset="-120"/>
              </a:rPr>
              <a:t>6.</a:t>
            </a:r>
            <a:r>
              <a:rPr lang="zh-TW" altLang="zh-TW" sz="3400" b="1" u="sng" dirty="0">
                <a:latin typeface="標楷體" panose="03000509000000000000" pitchFamily="65" charset="-120"/>
                <a:ea typeface="標楷體" panose="03000509000000000000" pitchFamily="65" charset="-120"/>
              </a:rPr>
              <a:t>教師指導研究生與專題生，以該生畢業之學年度為採計年度。若由多位老師共同指導者，分數由共同指導教師均分。</a:t>
            </a:r>
            <a:endParaRPr lang="zh-TW" altLang="zh-TW" sz="3400" dirty="0">
              <a:latin typeface="標楷體" panose="03000509000000000000" pitchFamily="65" charset="-120"/>
              <a:ea typeface="標楷體" panose="03000509000000000000" pitchFamily="65" charset="-120"/>
            </a:endParaRPr>
          </a:p>
          <a:p>
            <a:endParaRPr lang="zh-TW" altLang="en-US" dirty="0"/>
          </a:p>
        </p:txBody>
      </p:sp>
      <p:sp>
        <p:nvSpPr>
          <p:cNvPr id="4" name="投影片編號版面配置區 3">
            <a:extLst>
              <a:ext uri="{FF2B5EF4-FFF2-40B4-BE49-F238E27FC236}">
                <a16:creationId xmlns:a16="http://schemas.microsoft.com/office/drawing/2014/main" id="{DA90BD17-120D-4CFD-B3D6-27DEE76FB211}"/>
              </a:ext>
            </a:extLst>
          </p:cNvPr>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80</a:t>
            </a:fld>
            <a:endParaRPr lang="zh-TW" altLang="en-US">
              <a:solidFill>
                <a:prstClr val="black">
                  <a:tint val="75000"/>
                </a:prstClr>
              </a:solidFill>
            </a:endParaRPr>
          </a:p>
        </p:txBody>
      </p:sp>
      <p:sp>
        <p:nvSpPr>
          <p:cNvPr id="5" name="標題 1">
            <a:extLst>
              <a:ext uri="{FF2B5EF4-FFF2-40B4-BE49-F238E27FC236}">
                <a16:creationId xmlns:a16="http://schemas.microsoft.com/office/drawing/2014/main" id="{4C88D3DF-D89E-4F01-8AAC-92E5D451CA76}"/>
              </a:ext>
            </a:extLst>
          </p:cNvPr>
          <p:cNvSpPr>
            <a:spLocks noGrp="1"/>
          </p:cNvSpPr>
          <p:nvPr>
            <p:ph type="title"/>
          </p:nvPr>
        </p:nvSpPr>
        <p:spPr>
          <a:xfrm>
            <a:off x="603700" y="136470"/>
            <a:ext cx="7886700" cy="855662"/>
          </a:xfrm>
        </p:spPr>
        <p:txBody>
          <a:bodyPr>
            <a:normAutofit/>
          </a:bodyPr>
          <a:lstStyle/>
          <a:p>
            <a:r>
              <a:rPr lang="en-US" altLang="zh-TW" sz="2400" b="1" dirty="0">
                <a:solidFill>
                  <a:prstClr val="black"/>
                </a:solidFill>
              </a:rPr>
              <a:t>113</a:t>
            </a:r>
            <a:r>
              <a:rPr lang="zh-TW" altLang="en-US" sz="2400" b="1" dirty="0">
                <a:solidFill>
                  <a:prstClr val="black"/>
                </a:solidFill>
              </a:rPr>
              <a:t>學年度</a:t>
            </a:r>
            <a:r>
              <a:rPr lang="zh-TW" altLang="en-US" sz="2400" b="1" u="sng" dirty="0">
                <a:solidFill>
                  <a:srgbClr val="FF0000"/>
                </a:solidFill>
              </a:rPr>
              <a:t>編制外專任教學人員</a:t>
            </a:r>
            <a:r>
              <a:rPr lang="en-US" altLang="zh-TW" sz="2400" b="1" u="sng" dirty="0">
                <a:solidFill>
                  <a:srgbClr val="FF0000"/>
                </a:solidFill>
              </a:rPr>
              <a:t>(</a:t>
            </a:r>
            <a:r>
              <a:rPr lang="zh-TW" altLang="en-US" sz="2400" b="1" u="sng" dirty="0">
                <a:solidFill>
                  <a:srgbClr val="FF0000"/>
                </a:solidFill>
              </a:rPr>
              <a:t>專案教師</a:t>
            </a:r>
            <a:r>
              <a:rPr lang="en-US" altLang="zh-TW" sz="2400" b="1" u="sng" dirty="0">
                <a:solidFill>
                  <a:srgbClr val="FF0000"/>
                </a:solidFill>
              </a:rPr>
              <a:t>)</a:t>
            </a:r>
            <a:r>
              <a:rPr lang="zh-TW" altLang="en-US" sz="2400" b="1" dirty="0">
                <a:solidFill>
                  <a:prstClr val="black"/>
                </a:solidFill>
              </a:rPr>
              <a:t>評鑑基準項目</a:t>
            </a:r>
            <a:r>
              <a:rPr lang="en-US" altLang="zh-TW" sz="2400" b="1" dirty="0">
                <a:solidFill>
                  <a:prstClr val="black"/>
                </a:solidFill>
              </a:rPr>
              <a:t>(</a:t>
            </a:r>
            <a:r>
              <a:rPr lang="zh-TW" altLang="en-US" sz="2400" b="1" dirty="0">
                <a:solidFill>
                  <a:prstClr val="black"/>
                </a:solidFill>
              </a:rPr>
              <a:t>行政單位及語言中心聘任</a:t>
            </a:r>
            <a:r>
              <a:rPr lang="en-US" altLang="zh-TW" sz="2400" b="1" dirty="0">
                <a:solidFill>
                  <a:prstClr val="black"/>
                </a:solidFill>
              </a:rPr>
              <a:t>)-</a:t>
            </a:r>
            <a:r>
              <a:rPr lang="zh-TW" altLang="en-US" sz="2400" b="1" dirty="0">
                <a:solidFill>
                  <a:prstClr val="black"/>
                </a:solidFill>
              </a:rPr>
              <a:t>教學項目</a:t>
            </a:r>
            <a:r>
              <a:rPr lang="en-US" altLang="zh-TW" sz="2400" b="1" dirty="0">
                <a:solidFill>
                  <a:prstClr val="black"/>
                </a:solidFill>
              </a:rPr>
              <a:t>(3/3)</a:t>
            </a:r>
            <a:endParaRPr lang="zh-TW" altLang="en-US" sz="2400" dirty="0"/>
          </a:p>
        </p:txBody>
      </p:sp>
    </p:spTree>
    <p:extLst>
      <p:ext uri="{BB962C8B-B14F-4D97-AF65-F5344CB8AC3E}">
        <p14:creationId xmlns:p14="http://schemas.microsoft.com/office/powerpoint/2010/main" val="6193169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C66928-75CA-4FDC-9A35-4CB9C6767049}"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標題 1"/>
          <p:cNvSpPr>
            <a:spLocks noGrp="1"/>
          </p:cNvSpPr>
          <p:nvPr>
            <p:ph type="title"/>
          </p:nvPr>
        </p:nvSpPr>
        <p:spPr>
          <a:xfrm>
            <a:off x="556642" y="147707"/>
            <a:ext cx="8119814" cy="855745"/>
          </a:xfrm>
        </p:spPr>
        <p:txBody>
          <a:bodyPr>
            <a:normAutofit/>
          </a:bodyPr>
          <a:lstStyle/>
          <a:p>
            <a:r>
              <a:rPr lang="en-US" altLang="zh-TW" sz="2400" b="1" dirty="0">
                <a:solidFill>
                  <a:prstClr val="black"/>
                </a:solidFill>
              </a:rPr>
              <a:t>113</a:t>
            </a:r>
            <a:r>
              <a:rPr lang="zh-TW" altLang="en-US" sz="2400" b="1" dirty="0">
                <a:solidFill>
                  <a:prstClr val="black"/>
                </a:solidFill>
              </a:rPr>
              <a:t>學年度</a:t>
            </a:r>
            <a:r>
              <a:rPr lang="zh-TW" altLang="en-US" sz="2400" b="1" u="sng" dirty="0">
                <a:solidFill>
                  <a:srgbClr val="FF0000"/>
                </a:solidFill>
              </a:rPr>
              <a:t>編制外專任教學人員</a:t>
            </a:r>
            <a:r>
              <a:rPr lang="en-US" altLang="zh-TW" sz="2400" b="1" u="sng" dirty="0">
                <a:solidFill>
                  <a:srgbClr val="FF0000"/>
                </a:solidFill>
              </a:rPr>
              <a:t>(</a:t>
            </a:r>
            <a:r>
              <a:rPr lang="zh-TW" altLang="en-US" sz="2400" b="1" u="sng" dirty="0">
                <a:solidFill>
                  <a:srgbClr val="FF0000"/>
                </a:solidFill>
              </a:rPr>
              <a:t>專案教師</a:t>
            </a:r>
            <a:r>
              <a:rPr lang="en-US" altLang="zh-TW" sz="2400" b="1" u="sng" dirty="0">
                <a:solidFill>
                  <a:srgbClr val="FF0000"/>
                </a:solidFill>
              </a:rPr>
              <a:t>)</a:t>
            </a:r>
            <a:r>
              <a:rPr lang="zh-TW" altLang="en-US" sz="2400" b="1" dirty="0">
                <a:solidFill>
                  <a:prstClr val="black"/>
                </a:solidFill>
              </a:rPr>
              <a:t>評鑑基準項目</a:t>
            </a:r>
            <a:r>
              <a:rPr lang="en-US" altLang="zh-TW" sz="2400" b="1" dirty="0">
                <a:solidFill>
                  <a:prstClr val="black"/>
                </a:solidFill>
              </a:rPr>
              <a:t>(</a:t>
            </a:r>
            <a:r>
              <a:rPr lang="zh-TW" altLang="en-US" sz="2400" b="1" dirty="0">
                <a:solidFill>
                  <a:prstClr val="black"/>
                </a:solidFill>
              </a:rPr>
              <a:t>行政單位及語言中心聘任</a:t>
            </a:r>
            <a:r>
              <a:rPr lang="en-US" altLang="zh-TW" sz="2400" b="1" dirty="0">
                <a:solidFill>
                  <a:prstClr val="black"/>
                </a:solidFill>
              </a:rPr>
              <a:t>)-</a:t>
            </a:r>
            <a:r>
              <a:rPr lang="zh-TW" altLang="en-US" sz="2400" b="1" dirty="0">
                <a:solidFill>
                  <a:prstClr val="black"/>
                </a:solidFill>
              </a:rPr>
              <a:t>輔導與服務</a:t>
            </a:r>
            <a:r>
              <a:rPr lang="zh-TW" altLang="zh-TW" sz="2400" b="1" dirty="0"/>
              <a:t>項目</a:t>
            </a:r>
            <a:r>
              <a:rPr lang="zh-TW" altLang="en-US" sz="2400" b="1" dirty="0"/>
              <a:t> </a:t>
            </a:r>
            <a:r>
              <a:rPr lang="en-US" altLang="zh-TW" sz="2400" b="1" dirty="0"/>
              <a:t>(1/2)</a:t>
            </a:r>
            <a:endParaRPr lang="zh-TW" altLang="en-US" sz="2400" dirty="0"/>
          </a:p>
        </p:txBody>
      </p:sp>
      <p:graphicFrame>
        <p:nvGraphicFramePr>
          <p:cNvPr id="2" name="表格 1">
            <a:extLst>
              <a:ext uri="{FF2B5EF4-FFF2-40B4-BE49-F238E27FC236}">
                <a16:creationId xmlns:a16="http://schemas.microsoft.com/office/drawing/2014/main" id="{4220A76E-3AF8-4827-BDD3-736195909E56}"/>
              </a:ext>
            </a:extLst>
          </p:cNvPr>
          <p:cNvGraphicFramePr>
            <a:graphicFrameLocks noGrp="1"/>
          </p:cNvGraphicFramePr>
          <p:nvPr>
            <p:extLst>
              <p:ext uri="{D42A27DB-BD31-4B8C-83A1-F6EECF244321}">
                <p14:modId xmlns:p14="http://schemas.microsoft.com/office/powerpoint/2010/main" val="482400313"/>
              </p:ext>
            </p:extLst>
          </p:nvPr>
        </p:nvGraphicFramePr>
        <p:xfrm>
          <a:off x="323528" y="1283037"/>
          <a:ext cx="8568952" cy="4800768"/>
        </p:xfrm>
        <a:graphic>
          <a:graphicData uri="http://schemas.openxmlformats.org/drawingml/2006/table">
            <a:tbl>
              <a:tblPr firstRow="1" firstCol="1" bandRow="1"/>
              <a:tblGrid>
                <a:gridCol w="576064">
                  <a:extLst>
                    <a:ext uri="{9D8B030D-6E8A-4147-A177-3AD203B41FA5}">
                      <a16:colId xmlns:a16="http://schemas.microsoft.com/office/drawing/2014/main" val="541189778"/>
                    </a:ext>
                  </a:extLst>
                </a:gridCol>
                <a:gridCol w="5976664">
                  <a:extLst>
                    <a:ext uri="{9D8B030D-6E8A-4147-A177-3AD203B41FA5}">
                      <a16:colId xmlns:a16="http://schemas.microsoft.com/office/drawing/2014/main" val="67174550"/>
                    </a:ext>
                  </a:extLst>
                </a:gridCol>
                <a:gridCol w="936104">
                  <a:extLst>
                    <a:ext uri="{9D8B030D-6E8A-4147-A177-3AD203B41FA5}">
                      <a16:colId xmlns:a16="http://schemas.microsoft.com/office/drawing/2014/main" val="3691439329"/>
                    </a:ext>
                  </a:extLst>
                </a:gridCol>
                <a:gridCol w="1080120">
                  <a:extLst>
                    <a:ext uri="{9D8B030D-6E8A-4147-A177-3AD203B41FA5}">
                      <a16:colId xmlns:a16="http://schemas.microsoft.com/office/drawing/2014/main" val="3785656137"/>
                    </a:ext>
                  </a:extLst>
                </a:gridCol>
              </a:tblGrid>
              <a:tr h="250738">
                <a:tc>
                  <a:txBody>
                    <a:bodyPr/>
                    <a:lstStyle/>
                    <a:p>
                      <a:pPr algn="just">
                        <a:spcAft>
                          <a:spcPts val="0"/>
                        </a:spcAft>
                      </a:pP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項目</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1668" marR="61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1668" marR="61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6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門檻</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1668" marR="61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6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通過條件</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1668" marR="61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1007161"/>
                  </a:ext>
                </a:extLst>
              </a:tr>
              <a:tr h="1175145">
                <a:tc>
                  <a:txBody>
                    <a:bodyPr/>
                    <a:lstStyle/>
                    <a:p>
                      <a:pPr algn="just">
                        <a:spcBef>
                          <a:spcPts val="3600"/>
                        </a:spcBef>
                        <a:spcAft>
                          <a:spcPts val="0"/>
                        </a:spcAft>
                      </a:pP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C1</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基本項目</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1668" marR="61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0" indent="-177800" algn="just">
                        <a:lnSpc>
                          <a:spcPts val="2000"/>
                        </a:lnSpc>
                        <a:spcAft>
                          <a:spcPts val="0"/>
                        </a:spcAft>
                      </a:pPr>
                      <a:r>
                        <a:rPr lang="en-US"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出（列）席參與相關教學小組會議超過</a:t>
                      </a:r>
                      <a:r>
                        <a:rPr lang="en-US"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成以上，但不得擔任本校組織規程第四十二條所定法定各項會議之委員或代表</a:t>
                      </a:r>
                      <a:r>
                        <a:rPr lang="en-US"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77800" indent="-177800" algn="just">
                        <a:lnSpc>
                          <a:spcPts val="2000"/>
                        </a:lnSpc>
                        <a:spcAft>
                          <a:spcPts val="0"/>
                        </a:spcAft>
                      </a:pPr>
                      <a:r>
                        <a:rPr lang="en-US"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協助系院</a:t>
                      </a:r>
                      <a:r>
                        <a:rPr lang="zh-TW"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校辦理招生工作，含招生活動規劃、宣傳等，依參與程度</a:t>
                      </a:r>
                      <a:r>
                        <a:rPr lang="en-US"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至</a:t>
                      </a:r>
                      <a:r>
                        <a:rPr lang="en-US"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a:t>
                      </a:r>
                      <a:r>
                        <a:rPr lang="zh-TW"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分，但因其他事由經專簽敘明原因並經核准者，不在此限。</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1668" marR="616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0"/>
                        </a:spcAft>
                      </a:pPr>
                      <a:r>
                        <a:rPr lang="en-US" sz="16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1~2</a:t>
                      </a:r>
                      <a:r>
                        <a:rPr lang="zh-TW" sz="16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項均達成，並至多採計</a:t>
                      </a:r>
                      <a:r>
                        <a:rPr lang="en-US" sz="16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a:t>
                      </a:r>
                      <a:r>
                        <a:rPr lang="zh-TW" sz="16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1668" marR="616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Bef>
                          <a:spcPts val="6000"/>
                        </a:spcBef>
                        <a:spcAft>
                          <a:spcPts val="0"/>
                        </a:spcAft>
                      </a:pP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各教師於受評鑑期間需達</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C1</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基本項目及</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C2</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加分項目</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項以上，且合計分數達</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80</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分以上，至多採計</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130</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1668" marR="61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2304457"/>
                  </a:ext>
                </a:extLst>
              </a:tr>
              <a:tr h="3166476">
                <a:tc>
                  <a:txBody>
                    <a:bodyPr/>
                    <a:lstStyle/>
                    <a:p>
                      <a:pPr algn="just">
                        <a:lnSpc>
                          <a:spcPts val="1400"/>
                        </a:lnSpc>
                        <a:spcAft>
                          <a:spcPts val="0"/>
                        </a:spcAft>
                      </a:pP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C2</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配合項目</a:t>
                      </a:r>
                      <a:endParaRPr lang="en-US" alt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lgn="just">
                        <a:lnSpc>
                          <a:spcPts val="1400"/>
                        </a:lnSpc>
                        <a:spcAft>
                          <a:spcPts val="0"/>
                        </a:spcAft>
                      </a:pPr>
                      <a:r>
                        <a:rPr lang="en-US" alt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(1/2)</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1668" marR="616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0" indent="-177800" algn="just">
                        <a:lnSpc>
                          <a:spcPts val="2000"/>
                        </a:lnSpc>
                        <a:spcAft>
                          <a:spcPts val="0"/>
                        </a:spcAft>
                      </a:pPr>
                      <a:r>
                        <a:rPr lang="en-US"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擔任相關教學小組召集人</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分</a:t>
                      </a:r>
                      <a:r>
                        <a:rPr lang="zh-TW" sz="16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，副召集人</a:t>
                      </a:r>
                      <a:r>
                        <a:rPr lang="en-US" sz="16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8</a:t>
                      </a:r>
                      <a:r>
                        <a:rPr lang="zh-TW" sz="1600" b="1"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600" u="none"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p>
                      <a:pPr marL="177800" indent="-177800" algn="just">
                        <a:lnSpc>
                          <a:spcPts val="2000"/>
                        </a:lnSpc>
                        <a:spcAft>
                          <a:spcPts val="0"/>
                        </a:spcAft>
                      </a:pP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擔任本校各類考試工作</a:t>
                      </a:r>
                      <a:r>
                        <a:rPr lang="en-US"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監試、入闈、出題、閱卷、口試、書面審查</a:t>
                      </a:r>
                      <a:r>
                        <a:rPr lang="en-US"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：每次</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77800" indent="-177800" algn="just">
                        <a:lnSpc>
                          <a:spcPts val="2000"/>
                        </a:lnSpc>
                        <a:spcAft>
                          <a:spcPts val="0"/>
                        </a:spcAft>
                      </a:pPr>
                      <a:r>
                        <a:rPr lang="en-US"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協助校院系進行校際或國際交流，依參與程度</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分至</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77800" indent="-177800" algn="just">
                        <a:lnSpc>
                          <a:spcPts val="2000"/>
                        </a:lnSpc>
                        <a:spcAft>
                          <a:spcPts val="0"/>
                        </a:spcAft>
                      </a:pP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協助校院系校友畢業生聯繫與交流，依參與程度</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分至</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77800" indent="-177800" algn="just">
                        <a:lnSpc>
                          <a:spcPts val="2000"/>
                        </a:lnSpc>
                        <a:spcAft>
                          <a:spcPts val="0"/>
                        </a:spcAft>
                      </a:pP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協助校院系辦理校慶、畢業典禮、新生訓練等活動，依參與程度</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分至</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77800" indent="-177800" algn="just">
                        <a:lnSpc>
                          <a:spcPts val="2000"/>
                        </a:lnSpc>
                        <a:spcAft>
                          <a:spcPts val="0"/>
                        </a:spcAft>
                      </a:pPr>
                      <a:r>
                        <a:rPr lang="en-US"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a:t>
                      </a:r>
                      <a:r>
                        <a:rPr lang="zh-TW"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擔任學生校代表隊之指導老師或教練一學期以上，且每學年帶隊參與競賽</a:t>
                      </a:r>
                      <a:r>
                        <a:rPr lang="en-US"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次，並繳交參與競賽紀錄：</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77800" indent="-177800" algn="just">
                        <a:lnSpc>
                          <a:spcPts val="2000"/>
                        </a:lnSpc>
                        <a:spcAft>
                          <a:spcPts val="0"/>
                        </a:spcAft>
                      </a:pPr>
                      <a:r>
                        <a:rPr lang="en-US"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a:t>
                      </a:r>
                      <a:r>
                        <a:rPr lang="zh-TW"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協助本校院系辦理之國內、國際研討會或區域性、全國性、國際性各類活動競賽</a:t>
                      </a:r>
                      <a:r>
                        <a:rPr lang="en-US"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次：依參與程度</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分至</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77800" indent="-177800" algn="just">
                        <a:lnSpc>
                          <a:spcPts val="2000"/>
                        </a:lnSpc>
                        <a:spcAft>
                          <a:spcPts val="0"/>
                        </a:spcAft>
                      </a:pPr>
                      <a:r>
                        <a:rPr lang="en-US"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a:t>
                      </a:r>
                      <a:r>
                        <a:rPr lang="zh-TW"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其他校內相關服務具有實際績效可佐證者：依參與程度</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分至</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1668" marR="616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0"/>
                        </a:spcAft>
                      </a:pP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項需達成</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項以上</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1668" marR="616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2193090781"/>
                  </a:ext>
                </a:extLst>
              </a:tr>
            </a:tbl>
          </a:graphicData>
        </a:graphic>
      </p:graphicFrame>
    </p:spTree>
    <p:extLst>
      <p:ext uri="{BB962C8B-B14F-4D97-AF65-F5344CB8AC3E}">
        <p14:creationId xmlns:p14="http://schemas.microsoft.com/office/powerpoint/2010/main" val="17021838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22A5533-8976-4F1F-9148-7A283517130D}"/>
              </a:ext>
            </a:extLst>
          </p:cNvPr>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82</a:t>
            </a:fld>
            <a:endParaRPr lang="zh-TW" altLang="en-US">
              <a:solidFill>
                <a:prstClr val="black">
                  <a:tint val="75000"/>
                </a:prstClr>
              </a:solidFill>
            </a:endParaRPr>
          </a:p>
        </p:txBody>
      </p:sp>
      <p:sp>
        <p:nvSpPr>
          <p:cNvPr id="7" name="內容版面配置區 6">
            <a:extLst>
              <a:ext uri="{FF2B5EF4-FFF2-40B4-BE49-F238E27FC236}">
                <a16:creationId xmlns:a16="http://schemas.microsoft.com/office/drawing/2014/main" id="{DC000ABB-D4C1-4E20-99F0-08BFABB89E5D}"/>
              </a:ext>
            </a:extLst>
          </p:cNvPr>
          <p:cNvSpPr>
            <a:spLocks noGrp="1"/>
          </p:cNvSpPr>
          <p:nvPr>
            <p:ph idx="1"/>
          </p:nvPr>
        </p:nvSpPr>
        <p:spPr>
          <a:xfrm>
            <a:off x="395536" y="5086278"/>
            <a:ext cx="7886700" cy="148912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TW" altLang="zh-TW" sz="14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說明：</a:t>
            </a:r>
            <a:endParaRPr kumimoji="0" lang="zh-TW" altLang="zh-TW" sz="1200" b="0" i="0" u="none" strike="noStrike" kern="100" cap="none" spc="0" normalizeH="0" baseline="0" noProof="0" dirty="0">
              <a:ln>
                <a:noFill/>
              </a:ln>
              <a:solidFill>
                <a:prstClr val="black"/>
              </a:solidFill>
              <a:effectLst/>
              <a:uLnTx/>
              <a:uFillTx/>
              <a:latin typeface="Calibri" panose="020F0502020204030204" pitchFamily="34" charset="0"/>
              <a:ea typeface="新細明體" panose="02020500000000000000" pitchFamily="18" charset="-120"/>
              <a:cs typeface="Times New Roman" panose="02020603050405020304" pitchFamily="18" charset="0"/>
            </a:endParaRPr>
          </a:p>
          <a:p>
            <a:pPr marL="304800" marR="0" lvl="0" indent="0" algn="just" defTabSz="914400" rtl="0" eaLnBrk="1" fontAlgn="auto" latinLnBrk="0" hangingPunct="1">
              <a:lnSpc>
                <a:spcPts val="1400"/>
              </a:lnSpc>
              <a:spcBef>
                <a:spcPts val="0"/>
              </a:spcBef>
              <a:spcAft>
                <a:spcPts val="360"/>
              </a:spcAft>
              <a:buClrTx/>
              <a:buSzTx/>
              <a:buFontTx/>
              <a:buNone/>
              <a:tabLst/>
              <a:defRPr/>
            </a:pPr>
            <a:r>
              <a:rPr kumimoji="0" lang="en-US" altLang="zh-TW" sz="1400" b="0" i="0" u="none" strike="noStrike" kern="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1.</a:t>
            </a:r>
            <a:r>
              <a:rPr kumimoji="0" lang="zh-TW" altLang="zh-TW" sz="1400" b="0" i="0" u="none" strike="noStrike" kern="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每次評鑑計分之事項不得與前次受評之事項重複，但因評鑑成績不合格所進行之複評除外。</a:t>
            </a:r>
            <a:endParaRPr kumimoji="0" lang="zh-TW" altLang="zh-TW" sz="1200" b="0" i="0" u="none" strike="noStrike" kern="100" cap="none" spc="0" normalizeH="0" baseline="0" noProof="0" dirty="0">
              <a:ln>
                <a:noFill/>
              </a:ln>
              <a:solidFill>
                <a:prstClr val="black"/>
              </a:solidFill>
              <a:effectLst/>
              <a:uLnTx/>
              <a:uFillTx/>
              <a:latin typeface="Calibri" panose="020F0502020204030204" pitchFamily="34" charset="0"/>
              <a:ea typeface="新細明體" panose="02020500000000000000" pitchFamily="18" charset="-120"/>
              <a:cs typeface="Times New Roman" panose="02020603050405020304" pitchFamily="18" charset="0"/>
            </a:endParaRPr>
          </a:p>
          <a:p>
            <a:pPr marL="304800" marR="0" lvl="0" indent="0" algn="just" defTabSz="914400" rtl="0" eaLnBrk="1" fontAlgn="auto" latinLnBrk="0" hangingPunct="1">
              <a:lnSpc>
                <a:spcPts val="1400"/>
              </a:lnSpc>
              <a:spcBef>
                <a:spcPts val="0"/>
              </a:spcBef>
              <a:spcAft>
                <a:spcPts val="360"/>
              </a:spcAft>
              <a:buClrTx/>
              <a:buSzTx/>
              <a:buFontTx/>
              <a:buNone/>
              <a:tabLst/>
              <a:defRPr/>
            </a:pPr>
            <a:r>
              <a:rPr kumimoji="0" lang="en-US" altLang="zh-TW" sz="1400" b="0" i="0" u="none" strike="noStrike" kern="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2.</a:t>
            </a:r>
            <a:r>
              <a:rPr kumimoji="0" lang="zh-TW" altLang="zh-TW" sz="1400" b="0" i="0" u="none" strike="noStrike" kern="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須與所教課程相關；內容需涵蓋整學期課程所需；但內容不能與前次評鑑用之教材或講義完全重複。</a:t>
            </a:r>
            <a:endParaRPr kumimoji="0" lang="en-US" altLang="zh-TW" sz="1400" b="0" i="0" u="none" strike="noStrike" kern="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304800" lvl="0" indent="0" algn="just">
              <a:lnSpc>
                <a:spcPts val="1400"/>
              </a:lnSpc>
              <a:spcBef>
                <a:spcPts val="0"/>
              </a:spcBef>
              <a:spcAft>
                <a:spcPts val="360"/>
              </a:spcAft>
              <a:buNone/>
              <a:defRPr/>
            </a:pPr>
            <a:r>
              <a:rPr lang="en-US" altLang="zh-TW" sz="1400" kern="1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3.</a:t>
            </a:r>
            <a:r>
              <a:rPr lang="zh-TW" altLang="en-US" sz="1400" kern="1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評鑑學年度第</a:t>
            </a:r>
            <a:r>
              <a:rPr lang="en-US" altLang="zh-TW" sz="1400" kern="1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2</a:t>
            </a:r>
            <a:r>
              <a:rPr lang="zh-TW" altLang="en-US" sz="1400" kern="1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學期之評鑑成績，經填據本校「專案教師評鑑研究、教學、輔導與服務成績申請證明書」，詳細說明申請證明內容及核計成績，經承辦人及各級主管核章後作為附件資料，即可加入分數採計。</a:t>
            </a:r>
            <a:r>
              <a:rPr lang="en-US" altLang="zh-TW" sz="1400" kern="100" dirty="0">
                <a:solidFill>
                  <a:prstClr val="black"/>
                </a:solidFill>
                <a:latin typeface="Calibri" panose="020F0502020204030204" pitchFamily="34" charset="0"/>
                <a:ea typeface="新細明體" panose="02020500000000000000" pitchFamily="18" charset="-120"/>
                <a:cs typeface="Times New Roman" panose="02020603050405020304" pitchFamily="18" charset="0"/>
              </a:rPr>
              <a:t> </a:t>
            </a:r>
            <a:endParaRPr kumimoji="0" lang="zh-TW" altLang="zh-TW" sz="1400" b="0" i="0" u="none" strike="noStrike" kern="1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endParaRPr>
          </a:p>
        </p:txBody>
      </p:sp>
      <p:graphicFrame>
        <p:nvGraphicFramePr>
          <p:cNvPr id="8" name="表格 7">
            <a:extLst>
              <a:ext uri="{FF2B5EF4-FFF2-40B4-BE49-F238E27FC236}">
                <a16:creationId xmlns:a16="http://schemas.microsoft.com/office/drawing/2014/main" id="{2AFA7B9A-AE4D-44EC-8EAF-E6447F1643AB}"/>
              </a:ext>
            </a:extLst>
          </p:cNvPr>
          <p:cNvGraphicFramePr>
            <a:graphicFrameLocks noGrp="1"/>
          </p:cNvGraphicFramePr>
          <p:nvPr>
            <p:extLst>
              <p:ext uri="{D42A27DB-BD31-4B8C-83A1-F6EECF244321}">
                <p14:modId xmlns:p14="http://schemas.microsoft.com/office/powerpoint/2010/main" val="452753527"/>
              </p:ext>
            </p:extLst>
          </p:nvPr>
        </p:nvGraphicFramePr>
        <p:xfrm>
          <a:off x="287524" y="1194089"/>
          <a:ext cx="8568952" cy="3689454"/>
        </p:xfrm>
        <a:graphic>
          <a:graphicData uri="http://schemas.openxmlformats.org/drawingml/2006/table">
            <a:tbl>
              <a:tblPr firstRow="1" firstCol="1" bandRow="1"/>
              <a:tblGrid>
                <a:gridCol w="864096">
                  <a:extLst>
                    <a:ext uri="{9D8B030D-6E8A-4147-A177-3AD203B41FA5}">
                      <a16:colId xmlns:a16="http://schemas.microsoft.com/office/drawing/2014/main" val="541189778"/>
                    </a:ext>
                  </a:extLst>
                </a:gridCol>
                <a:gridCol w="5688632">
                  <a:extLst>
                    <a:ext uri="{9D8B030D-6E8A-4147-A177-3AD203B41FA5}">
                      <a16:colId xmlns:a16="http://schemas.microsoft.com/office/drawing/2014/main" val="67174550"/>
                    </a:ext>
                  </a:extLst>
                </a:gridCol>
                <a:gridCol w="936104">
                  <a:extLst>
                    <a:ext uri="{9D8B030D-6E8A-4147-A177-3AD203B41FA5}">
                      <a16:colId xmlns:a16="http://schemas.microsoft.com/office/drawing/2014/main" val="3691439329"/>
                    </a:ext>
                  </a:extLst>
                </a:gridCol>
                <a:gridCol w="1080120">
                  <a:extLst>
                    <a:ext uri="{9D8B030D-6E8A-4147-A177-3AD203B41FA5}">
                      <a16:colId xmlns:a16="http://schemas.microsoft.com/office/drawing/2014/main" val="3785656137"/>
                    </a:ext>
                  </a:extLst>
                </a:gridCol>
              </a:tblGrid>
              <a:tr h="229457">
                <a:tc>
                  <a:txBody>
                    <a:bodyPr/>
                    <a:lstStyle/>
                    <a:p>
                      <a:pPr algn="just">
                        <a:spcAft>
                          <a:spcPts val="0"/>
                        </a:spcAft>
                      </a:pP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項目</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1668" marR="61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1668" marR="61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6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門檻</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1668" marR="61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6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通過條件</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1668" marR="61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1007161"/>
                  </a:ext>
                </a:extLst>
              </a:tr>
              <a:tr h="3445614">
                <a:tc>
                  <a:txBody>
                    <a:bodyPr/>
                    <a:lstStyle/>
                    <a:p>
                      <a:pPr algn="l">
                        <a:lnSpc>
                          <a:spcPts val="1400"/>
                        </a:lnSpc>
                        <a:spcAft>
                          <a:spcPts val="0"/>
                        </a:spcAft>
                      </a:pP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C2</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配合項目</a:t>
                      </a:r>
                      <a:endParaRPr lang="en-US" alt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lgn="just">
                        <a:lnSpc>
                          <a:spcPts val="1400"/>
                        </a:lnSpc>
                        <a:spcAft>
                          <a:spcPts val="0"/>
                        </a:spcAft>
                      </a:pPr>
                      <a:r>
                        <a:rPr lang="en-US" alt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(2/2</a:t>
                      </a:r>
                      <a:r>
                        <a:rPr lang="zh-TW" alt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lgn="just">
                        <a:lnSpc>
                          <a:spcPts val="1400"/>
                        </a:lnSpc>
                        <a:spcAft>
                          <a:spcPts val="0"/>
                        </a:spcAft>
                      </a:pPr>
                      <a:r>
                        <a:rPr lang="zh-TW" alt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續上頁</a:t>
                      </a:r>
                      <a:r>
                        <a:rPr lang="en-US" alt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1668" marR="616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just">
                        <a:lnSpc>
                          <a:spcPts val="1800"/>
                        </a:lnSpc>
                        <a:spcAft>
                          <a:spcPts val="0"/>
                        </a:spcAft>
                      </a:pPr>
                      <a:r>
                        <a:rPr lang="en-US" altLang="zh-TW" sz="1600" b="1" u="sng"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8.</a:t>
                      </a:r>
                      <a:r>
                        <a:rPr lang="zh-TW" altLang="zh-TW" sz="1600" b="1" u="sng"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擔任大學社會責任</a:t>
                      </a:r>
                      <a:r>
                        <a:rPr lang="en-US" altLang="zh-TW" sz="1600" b="1" u="sng"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(USR)</a:t>
                      </a:r>
                      <a:r>
                        <a:rPr lang="zh-TW" altLang="zh-TW" sz="1600" b="1" u="sng"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實踐計畫主持人或共同主持人：</a:t>
                      </a:r>
                      <a:r>
                        <a:rPr lang="en-US" altLang="zh-TW" sz="1600" b="1" u="sng"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a:t>
                      </a:r>
                      <a:r>
                        <a:rPr lang="zh-TW" altLang="zh-TW" sz="1600" b="1" u="sng"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分；協同主持人：</a:t>
                      </a:r>
                      <a:r>
                        <a:rPr lang="en-US" altLang="zh-TW" sz="1600" b="1" u="sng"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15</a:t>
                      </a:r>
                      <a:r>
                        <a:rPr lang="zh-TW" altLang="zh-TW" sz="1600" b="1" u="sng"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a:t>
                      </a:r>
                      <a:r>
                        <a:rPr lang="en-US" altLang="zh-TW" sz="1600" b="1" u="sng"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USR</a:t>
                      </a:r>
                      <a:r>
                        <a:rPr lang="zh-TW" altLang="zh-TW" sz="1600" b="1" u="sng"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子計畫主持人或協同主持人：</a:t>
                      </a:r>
                      <a:r>
                        <a:rPr lang="en-US" altLang="zh-TW" sz="1600" b="1" u="sng"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zh-TW" sz="1600" b="1" u="sng"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altLang="zh-TW" sz="1600" kern="100" dirty="0">
                        <a:solidFill>
                          <a:schemeClr val="tx1"/>
                        </a:solidFill>
                        <a:effectLst/>
                        <a:latin typeface="Calibri" panose="020F0502020204030204" pitchFamily="34" charset="0"/>
                        <a:ea typeface="+mn-ea"/>
                        <a:cs typeface="Times New Roman" panose="02020603050405020304" pitchFamily="18" charset="0"/>
                      </a:endParaRPr>
                    </a:p>
                    <a:p>
                      <a:pPr marL="152400" indent="-152400" algn="just">
                        <a:lnSpc>
                          <a:spcPts val="1800"/>
                        </a:lnSpc>
                        <a:spcAft>
                          <a:spcPts val="0"/>
                        </a:spcAft>
                      </a:pPr>
                      <a:r>
                        <a:rPr lang="en-US" alt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600" b="1" u="sng"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開設</a:t>
                      </a:r>
                      <a:r>
                        <a:rPr lang="en-US" altLang="zh-TW" sz="1600" b="1" u="sng"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USR</a:t>
                      </a:r>
                      <a:r>
                        <a:rPr lang="zh-TW" altLang="zh-TW" sz="1600" b="1" u="sng"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專業課程融入服務學習，並與在地連結者，每堂課採計</a:t>
                      </a:r>
                      <a:r>
                        <a:rPr lang="en-US" altLang="zh-TW" sz="1600" b="1" u="sng"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zh-TW" sz="1600" b="1" u="sng"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a:t>
                      </a:r>
                      <a:r>
                        <a:rPr lang="en-US" altLang="zh-TW" sz="1600" b="1" u="sng"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b="1" u="sng" kern="0" dirty="0">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本項次累計至多</a:t>
                      </a:r>
                      <a:r>
                        <a:rPr lang="en-US" altLang="zh-TW" sz="1600" b="1" u="sng"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zh-TW" sz="1600" b="1" u="sng"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a:t>
                      </a:r>
                      <a:r>
                        <a:rPr lang="en-US" altLang="zh-TW" sz="1600" b="1" u="sng"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b="1" u="sng"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1600" kern="100" dirty="0">
                        <a:solidFill>
                          <a:schemeClr val="tx1"/>
                        </a:solidFill>
                        <a:effectLst/>
                        <a:latin typeface="Calibri" panose="020F0502020204030204" pitchFamily="34" charset="0"/>
                        <a:ea typeface="+mn-ea"/>
                        <a:cs typeface="Times New Roman" panose="02020603050405020304" pitchFamily="18" charset="0"/>
                      </a:endParaRPr>
                    </a:p>
                    <a:p>
                      <a:pPr marL="152400" indent="-152400" algn="just">
                        <a:lnSpc>
                          <a:spcPts val="1800"/>
                        </a:lnSpc>
                        <a:spcAft>
                          <a:spcPts val="0"/>
                        </a:spcAft>
                      </a:pPr>
                      <a:r>
                        <a:rPr lang="en-US" alt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600" b="1" u="sng"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擔任</a:t>
                      </a:r>
                      <a:r>
                        <a:rPr lang="en-US" altLang="zh-TW" sz="1600" b="1" u="sng"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USR</a:t>
                      </a:r>
                      <a:r>
                        <a:rPr lang="zh-TW" altLang="zh-TW" sz="1600" b="1" u="sng"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計畫相關研討會主講人或講師，每場</a:t>
                      </a:r>
                      <a:r>
                        <a:rPr lang="en-US" altLang="zh-TW" sz="1600" b="1" u="sng"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zh-TW" sz="1600" b="1" u="sng"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a:t>
                      </a:r>
                      <a:r>
                        <a:rPr lang="en-US" altLang="zh-TW" sz="1600" b="1" u="sng"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b="1" u="sng" kern="0" dirty="0">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本項次累計至多</a:t>
                      </a:r>
                      <a:r>
                        <a:rPr lang="en-US" altLang="zh-TW" sz="1600" b="1" u="sng"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zh-TW" sz="1600" b="1" u="sng"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a:t>
                      </a:r>
                      <a:r>
                        <a:rPr lang="en-US" altLang="zh-TW" sz="1600" b="1" u="sng"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b="1" u="sng"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1600" kern="100" dirty="0">
                        <a:solidFill>
                          <a:schemeClr val="tx1"/>
                        </a:solidFill>
                        <a:effectLst/>
                        <a:latin typeface="Calibri" panose="020F0502020204030204" pitchFamily="34" charset="0"/>
                        <a:ea typeface="+mn-ea"/>
                        <a:cs typeface="Times New Roman" panose="02020603050405020304" pitchFamily="18" charset="0"/>
                      </a:endParaRPr>
                    </a:p>
                    <a:p>
                      <a:pPr marL="152400" indent="-152400" algn="just">
                        <a:lnSpc>
                          <a:spcPts val="1800"/>
                        </a:lnSpc>
                        <a:spcAft>
                          <a:spcPts val="0"/>
                        </a:spcAft>
                      </a:pPr>
                      <a:r>
                        <a:rPr lang="en-US" altLang="zh-TW" sz="1600" b="1" u="sng"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9.</a:t>
                      </a:r>
                      <a:r>
                        <a:rPr lang="zh-TW" altLang="zh-TW" sz="1600" b="1" u="sng" kern="0" dirty="0">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輔導學生考取專業證照</a:t>
                      </a:r>
                      <a:r>
                        <a:rPr lang="en-US" altLang="zh-TW" sz="1600" b="1" u="sng" kern="0" dirty="0">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a:t>
                      </a:r>
                      <a:r>
                        <a:rPr lang="zh-TW" altLang="zh-TW" sz="1600" b="1" u="sng" kern="0" dirty="0">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含教師檢定、教保員檢定</a:t>
                      </a:r>
                      <a:r>
                        <a:rPr lang="en-US" altLang="zh-TW" sz="1600" b="1" u="sng" kern="0" dirty="0">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a:t>
                      </a:r>
                      <a:r>
                        <a:rPr lang="zh-TW" altLang="zh-TW" sz="1600" b="1" u="sng" kern="0" dirty="0">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開授相關課程；或有具體成效且留有相關輔導紀錄者，以輔導每位學生考取證照級數為基準計分，甲級</a:t>
                      </a:r>
                      <a:r>
                        <a:rPr lang="en-US" altLang="zh-TW" sz="1600" b="1" u="sng" kern="0" dirty="0">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15</a:t>
                      </a:r>
                      <a:r>
                        <a:rPr lang="zh-TW" altLang="zh-TW" sz="1600" b="1" u="sng" kern="0" dirty="0">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分、乙級</a:t>
                      </a:r>
                      <a:r>
                        <a:rPr lang="en-US" altLang="zh-TW" sz="1600" b="1" u="sng" kern="0" dirty="0">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10</a:t>
                      </a:r>
                      <a:r>
                        <a:rPr lang="zh-TW" altLang="zh-TW" sz="1600" b="1" u="sng" kern="0" dirty="0">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分、丙級</a:t>
                      </a:r>
                      <a:r>
                        <a:rPr lang="en-US" altLang="zh-TW" sz="1600" b="1" u="sng" kern="0" dirty="0">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5</a:t>
                      </a:r>
                      <a:r>
                        <a:rPr lang="zh-TW" altLang="zh-TW" sz="1600" b="1" u="sng" kern="0" dirty="0">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分；國際證照級數比照甲級，未分級數之證照比照丙級加計分數。本項次累計至多</a:t>
                      </a:r>
                      <a:r>
                        <a:rPr lang="en-US" altLang="zh-TW" sz="1600" b="1" u="sng" kern="0" dirty="0">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20</a:t>
                      </a:r>
                      <a:r>
                        <a:rPr lang="zh-TW" altLang="zh-TW" sz="1600" b="1" u="sng" kern="0" dirty="0">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分。</a:t>
                      </a:r>
                      <a:endParaRPr lang="zh-TW" altLang="zh-TW" sz="1600" kern="100" dirty="0">
                        <a:solidFill>
                          <a:schemeClr val="tx1"/>
                        </a:solidFill>
                        <a:effectLst/>
                        <a:latin typeface="Calibri" panose="020F0502020204030204" pitchFamily="34" charset="0"/>
                        <a:ea typeface="+mn-ea"/>
                        <a:cs typeface="Times New Roman" panose="02020603050405020304" pitchFamily="18" charset="0"/>
                      </a:endParaRPr>
                    </a:p>
                    <a:p>
                      <a:r>
                        <a:rPr lang="en-US" altLang="zh-TW" sz="1600" b="1" u="sng" kern="0" dirty="0">
                          <a:solidFill>
                            <a:schemeClr val="tx1"/>
                          </a:solidFill>
                          <a:effectLst/>
                          <a:latin typeface="Times New Roman" panose="02020603050405020304" pitchFamily="18" charset="0"/>
                          <a:ea typeface="標楷體" panose="03000509000000000000" pitchFamily="65" charset="-120"/>
                        </a:rPr>
                        <a:t>10.</a:t>
                      </a:r>
                      <a:r>
                        <a:rPr lang="zh-TW" altLang="zh-TW" sz="1600" kern="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其他校</a:t>
                      </a:r>
                      <a:r>
                        <a:rPr lang="zh-TW" altLang="zh-TW"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內相關服務具有實際績效可佐證者：依參與程度</a:t>
                      </a:r>
                      <a:r>
                        <a:rPr lang="en-US" altLang="zh-TW" sz="1600" dirty="0">
                          <a:solidFill>
                            <a:srgbClr val="000000"/>
                          </a:solidFill>
                          <a:effectLst/>
                          <a:latin typeface="Times New Roman" panose="02020603050405020304" pitchFamily="18" charset="0"/>
                          <a:ea typeface="標楷體" panose="03000509000000000000" pitchFamily="65" charset="-120"/>
                        </a:rPr>
                        <a:t>2</a:t>
                      </a:r>
                      <a:r>
                        <a:rPr lang="zh-TW" altLang="zh-TW" sz="16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分至</a:t>
                      </a:r>
                      <a:r>
                        <a:rPr lang="en-US" altLang="zh-TW" sz="1600" dirty="0">
                          <a:solidFill>
                            <a:srgbClr val="000000"/>
                          </a:solidFill>
                          <a:effectLst/>
                          <a:latin typeface="Times New Roman" panose="02020603050405020304" pitchFamily="18" charset="0"/>
                          <a:ea typeface="標楷體" panose="03000509000000000000" pitchFamily="65" charset="-120"/>
                        </a:rPr>
                        <a:t>10</a:t>
                      </a:r>
                      <a:r>
                        <a:rPr lang="zh-TW" altLang="zh-TW" sz="16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1668" marR="616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0"/>
                        </a:spcAft>
                      </a:pP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en-US" altLang="zh-TW" sz="1600" b="1" u="sng"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項需達成</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項以上</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1668" marR="616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0"/>
                        </a:spcBef>
                        <a:spcAft>
                          <a:spcPts val="0"/>
                        </a:spcAft>
                      </a:pP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各教師於受評鑑期間需達</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C1</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基本項目及</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C2</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加分項目</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項以上，且合計分數達</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80</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分以上，至多採計</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130</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1668" marR="61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2304457"/>
                  </a:ext>
                </a:extLst>
              </a:tr>
            </a:tbl>
          </a:graphicData>
        </a:graphic>
      </p:graphicFrame>
      <p:sp>
        <p:nvSpPr>
          <p:cNvPr id="9" name="標題 1">
            <a:extLst>
              <a:ext uri="{FF2B5EF4-FFF2-40B4-BE49-F238E27FC236}">
                <a16:creationId xmlns:a16="http://schemas.microsoft.com/office/drawing/2014/main" id="{5BEAB2BA-AF73-4B0A-9240-C267B0D00C6A}"/>
              </a:ext>
            </a:extLst>
          </p:cNvPr>
          <p:cNvSpPr>
            <a:spLocks noGrp="1"/>
          </p:cNvSpPr>
          <p:nvPr>
            <p:ph type="title"/>
          </p:nvPr>
        </p:nvSpPr>
        <p:spPr>
          <a:xfrm>
            <a:off x="628650" y="154775"/>
            <a:ext cx="7886700" cy="855662"/>
          </a:xfrm>
        </p:spPr>
        <p:txBody>
          <a:bodyPr>
            <a:normAutofit/>
          </a:bodyPr>
          <a:lstStyle/>
          <a:p>
            <a:r>
              <a:rPr lang="en-US" altLang="zh-TW" sz="2400" b="1" dirty="0">
                <a:solidFill>
                  <a:prstClr val="black"/>
                </a:solidFill>
              </a:rPr>
              <a:t>113</a:t>
            </a:r>
            <a:r>
              <a:rPr lang="zh-TW" altLang="en-US" sz="2400" b="1" dirty="0">
                <a:solidFill>
                  <a:prstClr val="black"/>
                </a:solidFill>
              </a:rPr>
              <a:t>學年度</a:t>
            </a:r>
            <a:r>
              <a:rPr lang="zh-TW" altLang="en-US" sz="2400" b="1" u="sng" dirty="0">
                <a:solidFill>
                  <a:srgbClr val="FF0000"/>
                </a:solidFill>
              </a:rPr>
              <a:t>編制外專任教學人員</a:t>
            </a:r>
            <a:r>
              <a:rPr lang="en-US" altLang="zh-TW" sz="2400" b="1" u="sng" dirty="0">
                <a:solidFill>
                  <a:srgbClr val="FF0000"/>
                </a:solidFill>
              </a:rPr>
              <a:t>(</a:t>
            </a:r>
            <a:r>
              <a:rPr lang="zh-TW" altLang="en-US" sz="2400" b="1" u="sng" dirty="0">
                <a:solidFill>
                  <a:srgbClr val="FF0000"/>
                </a:solidFill>
              </a:rPr>
              <a:t>專案教師</a:t>
            </a:r>
            <a:r>
              <a:rPr lang="en-US" altLang="zh-TW" sz="2400" b="1" u="sng" dirty="0">
                <a:solidFill>
                  <a:srgbClr val="FF0000"/>
                </a:solidFill>
              </a:rPr>
              <a:t>)</a:t>
            </a:r>
            <a:r>
              <a:rPr lang="zh-TW" altLang="en-US" sz="2400" b="1" dirty="0">
                <a:solidFill>
                  <a:prstClr val="black"/>
                </a:solidFill>
              </a:rPr>
              <a:t>評鑑基準項目</a:t>
            </a:r>
            <a:r>
              <a:rPr lang="en-US" altLang="zh-TW" sz="2400" b="1" dirty="0">
                <a:solidFill>
                  <a:prstClr val="black"/>
                </a:solidFill>
              </a:rPr>
              <a:t>(</a:t>
            </a:r>
            <a:r>
              <a:rPr lang="zh-TW" altLang="en-US" sz="2400" b="1" dirty="0">
                <a:solidFill>
                  <a:prstClr val="black"/>
                </a:solidFill>
              </a:rPr>
              <a:t>行政單位及語言中心聘任</a:t>
            </a:r>
            <a:r>
              <a:rPr lang="en-US" altLang="zh-TW" sz="2400" b="1" dirty="0">
                <a:solidFill>
                  <a:prstClr val="black"/>
                </a:solidFill>
              </a:rPr>
              <a:t>)-</a:t>
            </a:r>
            <a:r>
              <a:rPr lang="zh-TW" altLang="en-US" sz="2400" b="1" dirty="0">
                <a:solidFill>
                  <a:prstClr val="black"/>
                </a:solidFill>
              </a:rPr>
              <a:t>輔導與服務</a:t>
            </a:r>
            <a:r>
              <a:rPr lang="zh-TW" altLang="zh-TW" sz="2400" b="1" dirty="0"/>
              <a:t>項目</a:t>
            </a:r>
            <a:r>
              <a:rPr lang="zh-TW" altLang="en-US" sz="2400" b="1" dirty="0"/>
              <a:t> </a:t>
            </a:r>
            <a:r>
              <a:rPr lang="en-US" altLang="zh-TW" sz="2400" b="1" dirty="0"/>
              <a:t>(2/2)</a:t>
            </a:r>
            <a:endParaRPr lang="zh-TW" altLang="en-US" sz="2400" dirty="0"/>
          </a:p>
        </p:txBody>
      </p:sp>
    </p:spTree>
    <p:extLst>
      <p:ext uri="{BB962C8B-B14F-4D97-AF65-F5344CB8AC3E}">
        <p14:creationId xmlns:p14="http://schemas.microsoft.com/office/powerpoint/2010/main" val="2790105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83</a:t>
            </a:fld>
            <a:endParaRPr lang="zh-TW" altLang="en-US">
              <a:solidFill>
                <a:prstClr val="black">
                  <a:tint val="75000"/>
                </a:prstClr>
              </a:solidFill>
            </a:endParaRPr>
          </a:p>
        </p:txBody>
      </p:sp>
      <p:sp>
        <p:nvSpPr>
          <p:cNvPr id="6" name="標題 1"/>
          <p:cNvSpPr>
            <a:spLocks noGrp="1"/>
          </p:cNvSpPr>
          <p:nvPr>
            <p:ph type="title"/>
          </p:nvPr>
        </p:nvSpPr>
        <p:spPr>
          <a:xfrm>
            <a:off x="611560" y="116635"/>
            <a:ext cx="8335838" cy="855745"/>
          </a:xfrm>
        </p:spPr>
        <p:txBody>
          <a:bodyPr>
            <a:noAutofit/>
          </a:bodyPr>
          <a:lstStyle/>
          <a:p>
            <a:r>
              <a:rPr lang="en-US" altLang="zh-TW" sz="2400" b="1" dirty="0"/>
              <a:t>113 </a:t>
            </a:r>
            <a:r>
              <a:rPr lang="zh-TW" altLang="en-US" sz="2400" b="1" dirty="0"/>
              <a:t>學年度</a:t>
            </a:r>
            <a:r>
              <a:rPr lang="zh-TW" altLang="en-US" sz="2400" b="1" u="sng" dirty="0">
                <a:solidFill>
                  <a:srgbClr val="FF0000"/>
                </a:solidFill>
              </a:rPr>
              <a:t>編制外專任教學人員</a:t>
            </a:r>
            <a:r>
              <a:rPr lang="en-US" altLang="zh-TW" sz="2400" b="1" u="sng" dirty="0">
                <a:solidFill>
                  <a:srgbClr val="FF0000"/>
                </a:solidFill>
              </a:rPr>
              <a:t>(</a:t>
            </a:r>
            <a:r>
              <a:rPr lang="zh-TW" altLang="en-US" sz="2400" b="1" u="sng" dirty="0">
                <a:solidFill>
                  <a:srgbClr val="FF0000"/>
                </a:solidFill>
              </a:rPr>
              <a:t>專案教師</a:t>
            </a:r>
            <a:r>
              <a:rPr lang="en-US" altLang="zh-TW" sz="2400" b="1" u="sng" dirty="0">
                <a:solidFill>
                  <a:srgbClr val="FF0000"/>
                </a:solidFill>
              </a:rPr>
              <a:t>)</a:t>
            </a:r>
            <a:r>
              <a:rPr lang="zh-TW" altLang="en-US" sz="2400" b="1" dirty="0"/>
              <a:t>評鑑基準項目</a:t>
            </a:r>
            <a:r>
              <a:rPr lang="en-US" altLang="zh-TW" sz="2400" b="1" dirty="0"/>
              <a:t>(</a:t>
            </a:r>
            <a:r>
              <a:rPr lang="zh-TW" altLang="en-US" sz="2400" b="1" dirty="0"/>
              <a:t>行政單位</a:t>
            </a:r>
            <a:r>
              <a:rPr lang="en-US" altLang="zh-TW" sz="2400" b="1" dirty="0"/>
              <a:t>/</a:t>
            </a:r>
            <a:r>
              <a:rPr lang="zh-TW" altLang="en-US" sz="2400" b="1" dirty="0"/>
              <a:t>語言中心聘任</a:t>
            </a:r>
            <a:r>
              <a:rPr lang="en-US" altLang="zh-TW" sz="2400" b="1" dirty="0"/>
              <a:t>)</a:t>
            </a:r>
            <a:r>
              <a:rPr lang="zh-TW" altLang="en-US" sz="2400" b="1" dirty="0"/>
              <a:t>匯入單位（同仁）分工一覽表</a:t>
            </a:r>
            <a:r>
              <a:rPr lang="en-US" altLang="zh-TW" sz="2400" b="1" dirty="0"/>
              <a:t>(1/6)</a:t>
            </a:r>
            <a:endParaRPr lang="zh-TW" altLang="en-US" sz="2400" b="1" dirty="0"/>
          </a:p>
        </p:txBody>
      </p:sp>
      <p:graphicFrame>
        <p:nvGraphicFramePr>
          <p:cNvPr id="5" name="表格 4">
            <a:extLst>
              <a:ext uri="{FF2B5EF4-FFF2-40B4-BE49-F238E27FC236}">
                <a16:creationId xmlns:a16="http://schemas.microsoft.com/office/drawing/2014/main" id="{C7A3211A-114A-4762-9F2B-F42C5C6795FA}"/>
              </a:ext>
            </a:extLst>
          </p:cNvPr>
          <p:cNvGraphicFramePr>
            <a:graphicFrameLocks noGrp="1"/>
          </p:cNvGraphicFramePr>
          <p:nvPr>
            <p:extLst>
              <p:ext uri="{D42A27DB-BD31-4B8C-83A1-F6EECF244321}">
                <p14:modId xmlns:p14="http://schemas.microsoft.com/office/powerpoint/2010/main" val="3872119882"/>
              </p:ext>
            </p:extLst>
          </p:nvPr>
        </p:nvGraphicFramePr>
        <p:xfrm>
          <a:off x="351671" y="1412776"/>
          <a:ext cx="8568952" cy="4445520"/>
        </p:xfrm>
        <a:graphic>
          <a:graphicData uri="http://schemas.openxmlformats.org/drawingml/2006/table">
            <a:tbl>
              <a:tblPr firstRow="1" firstCol="1" bandRow="1" bandCol="1"/>
              <a:tblGrid>
                <a:gridCol w="835110">
                  <a:extLst>
                    <a:ext uri="{9D8B030D-6E8A-4147-A177-3AD203B41FA5}">
                      <a16:colId xmlns:a16="http://schemas.microsoft.com/office/drawing/2014/main" val="2869104743"/>
                    </a:ext>
                  </a:extLst>
                </a:gridCol>
                <a:gridCol w="3773402">
                  <a:extLst>
                    <a:ext uri="{9D8B030D-6E8A-4147-A177-3AD203B41FA5}">
                      <a16:colId xmlns:a16="http://schemas.microsoft.com/office/drawing/2014/main" val="64224230"/>
                    </a:ext>
                  </a:extLst>
                </a:gridCol>
                <a:gridCol w="3960440">
                  <a:extLst>
                    <a:ext uri="{9D8B030D-6E8A-4147-A177-3AD203B41FA5}">
                      <a16:colId xmlns:a16="http://schemas.microsoft.com/office/drawing/2014/main" val="3841795970"/>
                    </a:ext>
                  </a:extLst>
                </a:gridCol>
              </a:tblGrid>
              <a:tr h="414350">
                <a:tc gridSpan="2">
                  <a:txBody>
                    <a:bodyPr/>
                    <a:lstStyle/>
                    <a:p>
                      <a:pPr algn="ctr">
                        <a:lnSpc>
                          <a:spcPts val="2000"/>
                        </a:lnSpc>
                        <a:spcAft>
                          <a:spcPts val="0"/>
                        </a:spcAft>
                      </a:pPr>
                      <a:r>
                        <a:rPr 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項目</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6760" marR="46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zh-TW" altLang="en-US"/>
                    </a:p>
                  </a:txBody>
                  <a:tcPr/>
                </a:tc>
                <a:tc>
                  <a:txBody>
                    <a:bodyPr/>
                    <a:lstStyle/>
                    <a:p>
                      <a:pPr algn="ctr">
                        <a:lnSpc>
                          <a:spcPts val="2000"/>
                        </a:lnSpc>
                        <a:spcAft>
                          <a:spcPts val="0"/>
                        </a:spcAft>
                      </a:pPr>
                      <a:r>
                        <a:rPr lang="zh-TW" sz="1800" b="1" kern="100">
                          <a:effectLst/>
                          <a:latin typeface="Times New Roman" panose="02020603050405020304" pitchFamily="18" charset="0"/>
                          <a:ea typeface="標楷體" panose="03000509000000000000" pitchFamily="65" charset="-120"/>
                          <a:cs typeface="Times New Roman" panose="02020603050405020304" pitchFamily="18" charset="0"/>
                        </a:rPr>
                        <a:t>維護單位及同仁或教師</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6760" marR="46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95762931"/>
                  </a:ext>
                </a:extLst>
              </a:tr>
              <a:tr h="4031170">
                <a:tc>
                  <a:txBody>
                    <a:bodyPr/>
                    <a:lstStyle/>
                    <a:p>
                      <a:pPr>
                        <a:lnSpc>
                          <a:spcPts val="2000"/>
                        </a:lnSpc>
                        <a:spcAft>
                          <a:spcPts val="0"/>
                        </a:spcAft>
                      </a:pPr>
                      <a:r>
                        <a:rPr lang="en-US" sz="1800" b="1" kern="100" dirty="0">
                          <a:effectLst/>
                          <a:latin typeface="Times New Roman" panose="02020603050405020304" pitchFamily="18" charset="0"/>
                          <a:ea typeface="標楷體" panose="03000509000000000000" pitchFamily="65" charset="-120"/>
                          <a:cs typeface="Times New Roman" panose="02020603050405020304" pitchFamily="18" charset="0"/>
                        </a:rPr>
                        <a:t>A1</a:t>
                      </a:r>
                      <a:r>
                        <a:rPr 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基本項目</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6760" marR="46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just">
                        <a:lnSpc>
                          <a:spcPts val="1920"/>
                        </a:lnSpc>
                        <a:spcBef>
                          <a:spcPts val="600"/>
                        </a:spcBef>
                        <a:spcAft>
                          <a:spcPts val="0"/>
                        </a:spcAft>
                      </a:pP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每學年之鐘點數均符合本校專案計畫教學教師之基本鐘點數要求。</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gn="just">
                        <a:lnSpc>
                          <a:spcPts val="1920"/>
                        </a:lnSpc>
                        <a:spcBef>
                          <a:spcPts val="600"/>
                        </a:spcBef>
                        <a:spcAft>
                          <a:spcPts val="0"/>
                        </a:spcAft>
                      </a:pP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毎學期每週排課均符合教務處每週至少排課四天之規定。</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gn="just">
                        <a:lnSpc>
                          <a:spcPts val="1920"/>
                        </a:lnSpc>
                        <a:spcBef>
                          <a:spcPts val="600"/>
                        </a:spcBef>
                        <a:spcAft>
                          <a:spcPts val="0"/>
                        </a:spcAft>
                      </a:pP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無無故缺課或不補課。</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gn="just">
                        <a:lnSpc>
                          <a:spcPts val="1920"/>
                        </a:lnSpc>
                        <a:spcBef>
                          <a:spcPts val="600"/>
                        </a:spcBef>
                        <a:spcAft>
                          <a:spcPts val="0"/>
                        </a:spcAft>
                      </a:pP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4.</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依教務</a:t>
                      </a:r>
                      <a:r>
                        <a:rPr lang="zh-TW" sz="1800" u="none" kern="100" dirty="0">
                          <a:effectLst/>
                          <a:latin typeface="Times New Roman" panose="02020603050405020304" pitchFamily="18" charset="0"/>
                          <a:ea typeface="標楷體" panose="03000509000000000000" pitchFamily="65" charset="-120"/>
                          <a:cs typeface="Times New Roman" panose="02020603050405020304" pitchFamily="18" charset="0"/>
                        </a:rPr>
                        <a:t>章則授課、考試及計算成績。</a:t>
                      </a:r>
                      <a:endParaRPr lang="zh-TW" sz="1800" u="none"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gn="just">
                        <a:lnSpc>
                          <a:spcPts val="1920"/>
                        </a:lnSpc>
                        <a:spcBef>
                          <a:spcPts val="600"/>
                        </a:spcBef>
                        <a:spcAft>
                          <a:spcPts val="0"/>
                        </a:spcAft>
                      </a:pPr>
                      <a:r>
                        <a:rPr lang="en-US" sz="1800" u="none" kern="100" dirty="0">
                          <a:effectLst/>
                          <a:latin typeface="Times New Roman" panose="02020603050405020304" pitchFamily="18" charset="0"/>
                          <a:ea typeface="標楷體" panose="03000509000000000000" pitchFamily="65" charset="-120"/>
                          <a:cs typeface="Times New Roman" panose="02020603050405020304" pitchFamily="18" charset="0"/>
                        </a:rPr>
                        <a:t>5.</a:t>
                      </a:r>
                      <a:r>
                        <a:rPr lang="zh-TW" sz="1800" u="none" kern="100" dirty="0">
                          <a:effectLst/>
                          <a:latin typeface="Times New Roman" panose="02020603050405020304" pitchFamily="18" charset="0"/>
                          <a:ea typeface="標楷體" panose="03000509000000000000" pitchFamily="65" charset="-120"/>
                          <a:cs typeface="Times New Roman" panose="02020603050405020304" pitchFamily="18" charset="0"/>
                        </a:rPr>
                        <a:t>二分之一以上課程編寫教學教材、講義或數位教材經行政單位認證者。</a:t>
                      </a:r>
                      <a:endParaRPr lang="zh-TW" sz="1800" u="none"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gn="just">
                        <a:lnSpc>
                          <a:spcPts val="1920"/>
                        </a:lnSpc>
                        <a:spcBef>
                          <a:spcPts val="600"/>
                        </a:spcBef>
                        <a:spcAft>
                          <a:spcPts val="0"/>
                        </a:spcAft>
                      </a:pPr>
                      <a:r>
                        <a:rPr lang="en-US" sz="1800" u="none" kern="100" dirty="0">
                          <a:effectLst/>
                          <a:latin typeface="Times New Roman" panose="02020603050405020304" pitchFamily="18" charset="0"/>
                          <a:ea typeface="標楷體" panose="03000509000000000000" pitchFamily="65" charset="-120"/>
                          <a:cs typeface="Times New Roman" panose="02020603050405020304" pitchFamily="18" charset="0"/>
                        </a:rPr>
                        <a:t>6.</a:t>
                      </a:r>
                      <a:r>
                        <a:rPr lang="zh-TW" sz="1800" u="none" kern="100" dirty="0">
                          <a:effectLst/>
                          <a:latin typeface="Times New Roman" panose="02020603050405020304" pitchFamily="18" charset="0"/>
                          <a:ea typeface="標楷體" panose="03000509000000000000" pitchFamily="65" charset="-120"/>
                          <a:cs typeface="Times New Roman" panose="02020603050405020304" pitchFamily="18" charset="0"/>
                        </a:rPr>
                        <a:t>每學期所授課程之教學問卷調查，</a:t>
                      </a:r>
                      <a:r>
                        <a:rPr lang="zh-TW" sz="1800" b="1" u="none" kern="100" dirty="0">
                          <a:effectLst/>
                          <a:latin typeface="Times New Roman" panose="02020603050405020304" pitchFamily="18" charset="0"/>
                          <a:ea typeface="標楷體" panose="03000509000000000000" pitchFamily="65" charset="-120"/>
                          <a:cs typeface="Times New Roman" panose="02020603050405020304" pitchFamily="18" charset="0"/>
                        </a:rPr>
                        <a:t>必</a:t>
                      </a:r>
                      <a:r>
                        <a:rPr lang="en-US" sz="1800" b="1" u="none"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b="1" u="none" kern="100" dirty="0">
                          <a:effectLst/>
                          <a:latin typeface="Times New Roman" panose="02020603050405020304" pitchFamily="18" charset="0"/>
                          <a:ea typeface="標楷體" panose="03000509000000000000" pitchFamily="65" charset="-120"/>
                          <a:cs typeface="Times New Roman" panose="02020603050405020304" pitchFamily="18" charset="0"/>
                        </a:rPr>
                        <a:t>選</a:t>
                      </a:r>
                      <a:r>
                        <a:rPr lang="en-US" sz="1800" b="1" u="none"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b="1" u="none" kern="100" dirty="0">
                          <a:effectLst/>
                          <a:latin typeface="Times New Roman" panose="02020603050405020304" pitchFamily="18" charset="0"/>
                          <a:ea typeface="標楷體" panose="03000509000000000000" pitchFamily="65" charset="-120"/>
                          <a:cs typeface="Times New Roman" panose="02020603050405020304" pitchFamily="18" charset="0"/>
                        </a:rPr>
                        <a:t>修課程成績達</a:t>
                      </a:r>
                      <a:r>
                        <a:rPr lang="en-US" sz="1800" b="1" u="none" kern="100" dirty="0">
                          <a:effectLst/>
                          <a:latin typeface="Times New Roman" panose="02020603050405020304" pitchFamily="18" charset="0"/>
                          <a:ea typeface="標楷體" panose="03000509000000000000" pitchFamily="65" charset="-120"/>
                          <a:cs typeface="Times New Roman" panose="02020603050405020304" pitchFamily="18" charset="0"/>
                        </a:rPr>
                        <a:t>80</a:t>
                      </a:r>
                      <a:r>
                        <a:rPr lang="zh-TW" sz="1800" b="1" u="none" kern="100" dirty="0">
                          <a:effectLst/>
                          <a:latin typeface="Times New Roman" panose="02020603050405020304" pitchFamily="18" charset="0"/>
                          <a:ea typeface="標楷體" panose="03000509000000000000" pitchFamily="65" charset="-120"/>
                          <a:cs typeface="Times New Roman" panose="02020603050405020304" pitchFamily="18" charset="0"/>
                        </a:rPr>
                        <a:t>分以上者，填答人數達修課人數二分之一以上即可通過。</a:t>
                      </a:r>
                      <a:endParaRPr lang="zh-TW" sz="1800" u="none"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gn="just">
                        <a:lnSpc>
                          <a:spcPts val="1920"/>
                        </a:lnSpc>
                        <a:spcBef>
                          <a:spcPts val="600"/>
                        </a:spcBef>
                        <a:spcAft>
                          <a:spcPts val="0"/>
                        </a:spcAft>
                      </a:pP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7.</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每學年參加</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次以上教學相關研習活動。</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ts val="1920"/>
                        </a:lnSpc>
                        <a:spcBef>
                          <a:spcPts val="600"/>
                        </a:spcBef>
                        <a:spcAft>
                          <a:spcPts val="0"/>
                        </a:spcAft>
                        <a:buFont typeface="+mj-lt"/>
                        <a:buNone/>
                      </a:pPr>
                      <a:r>
                        <a:rPr lang="en-US" alt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800" b="1"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授課鐘點</a:t>
                      </a:r>
                      <a:r>
                        <a:rPr lang="en-US" sz="1800" b="1"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檢附授課大綱</a:t>
                      </a:r>
                      <a:r>
                        <a:rPr lang="en-US" sz="1800" b="1"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教務處課務組潘淑娟</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0" lvl="0" indent="0">
                        <a:lnSpc>
                          <a:spcPts val="1920"/>
                        </a:lnSpc>
                        <a:spcBef>
                          <a:spcPts val="600"/>
                        </a:spcBef>
                        <a:spcAft>
                          <a:spcPts val="0"/>
                        </a:spcAft>
                        <a:buFont typeface="+mj-lt"/>
                        <a:buNone/>
                      </a:pPr>
                      <a:r>
                        <a:rPr lang="en-US" alt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800" b="1"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每週排課</a:t>
                      </a:r>
                      <a:r>
                        <a:rPr lang="en-US" alt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各系</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所</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學位學程</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0" lvl="0" indent="0">
                        <a:lnSpc>
                          <a:spcPts val="1920"/>
                        </a:lnSpc>
                        <a:spcBef>
                          <a:spcPts val="600"/>
                        </a:spcBef>
                        <a:spcAft>
                          <a:spcPts val="0"/>
                        </a:spcAft>
                        <a:buFont typeface="+mj-lt"/>
                        <a:buNone/>
                      </a:pPr>
                      <a:r>
                        <a:rPr lang="en-US" alt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b="1"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缺課或不補課</a:t>
                      </a:r>
                      <a:r>
                        <a:rPr lang="en-US" alt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教務處課務組邱春葉</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0" lvl="0" indent="0">
                        <a:lnSpc>
                          <a:spcPts val="1920"/>
                        </a:lnSpc>
                        <a:spcBef>
                          <a:spcPts val="600"/>
                        </a:spcBef>
                        <a:spcAft>
                          <a:spcPts val="0"/>
                        </a:spcAft>
                        <a:buFont typeface="+mj-lt"/>
                        <a:buNone/>
                      </a:pPr>
                      <a:r>
                        <a:rPr lang="en-US" alt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800" b="1"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授課及考試</a:t>
                      </a:r>
                      <a:r>
                        <a:rPr lang="en-US" alt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教務處課務組同仁</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授課</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邱春葉</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考試</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成績計算</a:t>
                      </a:r>
                      <a:r>
                        <a:rPr lang="en-US" alt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教務處註冊組周月霞</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0" lvl="0" indent="0">
                        <a:lnSpc>
                          <a:spcPts val="1920"/>
                        </a:lnSpc>
                        <a:spcBef>
                          <a:spcPts val="600"/>
                        </a:spcBef>
                        <a:spcAft>
                          <a:spcPts val="0"/>
                        </a:spcAft>
                        <a:buFont typeface="+mj-lt"/>
                        <a:buNone/>
                      </a:pPr>
                      <a:r>
                        <a:rPr lang="en-US" alt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800" b="1"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教材及講議編寫</a:t>
                      </a:r>
                      <a:r>
                        <a:rPr lang="en-US" sz="1800" b="1"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數位教材</a:t>
                      </a:r>
                      <a:r>
                        <a:rPr lang="en-US" alt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各系所承辦同仁</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0" lvl="0" indent="0">
                        <a:lnSpc>
                          <a:spcPts val="1920"/>
                        </a:lnSpc>
                        <a:spcBef>
                          <a:spcPts val="600"/>
                        </a:spcBef>
                        <a:spcAft>
                          <a:spcPts val="0"/>
                        </a:spcAft>
                        <a:buFont typeface="+mj-lt"/>
                        <a:buNone/>
                      </a:pPr>
                      <a:r>
                        <a:rPr lang="en-US" alt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800" b="1"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教學問卷調查</a:t>
                      </a:r>
                      <a:r>
                        <a:rPr lang="en-US" alt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教務處課務組</a:t>
                      </a:r>
                      <a:r>
                        <a:rPr lang="zh-TW" altLang="en-US" sz="1800" kern="100" dirty="0">
                          <a:solidFill>
                            <a:schemeClr val="tx1"/>
                          </a:solidFill>
                          <a:effectLst/>
                          <a:highlight>
                            <a:srgbClr val="FFFF00"/>
                          </a:highlight>
                          <a:latin typeface="Times New Roman" panose="02020603050405020304" pitchFamily="18" charset="0"/>
                          <a:ea typeface="標楷體" panose="03000509000000000000" pitchFamily="65" charset="-120"/>
                          <a:cs typeface="Times New Roman" panose="02020603050405020304" pitchFamily="18" charset="0"/>
                        </a:rPr>
                        <a:t>林逸筑</a:t>
                      </a:r>
                      <a:endParaRPr lang="zh-TW" sz="1800" kern="100" dirty="0">
                        <a:solidFill>
                          <a:schemeClr val="tx1"/>
                        </a:solidFill>
                        <a:effectLst/>
                        <a:highlight>
                          <a:srgbClr val="FFFF00"/>
                        </a:highlight>
                        <a:latin typeface="Calibri" panose="020F0502020204030204" pitchFamily="34" charset="0"/>
                        <a:ea typeface="新細明體" panose="02020500000000000000" pitchFamily="18" charset="-120"/>
                        <a:cs typeface="Times New Roman" panose="02020603050405020304" pitchFamily="18" charset="0"/>
                      </a:endParaRPr>
                    </a:p>
                    <a:p>
                      <a:pPr marL="0" lvl="0" indent="0">
                        <a:lnSpc>
                          <a:spcPts val="1920"/>
                        </a:lnSpc>
                        <a:spcBef>
                          <a:spcPts val="600"/>
                        </a:spcBef>
                        <a:spcAft>
                          <a:spcPts val="0"/>
                        </a:spcAft>
                        <a:buFont typeface="+mj-lt"/>
                        <a:buNone/>
                      </a:pPr>
                      <a:r>
                        <a:rPr lang="en-US" alt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800" b="1"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研習活動</a:t>
                      </a:r>
                      <a:r>
                        <a:rPr lang="en-US" sz="1800" b="1"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檢附證明文件</a:t>
                      </a:r>
                      <a:r>
                        <a:rPr lang="en-US" sz="1800" b="1"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人事室許淑鶴</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教學資源中中心賴姿伃</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教師成長營</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呂曉琪</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教師共學研習活動</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各承辦單位同仁</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教師自填並檢附證明文件</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8697460"/>
                  </a:ext>
                </a:extLst>
              </a:tr>
            </a:tbl>
          </a:graphicData>
        </a:graphic>
      </p:graphicFrame>
    </p:spTree>
    <p:extLst>
      <p:ext uri="{BB962C8B-B14F-4D97-AF65-F5344CB8AC3E}">
        <p14:creationId xmlns:p14="http://schemas.microsoft.com/office/powerpoint/2010/main" val="22012564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C66928-75CA-4FDC-9A35-4CB9C6767049}"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標題 1"/>
          <p:cNvSpPr>
            <a:spLocks noGrp="1"/>
          </p:cNvSpPr>
          <p:nvPr>
            <p:ph type="title"/>
          </p:nvPr>
        </p:nvSpPr>
        <p:spPr>
          <a:xfrm>
            <a:off x="611560" y="116635"/>
            <a:ext cx="8335838" cy="855745"/>
          </a:xfrm>
        </p:spPr>
        <p:txBody>
          <a:bodyPr>
            <a:noAutofit/>
          </a:bodyPr>
          <a:lstStyle/>
          <a:p>
            <a:r>
              <a:rPr lang="en-US" altLang="zh-TW" sz="2400" b="1" dirty="0"/>
              <a:t>113</a:t>
            </a:r>
            <a:r>
              <a:rPr lang="zh-TW" altLang="en-US" sz="2400" b="1" dirty="0"/>
              <a:t> 學年度</a:t>
            </a:r>
            <a:r>
              <a:rPr lang="zh-TW" altLang="en-US" sz="2400" b="1" u="sng" dirty="0">
                <a:solidFill>
                  <a:srgbClr val="FF0000"/>
                </a:solidFill>
              </a:rPr>
              <a:t>編制外專任教學人員</a:t>
            </a:r>
            <a:r>
              <a:rPr lang="en-US" altLang="zh-TW" sz="2400" b="1" u="sng" dirty="0">
                <a:solidFill>
                  <a:srgbClr val="FF0000"/>
                </a:solidFill>
              </a:rPr>
              <a:t>(</a:t>
            </a:r>
            <a:r>
              <a:rPr lang="zh-TW" altLang="en-US" sz="2400" b="1" u="sng" dirty="0">
                <a:solidFill>
                  <a:srgbClr val="FF0000"/>
                </a:solidFill>
              </a:rPr>
              <a:t>專案教師</a:t>
            </a:r>
            <a:r>
              <a:rPr lang="en-US" altLang="zh-TW" sz="2400" b="1" u="sng" dirty="0">
                <a:solidFill>
                  <a:srgbClr val="FF0000"/>
                </a:solidFill>
              </a:rPr>
              <a:t>)</a:t>
            </a:r>
            <a:r>
              <a:rPr lang="zh-TW" altLang="en-US" sz="2400" b="1" dirty="0"/>
              <a:t>評鑑基準項目</a:t>
            </a:r>
            <a:r>
              <a:rPr lang="en-US" altLang="zh-TW" sz="2400" b="1" dirty="0"/>
              <a:t>(</a:t>
            </a:r>
            <a:r>
              <a:rPr lang="zh-TW" altLang="en-US" sz="2400" b="1" dirty="0"/>
              <a:t>行政單位</a:t>
            </a:r>
            <a:r>
              <a:rPr lang="en-US" altLang="zh-TW" sz="2400" b="1" dirty="0"/>
              <a:t>/</a:t>
            </a:r>
            <a:r>
              <a:rPr lang="zh-TW" altLang="en-US" sz="2400" b="1" dirty="0"/>
              <a:t>語言中心聘任</a:t>
            </a:r>
            <a:r>
              <a:rPr lang="en-US" altLang="zh-TW" sz="2400" b="1" dirty="0"/>
              <a:t>)</a:t>
            </a:r>
            <a:r>
              <a:rPr lang="zh-TW" altLang="en-US" sz="2400" b="1" dirty="0"/>
              <a:t>匯入單位（同仁）分工一覽表</a:t>
            </a:r>
            <a:r>
              <a:rPr lang="en-US" altLang="zh-TW" sz="2400" b="1" dirty="0"/>
              <a:t>(2/6)</a:t>
            </a:r>
            <a:endParaRPr lang="zh-TW" altLang="en-US" sz="2400" b="1" dirty="0"/>
          </a:p>
        </p:txBody>
      </p:sp>
      <p:graphicFrame>
        <p:nvGraphicFramePr>
          <p:cNvPr id="5" name="表格 4">
            <a:extLst>
              <a:ext uri="{FF2B5EF4-FFF2-40B4-BE49-F238E27FC236}">
                <a16:creationId xmlns:a16="http://schemas.microsoft.com/office/drawing/2014/main" id="{C9C6DC1A-8397-4858-9BF9-33D471ACD0E0}"/>
              </a:ext>
            </a:extLst>
          </p:cNvPr>
          <p:cNvGraphicFramePr>
            <a:graphicFrameLocks noGrp="1"/>
          </p:cNvGraphicFramePr>
          <p:nvPr>
            <p:extLst>
              <p:ext uri="{D42A27DB-BD31-4B8C-83A1-F6EECF244321}">
                <p14:modId xmlns:p14="http://schemas.microsoft.com/office/powerpoint/2010/main" val="450734042"/>
              </p:ext>
            </p:extLst>
          </p:nvPr>
        </p:nvGraphicFramePr>
        <p:xfrm>
          <a:off x="287524" y="1214873"/>
          <a:ext cx="8568952" cy="5129716"/>
        </p:xfrm>
        <a:graphic>
          <a:graphicData uri="http://schemas.openxmlformats.org/drawingml/2006/table">
            <a:tbl>
              <a:tblPr firstRow="1" firstCol="1" bandRow="1" bandCol="1"/>
              <a:tblGrid>
                <a:gridCol w="576064">
                  <a:extLst>
                    <a:ext uri="{9D8B030D-6E8A-4147-A177-3AD203B41FA5}">
                      <a16:colId xmlns:a16="http://schemas.microsoft.com/office/drawing/2014/main" val="2869104743"/>
                    </a:ext>
                  </a:extLst>
                </a:gridCol>
                <a:gridCol w="4212468">
                  <a:extLst>
                    <a:ext uri="{9D8B030D-6E8A-4147-A177-3AD203B41FA5}">
                      <a16:colId xmlns:a16="http://schemas.microsoft.com/office/drawing/2014/main" val="64224230"/>
                    </a:ext>
                  </a:extLst>
                </a:gridCol>
                <a:gridCol w="3780420">
                  <a:extLst>
                    <a:ext uri="{9D8B030D-6E8A-4147-A177-3AD203B41FA5}">
                      <a16:colId xmlns:a16="http://schemas.microsoft.com/office/drawing/2014/main" val="3841795970"/>
                    </a:ext>
                  </a:extLst>
                </a:gridCol>
              </a:tblGrid>
              <a:tr h="316416">
                <a:tc gridSpan="2">
                  <a:txBody>
                    <a:bodyPr/>
                    <a:lstStyle/>
                    <a:p>
                      <a:pPr algn="ctr">
                        <a:lnSpc>
                          <a:spcPts val="2000"/>
                        </a:lnSpc>
                        <a:spcAft>
                          <a:spcPts val="0"/>
                        </a:spcAft>
                      </a:pPr>
                      <a:r>
                        <a:rPr 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項目</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6760" marR="46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zh-TW" altLang="en-US"/>
                    </a:p>
                  </a:txBody>
                  <a:tcPr/>
                </a:tc>
                <a:tc>
                  <a:txBody>
                    <a:bodyPr/>
                    <a:lstStyle/>
                    <a:p>
                      <a:pPr algn="ctr">
                        <a:lnSpc>
                          <a:spcPts val="2000"/>
                        </a:lnSpc>
                        <a:spcAft>
                          <a:spcPts val="0"/>
                        </a:spcAft>
                      </a:pPr>
                      <a:r>
                        <a:rPr 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維護單位及同仁或教師</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6760" marR="46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95762931"/>
                  </a:ext>
                </a:extLst>
              </a:tr>
              <a:tr h="3958834">
                <a:tc>
                  <a:txBody>
                    <a:bodyPr/>
                    <a:lstStyle/>
                    <a:p>
                      <a:pPr>
                        <a:lnSpc>
                          <a:spcPts val="2000"/>
                        </a:lnSpc>
                        <a:spcAft>
                          <a:spcPts val="0"/>
                        </a:spcAft>
                      </a:pPr>
                      <a:r>
                        <a:rPr lang="en-US" sz="1600" b="1" kern="100" dirty="0">
                          <a:effectLst/>
                          <a:latin typeface="Times New Roman" panose="02020603050405020304" pitchFamily="18" charset="0"/>
                          <a:ea typeface="標楷體" panose="03000509000000000000" pitchFamily="65" charset="-120"/>
                          <a:cs typeface="Times New Roman" panose="02020603050405020304" pitchFamily="18" charset="0"/>
                        </a:rPr>
                        <a:t>A2</a:t>
                      </a: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配合項目</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6760" marR="46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nSpc>
                          <a:spcPts val="1900"/>
                        </a:lnSpc>
                        <a:spcBef>
                          <a:spcPts val="600"/>
                        </a:spcBef>
                        <a:spcAft>
                          <a:spcPts val="0"/>
                        </a:spcAft>
                      </a:pPr>
                      <a:r>
                        <a:rPr lang="en-US"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於評鑑期限內實際參與校院系內各項與改進教學有關之專案計畫，例如教育部</a:t>
                      </a:r>
                      <a:r>
                        <a:rPr lang="zh-TW" altLang="zh-TW" sz="1800" b="1" u="none" kern="100" dirty="0">
                          <a:effectLst/>
                          <a:latin typeface="Times New Roman" panose="02020603050405020304" pitchFamily="18" charset="0"/>
                          <a:ea typeface="標楷體" panose="03000509000000000000" pitchFamily="65" charset="-120"/>
                          <a:cs typeface="Times New Roman" panose="02020603050405020304" pitchFamily="18" charset="0"/>
                        </a:rPr>
                        <a:t>高教深耕計畫</a:t>
                      </a:r>
                      <a:r>
                        <a:rPr lang="zh-TW" altLang="zh-TW" sz="1800" u="none" kern="100" dirty="0">
                          <a:effectLst/>
                          <a:latin typeface="Times New Roman" panose="02020603050405020304" pitchFamily="18" charset="0"/>
                          <a:ea typeface="標楷體" panose="03000509000000000000" pitchFamily="65" charset="-120"/>
                          <a:cs typeface="Times New Roman" panose="02020603050405020304" pitchFamily="18" charset="0"/>
                        </a:rPr>
                        <a:t>、校、院及系教學改進計畫、工程認證、管理學院</a:t>
                      </a:r>
                      <a:r>
                        <a:rPr lang="en-US" altLang="zh-TW" sz="1800" u="none" kern="100" dirty="0">
                          <a:effectLst/>
                          <a:latin typeface="Times New Roman" panose="02020603050405020304" pitchFamily="18" charset="0"/>
                          <a:ea typeface="標楷體" panose="03000509000000000000" pitchFamily="65" charset="-120"/>
                          <a:cs typeface="Times New Roman" panose="02020603050405020304" pitchFamily="18" charset="0"/>
                        </a:rPr>
                        <a:t>AACSB</a:t>
                      </a:r>
                      <a:r>
                        <a:rPr lang="zh-TW" altLang="zh-TW" sz="1800" u="none" kern="100" dirty="0">
                          <a:effectLst/>
                          <a:latin typeface="Times New Roman" panose="02020603050405020304" pitchFamily="18" charset="0"/>
                          <a:ea typeface="標楷體" panose="03000509000000000000" pitchFamily="65" charset="-120"/>
                          <a:cs typeface="Times New Roman" panose="02020603050405020304" pitchFamily="18" charset="0"/>
                        </a:rPr>
                        <a:t>等專案，並可提出具體事證。本項成果優良經單位主管確認者：每項計畫依參與程度及成果</a:t>
                      </a:r>
                      <a:r>
                        <a:rPr lang="en-US" altLang="zh-TW" sz="1800" u="none"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800" u="none" kern="100" dirty="0">
                          <a:effectLst/>
                          <a:latin typeface="Times New Roman" panose="02020603050405020304" pitchFamily="18" charset="0"/>
                          <a:ea typeface="標楷體" panose="03000509000000000000" pitchFamily="65" charset="-120"/>
                          <a:cs typeface="Times New Roman" panose="02020603050405020304" pitchFamily="18" charset="0"/>
                        </a:rPr>
                        <a:t>分至</a:t>
                      </a:r>
                      <a:r>
                        <a:rPr lang="en-US" altLang="zh-TW" sz="1800" u="none" kern="10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zh-TW" sz="1800" u="none" kern="100" dirty="0">
                          <a:effectLst/>
                          <a:latin typeface="Times New Roman" panose="02020603050405020304" pitchFamily="18" charset="0"/>
                          <a:ea typeface="標楷體" panose="03000509000000000000" pitchFamily="65" charset="-120"/>
                          <a:cs typeface="Times New Roman" panose="02020603050405020304" pitchFamily="18" charset="0"/>
                        </a:rPr>
                        <a:t>分，本項次累計至多</a:t>
                      </a:r>
                      <a:r>
                        <a:rPr lang="en-US" altLang="zh-TW" sz="1800" u="none" kern="100" dirty="0">
                          <a:effectLst/>
                          <a:latin typeface="Times New Roman" panose="02020603050405020304" pitchFamily="18" charset="0"/>
                          <a:ea typeface="標楷體" panose="03000509000000000000" pitchFamily="65" charset="-120"/>
                          <a:cs typeface="Times New Roman" panose="02020603050405020304" pitchFamily="18" charset="0"/>
                        </a:rPr>
                        <a:t>30</a:t>
                      </a:r>
                      <a:r>
                        <a:rPr lang="zh-TW" altLang="zh-TW" sz="1800" u="none"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altLang="zh-TW" sz="1800" u="none" kern="100" dirty="0">
                        <a:effectLst/>
                        <a:latin typeface="Calibri" panose="020F0502020204030204" pitchFamily="34" charset="0"/>
                        <a:ea typeface="+mn-ea"/>
                        <a:cs typeface="Times New Roman" panose="02020603050405020304" pitchFamily="18" charset="0"/>
                      </a:endParaRPr>
                    </a:p>
                    <a:p>
                      <a:pPr marL="152400" indent="-152400">
                        <a:lnSpc>
                          <a:spcPts val="1900"/>
                        </a:lnSpc>
                        <a:spcBef>
                          <a:spcPts val="600"/>
                        </a:spcBef>
                        <a:spcAft>
                          <a:spcPts val="0"/>
                        </a:spcAft>
                      </a:pPr>
                      <a:r>
                        <a:rPr lang="en-US" altLang="zh-TW" sz="1800" u="none" kern="100" dirty="0">
                          <a:effectLst/>
                          <a:latin typeface="Times New Roman" panose="02020603050405020304" pitchFamily="18" charset="0"/>
                          <a:ea typeface="標楷體" panose="03000509000000000000" pitchFamily="65" charset="-120"/>
                          <a:cs typeface="Times New Roman" panose="02020603050405020304" pitchFamily="18" charset="0"/>
                        </a:rPr>
                        <a:t>2. </a:t>
                      </a:r>
                      <a:r>
                        <a:rPr lang="zh-TW" altLang="zh-TW" sz="1800" u="none" kern="100" dirty="0">
                          <a:effectLst/>
                          <a:latin typeface="Times New Roman" panose="02020603050405020304" pitchFamily="18" charset="0"/>
                          <a:ea typeface="標楷體" panose="03000509000000000000" pitchFamily="65" charset="-120"/>
                          <a:cs typeface="Times New Roman" panose="02020603050405020304" pitchFamily="18" charset="0"/>
                        </a:rPr>
                        <a:t>開授通識課程、</a:t>
                      </a:r>
                      <a:r>
                        <a:rPr lang="zh-TW" altLang="zh-TW" sz="1800" b="1" u="none" kern="100" dirty="0">
                          <a:effectLst/>
                          <a:latin typeface="Times New Roman" panose="02020603050405020304" pitchFamily="18" charset="0"/>
                          <a:ea typeface="標楷體" panose="03000509000000000000" pitchFamily="65" charset="-120"/>
                          <a:cs typeface="Times New Roman" panose="02020603050405020304" pitchFamily="18" charset="0"/>
                        </a:rPr>
                        <a:t>遠距</a:t>
                      </a:r>
                      <a:r>
                        <a:rPr lang="zh-TW" altLang="zh-TW" sz="1800" u="none" kern="100" dirty="0">
                          <a:effectLst/>
                          <a:latin typeface="Times New Roman" panose="02020603050405020304" pitchFamily="18" charset="0"/>
                          <a:ea typeface="標楷體" panose="03000509000000000000" pitchFamily="65" charset="-120"/>
                          <a:cs typeface="Times New Roman" panose="02020603050405020304" pitchFamily="18" charset="0"/>
                        </a:rPr>
                        <a:t>課程、進修部課程、暑修班、階梯班、大班教學與補救教學課程：每門課</a:t>
                      </a:r>
                      <a:r>
                        <a:rPr lang="en-US" altLang="zh-TW" sz="1800" u="none" kern="10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zh-TW" sz="1800" u="none" kern="100" dirty="0">
                          <a:effectLst/>
                          <a:latin typeface="Times New Roman" panose="02020603050405020304" pitchFamily="18" charset="0"/>
                          <a:ea typeface="標楷體" panose="03000509000000000000" pitchFamily="65" charset="-120"/>
                          <a:cs typeface="Times New Roman" panose="02020603050405020304" pitchFamily="18" charset="0"/>
                        </a:rPr>
                        <a:t>分；</a:t>
                      </a:r>
                      <a:r>
                        <a:rPr lang="zh-TW" altLang="zh-TW" sz="1800" b="1" u="none" kern="100" dirty="0">
                          <a:effectLst/>
                          <a:latin typeface="Times New Roman" panose="02020603050405020304" pitchFamily="18" charset="0"/>
                          <a:ea typeface="標楷體" panose="03000509000000000000" pitchFamily="65" charset="-120"/>
                          <a:cs typeface="Times New Roman" panose="02020603050405020304" pitchFamily="18" charset="0"/>
                        </a:rPr>
                        <a:t>開設全英語授課</a:t>
                      </a:r>
                      <a:r>
                        <a:rPr lang="en-US" altLang="zh-TW" sz="1800" b="1" u="none" kern="100" dirty="0">
                          <a:effectLst/>
                          <a:latin typeface="Times New Roman" panose="02020603050405020304" pitchFamily="18" charset="0"/>
                          <a:ea typeface="標楷體" panose="03000509000000000000" pitchFamily="65" charset="-120"/>
                          <a:cs typeface="Times New Roman" panose="02020603050405020304" pitchFamily="18" charset="0"/>
                        </a:rPr>
                        <a:t>(EMI)</a:t>
                      </a:r>
                      <a:r>
                        <a:rPr lang="zh-TW" altLang="zh-TW" sz="1800" b="1" u="none" kern="100" dirty="0">
                          <a:effectLst/>
                          <a:latin typeface="Times New Roman" panose="02020603050405020304" pitchFamily="18" charset="0"/>
                          <a:ea typeface="標楷體" panose="03000509000000000000" pitchFamily="65" charset="-120"/>
                          <a:cs typeface="Times New Roman" panose="02020603050405020304" pitchFamily="18" charset="0"/>
                        </a:rPr>
                        <a:t>課程：每門課</a:t>
                      </a:r>
                      <a:r>
                        <a:rPr lang="en-US" altLang="zh-TW" sz="1800" b="1" u="none" kern="100" dirty="0">
                          <a:effectLst/>
                          <a:latin typeface="Times New Roman" panose="02020603050405020304" pitchFamily="18" charset="0"/>
                          <a:ea typeface="標楷體" panose="03000509000000000000" pitchFamily="65" charset="-120"/>
                          <a:cs typeface="Times New Roman" panose="02020603050405020304" pitchFamily="18" charset="0"/>
                        </a:rPr>
                        <a:t>15</a:t>
                      </a:r>
                      <a:r>
                        <a:rPr lang="zh-TW" altLang="zh-TW" sz="1800" b="1" u="none" kern="100" dirty="0">
                          <a:effectLst/>
                          <a:latin typeface="Times New Roman" panose="02020603050405020304" pitchFamily="18" charset="0"/>
                          <a:ea typeface="標楷體" panose="03000509000000000000" pitchFamily="65" charset="-120"/>
                          <a:cs typeface="Times New Roman" panose="02020603050405020304" pitchFamily="18" charset="0"/>
                        </a:rPr>
                        <a:t>分；</a:t>
                      </a:r>
                      <a:r>
                        <a:rPr lang="zh-TW" altLang="zh-TW" sz="1800" u="none" kern="100" dirty="0">
                          <a:effectLst/>
                          <a:latin typeface="Times New Roman" panose="02020603050405020304" pitchFamily="18" charset="0"/>
                          <a:ea typeface="標楷體" panose="03000509000000000000" pitchFamily="65" charset="-120"/>
                          <a:cs typeface="Times New Roman" panose="02020603050405020304" pitchFamily="18" charset="0"/>
                        </a:rPr>
                        <a:t>本項次累計至多</a:t>
                      </a:r>
                      <a:r>
                        <a:rPr lang="en-US" altLang="zh-TW" sz="1800" u="none" kern="100" dirty="0">
                          <a:effectLst/>
                          <a:latin typeface="Times New Roman" panose="02020603050405020304" pitchFamily="18" charset="0"/>
                          <a:ea typeface="標楷體" panose="03000509000000000000" pitchFamily="65" charset="-120"/>
                          <a:cs typeface="Times New Roman" panose="02020603050405020304" pitchFamily="18" charset="0"/>
                        </a:rPr>
                        <a:t>40</a:t>
                      </a:r>
                      <a:r>
                        <a:rPr lang="zh-TW" altLang="zh-TW" sz="1800" u="none"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altLang="zh-TW" sz="1800" u="none" kern="100" dirty="0">
                        <a:effectLst/>
                        <a:latin typeface="Calibri" panose="020F0502020204030204" pitchFamily="34" charset="0"/>
                        <a:ea typeface="+mn-ea"/>
                        <a:cs typeface="Times New Roman" panose="02020603050405020304" pitchFamily="18" charset="0"/>
                      </a:endParaRPr>
                    </a:p>
                    <a:p>
                      <a:pPr marL="152400" indent="-152400">
                        <a:lnSpc>
                          <a:spcPts val="1900"/>
                        </a:lnSpc>
                        <a:spcBef>
                          <a:spcPts val="600"/>
                        </a:spcBef>
                        <a:spcAft>
                          <a:spcPts val="0"/>
                        </a:spcAft>
                      </a:pPr>
                      <a:r>
                        <a:rPr lang="en-US"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配合學校開辦政策性課程如產學攜手合作計畫等，依參與程度及成果</a:t>
                      </a:r>
                      <a:r>
                        <a:rPr lang="en-US"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分至</a:t>
                      </a:r>
                      <a:r>
                        <a:rPr lang="en-US"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altLang="zh-TW" sz="1800" kern="100" dirty="0">
                        <a:effectLst/>
                        <a:latin typeface="Calibri" panose="020F0502020204030204" pitchFamily="34" charset="0"/>
                        <a:ea typeface="+mn-ea"/>
                        <a:cs typeface="Times New Roman" panose="02020603050405020304" pitchFamily="18" charset="0"/>
                      </a:endParaRPr>
                    </a:p>
                    <a:p>
                      <a:pPr marL="152400" indent="-152400">
                        <a:lnSpc>
                          <a:spcPts val="1900"/>
                        </a:lnSpc>
                        <a:spcBef>
                          <a:spcPts val="600"/>
                        </a:spcBef>
                        <a:spcAft>
                          <a:spcPts val="0"/>
                        </a:spcAft>
                      </a:pPr>
                      <a:r>
                        <a:rPr lang="en-US"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4.</a:t>
                      </a:r>
                      <a:r>
                        <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指導學生</a:t>
                      </a:r>
                      <a:r>
                        <a:rPr lang="en-US" altLang="zh-TW" sz="1800" dirty="0">
                          <a:solidFill>
                            <a:srgbClr val="FF0000"/>
                          </a:solidFill>
                          <a:effectLst/>
                          <a:latin typeface="Times New Roman" panose="02020603050405020304" pitchFamily="18" charset="0"/>
                          <a:ea typeface="標楷體" panose="03000509000000000000" pitchFamily="65" charset="-120"/>
                        </a:rPr>
                        <a:t>(</a:t>
                      </a:r>
                      <a:r>
                        <a:rPr lang="zh-TW" altLang="zh-TW" sz="18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含專題製作</a:t>
                      </a:r>
                      <a:r>
                        <a:rPr lang="en-US" altLang="zh-TW" sz="1800" dirty="0">
                          <a:solidFill>
                            <a:srgbClr val="FF0000"/>
                          </a:solidFill>
                          <a:effectLst/>
                          <a:latin typeface="Times New Roman" panose="02020603050405020304" pitchFamily="18" charset="0"/>
                          <a:ea typeface="標楷體" panose="03000509000000000000" pitchFamily="65" charset="-120"/>
                        </a:rPr>
                        <a:t>)</a:t>
                      </a:r>
                      <a:r>
                        <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參加校內外專業相關競賽獲獎者，依競賽性質及名次</a:t>
                      </a:r>
                      <a:r>
                        <a:rPr lang="en-US"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分至</a:t>
                      </a:r>
                      <a:r>
                        <a:rPr lang="en-US"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分，本項次累計至多</a:t>
                      </a:r>
                      <a:r>
                        <a:rPr lang="en-US"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30</a:t>
                      </a:r>
                      <a:r>
                        <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6760" marR="46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ts val="1900"/>
                        </a:lnSpc>
                        <a:spcBef>
                          <a:spcPts val="600"/>
                        </a:spcBef>
                        <a:spcAft>
                          <a:spcPts val="0"/>
                        </a:spcAft>
                        <a:buFont typeface="+mj-lt"/>
                        <a:buNone/>
                      </a:pPr>
                      <a:r>
                        <a:rPr lang="en-US" alt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en-US" alt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b="1"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於評鑑期限內實際參與校院系內各項與改進教學有關之專案計畫</a:t>
                      </a:r>
                      <a:r>
                        <a:rPr lang="en-US" alt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各系所及業務單位</a:t>
                      </a:r>
                      <a:r>
                        <a:rPr lang="en-US" alt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自辦評鑑</a:t>
                      </a:r>
                      <a:r>
                        <a:rPr lang="en-US" alt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委辦專業類評鑑及校務評鑑</a:t>
                      </a:r>
                      <a:r>
                        <a:rPr lang="en-US" alt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教學資源中心李至芬</a:t>
                      </a:r>
                      <a:r>
                        <a:rPr lang="en-US" altLang="zh-TW" sz="1600" kern="100" dirty="0">
                          <a:solidFill>
                            <a:srgbClr val="000000"/>
                          </a:solidFill>
                          <a:effectLst/>
                          <a:latin typeface="標楷體" panose="03000509000000000000" pitchFamily="65" charset="-120"/>
                          <a:ea typeface="+mn-ea"/>
                          <a:cs typeface="Times New Roman" panose="02020603050405020304" pitchFamily="18" charset="0"/>
                        </a:rPr>
                        <a:t>/</a:t>
                      </a:r>
                      <a:r>
                        <a:rPr lang="zh-TW" altLang="zh-TW" sz="1600" kern="100" dirty="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跨領域中</a:t>
                      </a:r>
                      <a:r>
                        <a:rPr lang="zh-TW" altLang="zh-TW" sz="1600" kern="100" dirty="0">
                          <a:effectLst/>
                          <a:latin typeface="Calibri" panose="020F0502020204030204" pitchFamily="34" charset="0"/>
                          <a:ea typeface="標楷體" panose="03000509000000000000" pitchFamily="65" charset="-120"/>
                          <a:cs typeface="Times New Roman" panose="02020603050405020304" pitchFamily="18" charset="0"/>
                        </a:rPr>
                        <a:t>心</a:t>
                      </a:r>
                      <a:r>
                        <a:rPr lang="zh-TW" altLang="en-US" sz="1600" kern="100" dirty="0">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潘志傑</a:t>
                      </a:r>
                      <a:r>
                        <a:rPr lang="en-US" altLang="zh-TW" sz="1600" kern="100" dirty="0">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a:t>
                      </a:r>
                      <a:r>
                        <a:rPr lang="zh-TW"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教師自填並檢附證明文件</a:t>
                      </a:r>
                      <a:endParaRPr lang="zh-TW" altLang="zh-TW" sz="1600" kern="100" dirty="0">
                        <a:effectLst/>
                        <a:latin typeface="Calibri" panose="020F0502020204030204" pitchFamily="34" charset="0"/>
                        <a:ea typeface="+mn-ea"/>
                        <a:cs typeface="Times New Roman" panose="02020603050405020304" pitchFamily="18" charset="0"/>
                      </a:endParaRPr>
                    </a:p>
                    <a:p>
                      <a:pPr marL="0" lvl="0" indent="0">
                        <a:lnSpc>
                          <a:spcPts val="1900"/>
                        </a:lnSpc>
                        <a:spcBef>
                          <a:spcPts val="600"/>
                        </a:spcBef>
                        <a:spcAft>
                          <a:spcPts val="0"/>
                        </a:spcAft>
                        <a:buFont typeface="+mj-lt"/>
                        <a:buNone/>
                      </a:pPr>
                      <a:r>
                        <a:rPr lang="en-US" alt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600" b="1"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開授通識課程、網路課程、進修部課程、英語授課課程與</a:t>
                      </a:r>
                      <a:r>
                        <a:rPr lang="en-US" alt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EMI</a:t>
                      </a:r>
                      <a:r>
                        <a:rPr lang="zh-TW" alt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教師研習、暑修班、階梯班、大班教學與補救教學課程</a:t>
                      </a:r>
                      <a:r>
                        <a:rPr lang="en-US" alt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各系所承辦同仁、教務處課務組邱春葉</a:t>
                      </a: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遠距教學</a:t>
                      </a: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、各系所</a:t>
                      </a: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數位課程</a:t>
                      </a: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、姜詩儀</a:t>
                      </a: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暑修、階梯、大班、補救</a:t>
                      </a: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、進修教育組劉正國、通識教育中心林佳芳</a:t>
                      </a: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通識課程</a:t>
                      </a: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b="1" u="none" kern="100" dirty="0">
                          <a:effectLst/>
                          <a:latin typeface="Times New Roman" panose="02020603050405020304" pitchFamily="18" charset="0"/>
                          <a:ea typeface="標楷體" panose="03000509000000000000" pitchFamily="65" charset="-120"/>
                          <a:cs typeface="Times New Roman" panose="02020603050405020304" pitchFamily="18" charset="0"/>
                        </a:rPr>
                        <a:t>教學資源中心</a:t>
                      </a:r>
                      <a:r>
                        <a:rPr lang="en-US" altLang="zh-TW" sz="1600" b="1" u="none" kern="100" dirty="0">
                          <a:effectLst/>
                          <a:latin typeface="Times New Roman" panose="02020603050405020304" pitchFamily="18" charset="0"/>
                          <a:ea typeface="標楷體" panose="03000509000000000000" pitchFamily="65" charset="-120"/>
                          <a:cs typeface="Times New Roman" panose="02020603050405020304" pitchFamily="18" charset="0"/>
                        </a:rPr>
                        <a:t>(EMI</a:t>
                      </a:r>
                      <a:r>
                        <a:rPr lang="zh-TW" altLang="zh-TW" sz="1600" b="1" u="none" kern="100" dirty="0">
                          <a:effectLst/>
                          <a:latin typeface="Times New Roman" panose="02020603050405020304" pitchFamily="18" charset="0"/>
                          <a:ea typeface="標楷體" panose="03000509000000000000" pitchFamily="65" charset="-120"/>
                          <a:cs typeface="Times New Roman" panose="02020603050405020304" pitchFamily="18" charset="0"/>
                        </a:rPr>
                        <a:t>研習認證</a:t>
                      </a:r>
                      <a:r>
                        <a:rPr lang="en-US" altLang="zh-TW" sz="1600" b="1" u="none"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1600" u="none" kern="100" dirty="0">
                        <a:effectLst/>
                        <a:latin typeface="Calibri" panose="020F0502020204030204" pitchFamily="34" charset="0"/>
                        <a:ea typeface="+mn-ea"/>
                        <a:cs typeface="Times New Roman" panose="02020603050405020304" pitchFamily="18" charset="0"/>
                      </a:endParaRPr>
                    </a:p>
                    <a:p>
                      <a:pPr marL="0" lvl="0" indent="0">
                        <a:lnSpc>
                          <a:spcPts val="1900"/>
                        </a:lnSpc>
                        <a:spcBef>
                          <a:spcPts val="600"/>
                        </a:spcBef>
                        <a:spcAft>
                          <a:spcPts val="0"/>
                        </a:spcAft>
                        <a:buFont typeface="+mj-lt"/>
                        <a:buNone/>
                      </a:pPr>
                      <a:r>
                        <a:rPr lang="en-US" alt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600" b="1"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配合學校開辦政策性課程</a:t>
                      </a:r>
                      <a:r>
                        <a:rPr lang="en-US" alt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如產學攜手合作計畫等</a:t>
                      </a:r>
                      <a:r>
                        <a:rPr lang="en-US" alt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各系所</a:t>
                      </a:r>
                      <a:r>
                        <a:rPr lang="zh-TW" altLang="zh-TW" sz="1600"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跨領域中心承辦人員</a:t>
                      </a:r>
                      <a:r>
                        <a:rPr lang="zh-TW" altLang="zh-TW" sz="1600"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教務處課務組</a:t>
                      </a:r>
                      <a:r>
                        <a:rPr lang="zh-TW" alt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張維穎</a:t>
                      </a:r>
                      <a:r>
                        <a:rPr lang="zh-TW" altLang="zh-TW" sz="1600"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進修教育組劉正國</a:t>
                      </a:r>
                      <a:endParaRPr lang="zh-TW" altLang="zh-TW" sz="1600" kern="100" dirty="0">
                        <a:effectLst/>
                        <a:latin typeface="Calibri" panose="020F0502020204030204" pitchFamily="34" charset="0"/>
                        <a:ea typeface="+mn-ea"/>
                        <a:cs typeface="Times New Roman" panose="02020603050405020304" pitchFamily="18" charset="0"/>
                      </a:endParaRPr>
                    </a:p>
                    <a:p>
                      <a:pPr marL="0" lvl="0" indent="0">
                        <a:lnSpc>
                          <a:spcPts val="1900"/>
                        </a:lnSpc>
                        <a:spcBef>
                          <a:spcPts val="600"/>
                        </a:spcBef>
                        <a:spcAft>
                          <a:spcPts val="0"/>
                        </a:spcAft>
                        <a:buFont typeface="+mj-lt"/>
                        <a:buNone/>
                      </a:pPr>
                      <a:r>
                        <a:rPr lang="en-US" alt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指導學生參加校外專業相關競賽獲獎者</a:t>
                      </a:r>
                      <a:r>
                        <a:rPr lang="en-US" alt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各承辦單位同仁</a:t>
                      </a:r>
                      <a:r>
                        <a:rPr lang="en-US" alt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用人單位</a:t>
                      </a:r>
                      <a:endParaRPr lang="zh-TW" altLang="zh-TW" sz="1800" kern="100" dirty="0">
                        <a:effectLst/>
                        <a:latin typeface="Calibri" panose="020F0502020204030204" pitchFamily="34" charset="0"/>
                        <a:ea typeface="+mn-ea"/>
                        <a:cs typeface="Times New Roman" panose="02020603050405020304" pitchFamily="18" charset="0"/>
                      </a:endParaRPr>
                    </a:p>
                  </a:txBody>
                  <a:tcPr marL="46760" marR="46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8697460"/>
                  </a:ext>
                </a:extLst>
              </a:tr>
            </a:tbl>
          </a:graphicData>
        </a:graphic>
      </p:graphicFrame>
    </p:spTree>
    <p:extLst>
      <p:ext uri="{BB962C8B-B14F-4D97-AF65-F5344CB8AC3E}">
        <p14:creationId xmlns:p14="http://schemas.microsoft.com/office/powerpoint/2010/main" val="16667501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85</a:t>
            </a:fld>
            <a:endParaRPr lang="zh-TW" altLang="en-US">
              <a:solidFill>
                <a:prstClr val="black">
                  <a:tint val="75000"/>
                </a:prstClr>
              </a:solidFill>
            </a:endParaRPr>
          </a:p>
        </p:txBody>
      </p:sp>
      <p:sp>
        <p:nvSpPr>
          <p:cNvPr id="6" name="標題 1"/>
          <p:cNvSpPr>
            <a:spLocks noGrp="1"/>
          </p:cNvSpPr>
          <p:nvPr>
            <p:ph type="title"/>
          </p:nvPr>
        </p:nvSpPr>
        <p:spPr>
          <a:xfrm>
            <a:off x="628650" y="154405"/>
            <a:ext cx="8335838" cy="855745"/>
          </a:xfrm>
        </p:spPr>
        <p:txBody>
          <a:bodyPr>
            <a:noAutofit/>
          </a:bodyPr>
          <a:lstStyle/>
          <a:p>
            <a:r>
              <a:rPr lang="en-US" altLang="zh-TW" sz="2400" b="1" dirty="0">
                <a:solidFill>
                  <a:prstClr val="black"/>
                </a:solidFill>
              </a:rPr>
              <a:t>113</a:t>
            </a:r>
            <a:r>
              <a:rPr lang="zh-TW" altLang="en-US" sz="2400" b="1" dirty="0">
                <a:solidFill>
                  <a:prstClr val="black"/>
                </a:solidFill>
              </a:rPr>
              <a:t>學年度</a:t>
            </a:r>
            <a:r>
              <a:rPr lang="zh-TW" altLang="en-US" sz="2400" b="1" u="sng" dirty="0">
                <a:solidFill>
                  <a:srgbClr val="FF0000"/>
                </a:solidFill>
              </a:rPr>
              <a:t>編制外專任教學人員</a:t>
            </a:r>
            <a:r>
              <a:rPr lang="en-US" altLang="zh-TW" sz="2400" b="1" u="sng" dirty="0">
                <a:solidFill>
                  <a:srgbClr val="FF0000"/>
                </a:solidFill>
              </a:rPr>
              <a:t>(</a:t>
            </a:r>
            <a:r>
              <a:rPr lang="zh-TW" altLang="en-US" sz="2400" b="1" u="sng" dirty="0">
                <a:solidFill>
                  <a:srgbClr val="FF0000"/>
                </a:solidFill>
              </a:rPr>
              <a:t>專案教師</a:t>
            </a:r>
            <a:r>
              <a:rPr lang="en-US" altLang="zh-TW" sz="2400" b="1" u="sng" dirty="0">
                <a:solidFill>
                  <a:srgbClr val="FF0000"/>
                </a:solidFill>
              </a:rPr>
              <a:t>)</a:t>
            </a:r>
            <a:r>
              <a:rPr lang="zh-TW" altLang="en-US" sz="2400" b="1" dirty="0"/>
              <a:t>評鑑基準項目</a:t>
            </a:r>
            <a:r>
              <a:rPr lang="en-US" altLang="zh-TW" sz="2400" b="1" dirty="0"/>
              <a:t>(</a:t>
            </a:r>
            <a:r>
              <a:rPr lang="zh-TW" altLang="en-US" sz="2400" b="1" dirty="0"/>
              <a:t>行政單位</a:t>
            </a:r>
            <a:r>
              <a:rPr lang="en-US" altLang="zh-TW" sz="2400" b="1" dirty="0"/>
              <a:t>/</a:t>
            </a:r>
            <a:r>
              <a:rPr lang="zh-TW" altLang="en-US" sz="2400" b="1" dirty="0"/>
              <a:t>語言中心聘任</a:t>
            </a:r>
            <a:r>
              <a:rPr lang="en-US" altLang="zh-TW" sz="2400" b="1" dirty="0"/>
              <a:t>)</a:t>
            </a:r>
            <a:r>
              <a:rPr lang="zh-TW" altLang="en-US" sz="2400" b="1" dirty="0"/>
              <a:t>匯入單位（同仁）分工一覽表</a:t>
            </a:r>
            <a:r>
              <a:rPr lang="en-US" altLang="zh-TW" sz="2400" b="1" dirty="0"/>
              <a:t>(3/6)</a:t>
            </a:r>
            <a:endParaRPr lang="zh-TW" altLang="en-US" sz="2400" b="1" dirty="0"/>
          </a:p>
        </p:txBody>
      </p:sp>
      <p:graphicFrame>
        <p:nvGraphicFramePr>
          <p:cNvPr id="5" name="表格 4">
            <a:extLst>
              <a:ext uri="{FF2B5EF4-FFF2-40B4-BE49-F238E27FC236}">
                <a16:creationId xmlns:a16="http://schemas.microsoft.com/office/drawing/2014/main" id="{7AA5D74A-83F4-4210-A571-039904AE2A57}"/>
              </a:ext>
            </a:extLst>
          </p:cNvPr>
          <p:cNvGraphicFramePr>
            <a:graphicFrameLocks noGrp="1"/>
          </p:cNvGraphicFramePr>
          <p:nvPr>
            <p:extLst>
              <p:ext uri="{D42A27DB-BD31-4B8C-83A1-F6EECF244321}">
                <p14:modId xmlns:p14="http://schemas.microsoft.com/office/powerpoint/2010/main" val="749548485"/>
              </p:ext>
            </p:extLst>
          </p:nvPr>
        </p:nvGraphicFramePr>
        <p:xfrm>
          <a:off x="380968" y="1246269"/>
          <a:ext cx="8382063" cy="5126191"/>
        </p:xfrm>
        <a:graphic>
          <a:graphicData uri="http://schemas.openxmlformats.org/drawingml/2006/table">
            <a:tbl>
              <a:tblPr firstRow="1" firstCol="1" bandRow="1" bandCol="1"/>
              <a:tblGrid>
                <a:gridCol w="533344">
                  <a:extLst>
                    <a:ext uri="{9D8B030D-6E8A-4147-A177-3AD203B41FA5}">
                      <a16:colId xmlns:a16="http://schemas.microsoft.com/office/drawing/2014/main" val="2869104743"/>
                    </a:ext>
                  </a:extLst>
                </a:gridCol>
                <a:gridCol w="4896391">
                  <a:extLst>
                    <a:ext uri="{9D8B030D-6E8A-4147-A177-3AD203B41FA5}">
                      <a16:colId xmlns:a16="http://schemas.microsoft.com/office/drawing/2014/main" val="64224230"/>
                    </a:ext>
                  </a:extLst>
                </a:gridCol>
                <a:gridCol w="2952328">
                  <a:extLst>
                    <a:ext uri="{9D8B030D-6E8A-4147-A177-3AD203B41FA5}">
                      <a16:colId xmlns:a16="http://schemas.microsoft.com/office/drawing/2014/main" val="3841795970"/>
                    </a:ext>
                  </a:extLst>
                </a:gridCol>
              </a:tblGrid>
              <a:tr h="333082">
                <a:tc gridSpan="2">
                  <a:txBody>
                    <a:bodyPr/>
                    <a:lstStyle/>
                    <a:p>
                      <a:pPr algn="ctr">
                        <a:lnSpc>
                          <a:spcPts val="1200"/>
                        </a:lnSpc>
                        <a:spcAft>
                          <a:spcPts val="0"/>
                        </a:spcAft>
                      </a:pPr>
                      <a:r>
                        <a:rPr lang="zh-TW" sz="1400" b="1" kern="100" dirty="0">
                          <a:effectLst/>
                          <a:latin typeface="Times New Roman" panose="02020603050405020304" pitchFamily="18" charset="0"/>
                          <a:ea typeface="標楷體" panose="03000509000000000000" pitchFamily="65" charset="-120"/>
                          <a:cs typeface="Times New Roman" panose="02020603050405020304" pitchFamily="18" charset="0"/>
                        </a:rPr>
                        <a:t>項目</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6760" marR="46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zh-TW" altLang="en-US"/>
                    </a:p>
                  </a:txBody>
                  <a:tcPr/>
                </a:tc>
                <a:tc>
                  <a:txBody>
                    <a:bodyPr/>
                    <a:lstStyle/>
                    <a:p>
                      <a:pPr algn="ctr">
                        <a:lnSpc>
                          <a:spcPts val="1200"/>
                        </a:lnSpc>
                        <a:spcAft>
                          <a:spcPts val="0"/>
                        </a:spcAft>
                      </a:pPr>
                      <a:r>
                        <a:rPr lang="zh-TW" sz="1400" b="1" kern="100" dirty="0">
                          <a:effectLst/>
                          <a:latin typeface="Times New Roman" panose="02020603050405020304" pitchFamily="18" charset="0"/>
                          <a:ea typeface="標楷體" panose="03000509000000000000" pitchFamily="65" charset="-120"/>
                          <a:cs typeface="Times New Roman" panose="02020603050405020304" pitchFamily="18" charset="0"/>
                        </a:rPr>
                        <a:t>維護單位及同仁或教師</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6760" marR="46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95762931"/>
                  </a:ext>
                </a:extLst>
              </a:tr>
              <a:tr h="4793109">
                <a:tc>
                  <a:txBody>
                    <a:bodyPr/>
                    <a:lstStyle/>
                    <a:p>
                      <a:pPr>
                        <a:spcAft>
                          <a:spcPts val="0"/>
                        </a:spcAft>
                      </a:pPr>
                      <a:r>
                        <a:rPr lang="en-US" sz="1700" b="1" kern="100" dirty="0">
                          <a:effectLst/>
                          <a:latin typeface="Times New Roman" panose="02020603050405020304" pitchFamily="18" charset="0"/>
                          <a:ea typeface="標楷體" panose="03000509000000000000" pitchFamily="65" charset="-120"/>
                          <a:cs typeface="Times New Roman" panose="02020603050405020304" pitchFamily="18" charset="0"/>
                        </a:rPr>
                        <a:t>A2</a:t>
                      </a:r>
                      <a:r>
                        <a:rPr lang="zh-TW" sz="1700" b="1" kern="100" dirty="0">
                          <a:effectLst/>
                          <a:latin typeface="Times New Roman" panose="02020603050405020304" pitchFamily="18" charset="0"/>
                          <a:ea typeface="標楷體" panose="03000509000000000000" pitchFamily="65" charset="-120"/>
                          <a:cs typeface="Times New Roman" panose="02020603050405020304" pitchFamily="18" charset="0"/>
                        </a:rPr>
                        <a:t>配合項目</a:t>
                      </a:r>
                      <a:endParaRPr lang="zh-TW" sz="17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6760" marR="46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nSpc>
                          <a:spcPts val="1600"/>
                        </a:lnSpc>
                        <a:spcBef>
                          <a:spcPts val="600"/>
                        </a:spcBef>
                        <a:spcAft>
                          <a:spcPts val="0"/>
                        </a:spcAft>
                      </a:pPr>
                      <a:r>
                        <a:rPr lang="en-US" altLang="zh-TW" sz="1700" kern="100" dirty="0">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zh-TW" sz="1700" kern="100" dirty="0">
                          <a:effectLst/>
                          <a:latin typeface="Times New Roman" panose="02020603050405020304" pitchFamily="18" charset="0"/>
                          <a:ea typeface="標楷體" panose="03000509000000000000" pitchFamily="65" charset="-120"/>
                          <a:cs typeface="Times New Roman" panose="02020603050405020304" pitchFamily="18" charset="0"/>
                        </a:rPr>
                        <a:t>獲得本校教學優良教師，</a:t>
                      </a:r>
                      <a:r>
                        <a:rPr lang="en-US" altLang="zh-TW" sz="1700" kern="100" dirty="0">
                          <a:effectLst/>
                          <a:latin typeface="Times New Roman" panose="02020603050405020304" pitchFamily="18" charset="0"/>
                          <a:ea typeface="標楷體" panose="03000509000000000000" pitchFamily="65" charset="-120"/>
                          <a:cs typeface="Times New Roman" panose="02020603050405020304" pitchFamily="18" charset="0"/>
                        </a:rPr>
                        <a:t>30</a:t>
                      </a:r>
                      <a:r>
                        <a:rPr lang="zh-TW" altLang="zh-TW" sz="17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altLang="zh-TW" sz="1700" kern="100" dirty="0">
                        <a:effectLst/>
                        <a:latin typeface="Calibri" panose="020F0502020204030204" pitchFamily="34" charset="0"/>
                        <a:ea typeface="+mn-ea"/>
                        <a:cs typeface="Times New Roman" panose="02020603050405020304" pitchFamily="18" charset="0"/>
                      </a:endParaRPr>
                    </a:p>
                    <a:p>
                      <a:pPr marL="152400" indent="-152400">
                        <a:lnSpc>
                          <a:spcPts val="1600"/>
                        </a:lnSpc>
                        <a:spcBef>
                          <a:spcPts val="600"/>
                        </a:spcBef>
                        <a:spcAft>
                          <a:spcPts val="0"/>
                        </a:spcAft>
                      </a:pPr>
                      <a:r>
                        <a:rPr lang="en-US" altLang="zh-TW" sz="1700" kern="100" dirty="0">
                          <a:effectLst/>
                          <a:latin typeface="Times New Roman" panose="02020603050405020304" pitchFamily="18" charset="0"/>
                          <a:ea typeface="標楷體" panose="03000509000000000000" pitchFamily="65" charset="-120"/>
                          <a:cs typeface="Times New Roman" panose="02020603050405020304" pitchFamily="18" charset="0"/>
                        </a:rPr>
                        <a:t>6.</a:t>
                      </a:r>
                      <a:r>
                        <a:rPr lang="zh-TW" altLang="zh-TW" sz="1700" kern="100" dirty="0">
                          <a:effectLst/>
                          <a:latin typeface="Times New Roman" panose="02020603050405020304" pitchFamily="18" charset="0"/>
                          <a:ea typeface="標楷體" panose="03000509000000000000" pitchFamily="65" charset="-120"/>
                          <a:cs typeface="Times New Roman" panose="02020603050405020304" pitchFamily="18" charset="0"/>
                        </a:rPr>
                        <a:t>於評鑑期限內有其他提升教學品質，增進學生學習效益之實際績效可佐證，並經教務處會同相關教學小組召集人確認者：</a:t>
                      </a:r>
                      <a:r>
                        <a:rPr lang="en-US" altLang="zh-TW" sz="1700" kern="100" dirty="0">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zh-TW" sz="1700" kern="100" dirty="0">
                          <a:effectLst/>
                          <a:latin typeface="Times New Roman" panose="02020603050405020304" pitchFamily="18" charset="0"/>
                          <a:ea typeface="標楷體" panose="03000509000000000000" pitchFamily="65" charset="-120"/>
                          <a:cs typeface="Times New Roman" panose="02020603050405020304" pitchFamily="18" charset="0"/>
                        </a:rPr>
                        <a:t>分至</a:t>
                      </a:r>
                      <a:r>
                        <a:rPr lang="en-US" altLang="zh-TW" sz="1700" kern="10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zh-TW" sz="17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altLang="zh-TW" sz="1700" kern="100" dirty="0">
                        <a:effectLst/>
                        <a:latin typeface="Calibri" panose="020F0502020204030204" pitchFamily="34" charset="0"/>
                        <a:ea typeface="+mn-ea"/>
                        <a:cs typeface="Times New Roman" panose="02020603050405020304" pitchFamily="18" charset="0"/>
                      </a:endParaRPr>
                    </a:p>
                    <a:p>
                      <a:pPr marL="152400" indent="-152400">
                        <a:lnSpc>
                          <a:spcPts val="1600"/>
                        </a:lnSpc>
                        <a:spcBef>
                          <a:spcPts val="600"/>
                        </a:spcBef>
                        <a:spcAft>
                          <a:spcPts val="0"/>
                        </a:spcAft>
                      </a:pPr>
                      <a:r>
                        <a:rPr lang="en-US" altLang="zh-TW"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7.</a:t>
                      </a:r>
                      <a:r>
                        <a:rPr lang="zh-TW" altLang="zh-TW" sz="1700" b="1" u="none" kern="100" dirty="0">
                          <a:effectLst/>
                          <a:latin typeface="Times New Roman" panose="02020603050405020304" pitchFamily="18" charset="0"/>
                          <a:ea typeface="標楷體" panose="03000509000000000000" pitchFamily="65" charset="-120"/>
                          <a:cs typeface="Times New Roman" panose="02020603050405020304" pitchFamily="18" charset="0"/>
                        </a:rPr>
                        <a:t>於評鑑期限內申請教育部教學相關之專案計畫，例如教學實踐研究計畫、產業學院計畫、技優領航計畫、人才培育計畫等，申請通過並擔任計畫主持人，每項計畫</a:t>
                      </a:r>
                      <a:r>
                        <a:rPr lang="en-US" altLang="zh-TW" sz="1700" b="1" u="none" kern="10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zh-TW" sz="1700" b="1" u="none" kern="100" dirty="0">
                          <a:effectLst/>
                          <a:latin typeface="Times New Roman" panose="02020603050405020304" pitchFamily="18" charset="0"/>
                          <a:ea typeface="標楷體" panose="03000509000000000000" pitchFamily="65" charset="-120"/>
                          <a:cs typeface="Times New Roman" panose="02020603050405020304" pitchFamily="18" charset="0"/>
                        </a:rPr>
                        <a:t>分，申請未通過者，每項計畫</a:t>
                      </a:r>
                      <a:r>
                        <a:rPr lang="en-US" altLang="zh-TW" sz="1700" b="1" u="none"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700" b="1" u="none" kern="100" dirty="0">
                          <a:effectLst/>
                          <a:latin typeface="Times New Roman" panose="02020603050405020304" pitchFamily="18" charset="0"/>
                          <a:ea typeface="標楷體" panose="03000509000000000000" pitchFamily="65" charset="-120"/>
                          <a:cs typeface="Times New Roman" panose="02020603050405020304" pitchFamily="18" charset="0"/>
                        </a:rPr>
                        <a:t>分，本項次累計至多</a:t>
                      </a:r>
                      <a:r>
                        <a:rPr lang="en-US" altLang="zh-TW" sz="1700" b="1" u="none" kern="100" dirty="0">
                          <a:effectLst/>
                          <a:latin typeface="Times New Roman" panose="02020603050405020304" pitchFamily="18" charset="0"/>
                          <a:ea typeface="標楷體" panose="03000509000000000000" pitchFamily="65" charset="-120"/>
                          <a:cs typeface="Times New Roman" panose="02020603050405020304" pitchFamily="18" charset="0"/>
                        </a:rPr>
                        <a:t>30</a:t>
                      </a:r>
                      <a:r>
                        <a:rPr lang="zh-TW" altLang="zh-TW" sz="1700" b="1" u="none"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altLang="zh-TW" sz="1700" u="none" kern="100" dirty="0">
                        <a:effectLst/>
                        <a:latin typeface="Calibri" panose="020F0502020204030204" pitchFamily="34" charset="0"/>
                        <a:ea typeface="+mn-ea"/>
                        <a:cs typeface="Times New Roman" panose="02020603050405020304" pitchFamily="18" charset="0"/>
                      </a:endParaRPr>
                    </a:p>
                    <a:p>
                      <a:pPr marL="152400" indent="-152400">
                        <a:lnSpc>
                          <a:spcPts val="1600"/>
                        </a:lnSpc>
                        <a:spcBef>
                          <a:spcPts val="600"/>
                        </a:spcBef>
                        <a:spcAft>
                          <a:spcPts val="0"/>
                        </a:spcAft>
                      </a:pPr>
                      <a:r>
                        <a:rPr lang="en-US" altLang="zh-TW"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8.</a:t>
                      </a:r>
                      <a:r>
                        <a:rPr lang="zh-TW" altLang="zh-TW" sz="1700" b="1" u="none" kern="100" dirty="0">
                          <a:effectLst/>
                          <a:latin typeface="Times New Roman" panose="02020603050405020304" pitchFamily="18" charset="0"/>
                          <a:ea typeface="標楷體" panose="03000509000000000000" pitchFamily="65" charset="-120"/>
                          <a:cs typeface="Times New Roman" panose="02020603050405020304" pitchFamily="18" charset="0"/>
                        </a:rPr>
                        <a:t>於評鑑期限內，支援高中職開課</a:t>
                      </a:r>
                      <a:r>
                        <a:rPr lang="en-US" altLang="zh-TW" sz="1700" b="1" u="none"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700" b="1" u="none" kern="100" dirty="0">
                          <a:effectLst/>
                          <a:latin typeface="Times New Roman" panose="02020603050405020304" pitchFamily="18" charset="0"/>
                          <a:ea typeface="標楷體" panose="03000509000000000000" pitchFamily="65" charset="-120"/>
                          <a:cs typeface="Times New Roman" panose="02020603050405020304" pitchFamily="18" charset="0"/>
                        </a:rPr>
                        <a:t>例如</a:t>
                      </a:r>
                      <a:r>
                        <a:rPr lang="en-US" altLang="zh-TW" sz="1700" b="1" u="none" kern="100" dirty="0">
                          <a:effectLst/>
                          <a:latin typeface="Times New Roman" panose="02020603050405020304" pitchFamily="18" charset="0"/>
                          <a:ea typeface="標楷體" panose="03000509000000000000" pitchFamily="65" charset="-120"/>
                          <a:cs typeface="Times New Roman" panose="02020603050405020304" pitchFamily="18" charset="0"/>
                        </a:rPr>
                        <a:t>AP</a:t>
                      </a:r>
                      <a:r>
                        <a:rPr lang="zh-TW" altLang="zh-TW" sz="1700" b="1" u="none" kern="100" dirty="0">
                          <a:effectLst/>
                          <a:latin typeface="Times New Roman" panose="02020603050405020304" pitchFamily="18" charset="0"/>
                          <a:ea typeface="標楷體" panose="03000509000000000000" pitchFamily="65" charset="-120"/>
                          <a:cs typeface="Times New Roman" panose="02020603050405020304" pitchFamily="18" charset="0"/>
                        </a:rPr>
                        <a:t>課程、特色課程、彈性課程等</a:t>
                      </a:r>
                      <a:r>
                        <a:rPr lang="en-US" altLang="zh-TW" sz="1700" b="1" u="none"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700" b="1" u="none" kern="100" dirty="0">
                          <a:effectLst/>
                          <a:latin typeface="Times New Roman" panose="02020603050405020304" pitchFamily="18" charset="0"/>
                          <a:ea typeface="標楷體" panose="03000509000000000000" pitchFamily="65" charset="-120"/>
                          <a:cs typeface="Times New Roman" panose="02020603050405020304" pitchFamily="18" charset="0"/>
                        </a:rPr>
                        <a:t>，每門課計</a:t>
                      </a:r>
                      <a:r>
                        <a:rPr lang="en-US" altLang="zh-TW" sz="1700" b="1" u="none" kern="10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zh-TW" sz="1700" b="1" u="none" kern="100" dirty="0">
                          <a:effectLst/>
                          <a:latin typeface="Times New Roman" panose="02020603050405020304" pitchFamily="18" charset="0"/>
                          <a:ea typeface="標楷體" panose="03000509000000000000" pitchFamily="65" charset="-120"/>
                          <a:cs typeface="Times New Roman" panose="02020603050405020304" pitchFamily="18" charset="0"/>
                        </a:rPr>
                        <a:t>分；執行或參與高中職跨校教學或研究計畫者，擔任計畫主持人者，每項計畫</a:t>
                      </a:r>
                      <a:r>
                        <a:rPr lang="en-US" altLang="zh-TW" sz="1700" b="1" u="none" kern="10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zh-TW" sz="1700" b="1" u="none" kern="100" dirty="0">
                          <a:effectLst/>
                          <a:latin typeface="Times New Roman" panose="02020603050405020304" pitchFamily="18" charset="0"/>
                          <a:ea typeface="標楷體" panose="03000509000000000000" pitchFamily="65" charset="-120"/>
                          <a:cs typeface="Times New Roman" panose="02020603050405020304" pitchFamily="18" charset="0"/>
                        </a:rPr>
                        <a:t>分，參與協助者，每項計畫</a:t>
                      </a:r>
                      <a:r>
                        <a:rPr lang="en-US" altLang="zh-TW" sz="1700" b="1" u="none"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700" b="1" u="none" kern="100" dirty="0">
                          <a:effectLst/>
                          <a:latin typeface="Times New Roman" panose="02020603050405020304" pitchFamily="18" charset="0"/>
                          <a:ea typeface="標楷體" panose="03000509000000000000" pitchFamily="65" charset="-120"/>
                          <a:cs typeface="Times New Roman" panose="02020603050405020304" pitchFamily="18" charset="0"/>
                        </a:rPr>
                        <a:t>分，本項次累計至多</a:t>
                      </a:r>
                      <a:r>
                        <a:rPr lang="en-US" altLang="zh-TW" sz="1700" b="1" u="none" kern="100" dirty="0">
                          <a:effectLst/>
                          <a:latin typeface="Times New Roman" panose="02020603050405020304" pitchFamily="18" charset="0"/>
                          <a:ea typeface="標楷體" panose="03000509000000000000" pitchFamily="65" charset="-120"/>
                          <a:cs typeface="Times New Roman" panose="02020603050405020304" pitchFamily="18" charset="0"/>
                        </a:rPr>
                        <a:t>30</a:t>
                      </a:r>
                      <a:r>
                        <a:rPr lang="zh-TW" altLang="zh-TW" sz="1700" b="1" u="none"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altLang="zh-TW" sz="1700" u="none" kern="100" dirty="0">
                        <a:effectLst/>
                        <a:latin typeface="Calibri" panose="020F0502020204030204" pitchFamily="34" charset="0"/>
                        <a:ea typeface="+mn-ea"/>
                        <a:cs typeface="Times New Roman" panose="02020603050405020304" pitchFamily="18" charset="0"/>
                      </a:endParaRPr>
                    </a:p>
                    <a:p>
                      <a:pPr marL="152400" indent="-152400">
                        <a:lnSpc>
                          <a:spcPts val="1600"/>
                        </a:lnSpc>
                        <a:spcBef>
                          <a:spcPts val="600"/>
                        </a:spcBef>
                        <a:spcAft>
                          <a:spcPts val="0"/>
                        </a:spcAft>
                      </a:pPr>
                      <a:r>
                        <a:rPr lang="en-US" altLang="zh-TW"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9.</a:t>
                      </a:r>
                      <a:r>
                        <a:rPr lang="zh-TW" altLang="zh-TW" sz="1700" b="1" u="none" kern="100" dirty="0">
                          <a:effectLst/>
                          <a:latin typeface="Times New Roman" panose="02020603050405020304" pitchFamily="18" charset="0"/>
                          <a:ea typeface="標楷體" panose="03000509000000000000" pitchFamily="65" charset="-120"/>
                          <a:cs typeface="Times New Roman" panose="02020603050405020304" pitchFamily="18" charset="0"/>
                        </a:rPr>
                        <a:t>每學期所授課程之教學問卷調查，二分之一以上之必</a:t>
                      </a:r>
                      <a:r>
                        <a:rPr lang="en-US" altLang="zh-TW" sz="1700" b="1" u="none"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700" b="1" u="none" kern="100" dirty="0">
                          <a:effectLst/>
                          <a:latin typeface="Times New Roman" panose="02020603050405020304" pitchFamily="18" charset="0"/>
                          <a:ea typeface="標楷體" panose="03000509000000000000" pitchFamily="65" charset="-120"/>
                          <a:cs typeface="Times New Roman" panose="02020603050405020304" pitchFamily="18" charset="0"/>
                        </a:rPr>
                        <a:t>選</a:t>
                      </a:r>
                      <a:r>
                        <a:rPr lang="en-US" altLang="zh-TW" sz="1700" b="1" u="none"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700" b="1" u="none" kern="100" dirty="0">
                          <a:effectLst/>
                          <a:latin typeface="Times New Roman" panose="02020603050405020304" pitchFamily="18" charset="0"/>
                          <a:ea typeface="標楷體" panose="03000509000000000000" pitchFamily="65" charset="-120"/>
                          <a:cs typeface="Times New Roman" panose="02020603050405020304" pitchFamily="18" charset="0"/>
                        </a:rPr>
                        <a:t>修課程成績達</a:t>
                      </a:r>
                      <a:r>
                        <a:rPr lang="en-US" altLang="zh-TW" sz="1700" b="1" u="none" kern="100" dirty="0">
                          <a:effectLst/>
                          <a:latin typeface="Times New Roman" panose="02020603050405020304" pitchFamily="18" charset="0"/>
                          <a:ea typeface="標楷體" panose="03000509000000000000" pitchFamily="65" charset="-120"/>
                          <a:cs typeface="Times New Roman" panose="02020603050405020304" pitchFamily="18" charset="0"/>
                        </a:rPr>
                        <a:t>90</a:t>
                      </a:r>
                      <a:r>
                        <a:rPr lang="zh-TW" altLang="zh-TW" sz="1700" b="1" u="none" kern="100" dirty="0">
                          <a:effectLst/>
                          <a:latin typeface="Times New Roman" panose="02020603050405020304" pitchFamily="18" charset="0"/>
                          <a:ea typeface="標楷體" panose="03000509000000000000" pitchFamily="65" charset="-120"/>
                          <a:cs typeface="Times New Roman" panose="02020603050405020304" pitchFamily="18" charset="0"/>
                        </a:rPr>
                        <a:t>分以上，經教評會會同相關教學小組召集人確認，計</a:t>
                      </a:r>
                      <a:r>
                        <a:rPr lang="en-US" altLang="zh-TW" sz="1700" b="1" u="none" kern="100" dirty="0">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zh-TW" sz="1700" b="1" u="none"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altLang="zh-TW" sz="1700" u="none" kern="100" dirty="0">
                        <a:effectLst/>
                        <a:latin typeface="Calibri" panose="020F0502020204030204" pitchFamily="34" charset="0"/>
                        <a:ea typeface="+mn-ea"/>
                        <a:cs typeface="Times New Roman" panose="02020603050405020304" pitchFamily="18" charset="0"/>
                      </a:endParaRPr>
                    </a:p>
                    <a:p>
                      <a:pPr marL="152400" indent="-152400">
                        <a:lnSpc>
                          <a:spcPts val="1600"/>
                        </a:lnSpc>
                        <a:spcBef>
                          <a:spcPts val="600"/>
                        </a:spcBef>
                        <a:spcAft>
                          <a:spcPts val="0"/>
                        </a:spcAft>
                      </a:pPr>
                      <a:r>
                        <a:rPr lang="en-US" altLang="zh-TW" sz="1700" u="none" kern="10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zh-TW" sz="1700" b="1" u="none" kern="100" dirty="0">
                          <a:effectLst/>
                          <a:latin typeface="Times New Roman" panose="02020603050405020304" pitchFamily="18" charset="0"/>
                          <a:ea typeface="標楷體" panose="03000509000000000000" pitchFamily="65" charset="-120"/>
                          <a:cs typeface="Times New Roman" panose="02020603050405020304" pitchFamily="18" charset="0"/>
                        </a:rPr>
                        <a:t>參與</a:t>
                      </a:r>
                      <a:r>
                        <a:rPr lang="en-US" altLang="zh-TW" sz="1700" b="1" u="none" kern="100" dirty="0">
                          <a:effectLst/>
                          <a:latin typeface="Times New Roman" panose="02020603050405020304" pitchFamily="18" charset="0"/>
                          <a:ea typeface="標楷體" panose="03000509000000000000" pitchFamily="65" charset="-120"/>
                          <a:cs typeface="Times New Roman" panose="02020603050405020304" pitchFamily="18" charset="0"/>
                        </a:rPr>
                        <a:t>EMI</a:t>
                      </a:r>
                      <a:r>
                        <a:rPr lang="zh-TW" altLang="zh-TW" sz="1700" b="1" u="none" kern="100" dirty="0">
                          <a:effectLst/>
                          <a:latin typeface="Times New Roman" panose="02020603050405020304" pitchFamily="18" charset="0"/>
                          <a:ea typeface="標楷體" panose="03000509000000000000" pitchFamily="65" charset="-120"/>
                          <a:cs typeface="Times New Roman" panose="02020603050405020304" pitchFamily="18" charset="0"/>
                        </a:rPr>
                        <a:t>培訓課程，每場</a:t>
                      </a:r>
                      <a:r>
                        <a:rPr lang="en-US" altLang="zh-TW" sz="1700" b="1" u="none" kern="100" dirty="0">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zh-TW" sz="1700" b="1" u="none"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altLang="zh-TW" sz="1700" u="none" kern="100" dirty="0">
                        <a:effectLst/>
                        <a:latin typeface="Calibri" panose="020F0502020204030204" pitchFamily="34" charset="0"/>
                        <a:ea typeface="+mn-ea"/>
                        <a:cs typeface="Times New Roman" panose="02020603050405020304" pitchFamily="18" charset="0"/>
                      </a:endParaRPr>
                    </a:p>
                    <a:p>
                      <a:pPr>
                        <a:spcBef>
                          <a:spcPts val="0"/>
                        </a:spcBef>
                      </a:pPr>
                      <a:r>
                        <a:rPr lang="en-US" altLang="zh-TW" sz="1700" u="none" dirty="0">
                          <a:effectLst/>
                          <a:latin typeface="Times New Roman" panose="02020603050405020304" pitchFamily="18" charset="0"/>
                          <a:ea typeface="標楷體" panose="03000509000000000000" pitchFamily="65" charset="-120"/>
                        </a:rPr>
                        <a:t>11.</a:t>
                      </a:r>
                      <a:r>
                        <a:rPr lang="zh-TW" altLang="zh-TW" sz="1700" b="1" u="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於評鑑期限內依照所授課程詳實填寫</a:t>
                      </a:r>
                      <a:r>
                        <a:rPr lang="en-US" altLang="zh-TW" sz="1700" b="1" u="none" dirty="0">
                          <a:solidFill>
                            <a:schemeClr val="tx1"/>
                          </a:solidFill>
                          <a:effectLst/>
                          <a:latin typeface="Times New Roman" panose="02020603050405020304" pitchFamily="18" charset="0"/>
                          <a:ea typeface="標楷體" panose="03000509000000000000" pitchFamily="65" charset="-120"/>
                        </a:rPr>
                        <a:t>SDGs</a:t>
                      </a:r>
                      <a:r>
                        <a:rPr lang="zh-TW" altLang="zh-TW" sz="1700" b="1" u="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指標</a:t>
                      </a:r>
                      <a:endParaRPr lang="en-US" altLang="zh-TW" sz="1700" b="1" u="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spcBef>
                          <a:spcPts val="0"/>
                        </a:spcBef>
                      </a:pPr>
                      <a:r>
                        <a:rPr lang="zh-TW" altLang="en-US" sz="1700" b="1" u="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700" b="1" u="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調查表，上傳數位學習平台，每門課</a:t>
                      </a:r>
                      <a:r>
                        <a:rPr lang="en-US" altLang="zh-TW" sz="1700" b="1" u="none" dirty="0">
                          <a:solidFill>
                            <a:schemeClr val="tx1"/>
                          </a:solidFill>
                          <a:effectLst/>
                          <a:latin typeface="Times New Roman" panose="02020603050405020304" pitchFamily="18" charset="0"/>
                          <a:ea typeface="標楷體" panose="03000509000000000000" pitchFamily="65" charset="-120"/>
                        </a:rPr>
                        <a:t>1</a:t>
                      </a:r>
                      <a:r>
                        <a:rPr lang="zh-TW" altLang="zh-TW" sz="1700" b="1" u="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altLang="zh-TW" sz="1700" u="none" kern="1200" dirty="0">
                        <a:solidFill>
                          <a:schemeClr val="tx1"/>
                        </a:solidFill>
                        <a:effectLst/>
                        <a:latin typeface="標楷體" panose="03000509000000000000" pitchFamily="65" charset="-120"/>
                        <a:ea typeface="標楷體" panose="03000509000000000000" pitchFamily="65" charset="-120"/>
                        <a:cs typeface="+mn-cs"/>
                      </a:endParaRPr>
                    </a:p>
                  </a:txBody>
                  <a:tcPr marL="46760" marR="46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ts val="1800"/>
                        </a:lnSpc>
                        <a:spcBef>
                          <a:spcPts val="600"/>
                        </a:spcBef>
                        <a:spcAft>
                          <a:spcPts val="0"/>
                        </a:spcAft>
                        <a:buFont typeface="+mj-lt"/>
                        <a:buNone/>
                      </a:pPr>
                      <a:r>
                        <a:rPr lang="en-US" altLang="zh-TW" sz="17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7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7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教學優良教師</a:t>
                      </a:r>
                      <a:r>
                        <a:rPr lang="en-US" altLang="zh-TW" sz="17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7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教務處教資中心</a:t>
                      </a:r>
                      <a:r>
                        <a:rPr lang="zh-TW" altLang="en-US" sz="1700" kern="100" dirty="0">
                          <a:solidFill>
                            <a:srgbClr val="000000"/>
                          </a:solidFill>
                          <a:effectLst/>
                          <a:highlight>
                            <a:srgbClr val="FFFF00"/>
                          </a:highlight>
                          <a:latin typeface="Times New Roman" panose="02020603050405020304" pitchFamily="18" charset="0"/>
                          <a:ea typeface="標楷體" panose="03000509000000000000" pitchFamily="65" charset="-120"/>
                          <a:cs typeface="Times New Roman" panose="02020603050405020304" pitchFamily="18" charset="0"/>
                        </a:rPr>
                        <a:t>李至芬</a:t>
                      </a:r>
                      <a:endParaRPr lang="zh-TW" altLang="zh-TW" sz="1700" kern="100" dirty="0">
                        <a:effectLst/>
                        <a:highlight>
                          <a:srgbClr val="FFFF00"/>
                        </a:highlight>
                        <a:latin typeface="Calibri" panose="020F0502020204030204" pitchFamily="34" charset="0"/>
                        <a:ea typeface="+mn-ea"/>
                        <a:cs typeface="Times New Roman" panose="02020603050405020304" pitchFamily="18" charset="0"/>
                      </a:endParaRPr>
                    </a:p>
                    <a:p>
                      <a:pPr marL="0" lvl="0" indent="0">
                        <a:lnSpc>
                          <a:spcPts val="1800"/>
                        </a:lnSpc>
                        <a:spcBef>
                          <a:spcPts val="600"/>
                        </a:spcBef>
                        <a:spcAft>
                          <a:spcPts val="0"/>
                        </a:spcAft>
                        <a:buFont typeface="+mj-lt"/>
                        <a:buNone/>
                      </a:pPr>
                      <a:r>
                        <a:rPr lang="en-US" altLang="zh-TW" sz="1700" b="1" kern="100" dirty="0">
                          <a:effectLst/>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700" b="1"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700" b="1" kern="100" dirty="0">
                          <a:effectLst/>
                          <a:latin typeface="Times New Roman" panose="02020603050405020304" pitchFamily="18" charset="0"/>
                          <a:ea typeface="標楷體" panose="03000509000000000000" pitchFamily="65" charset="-120"/>
                          <a:cs typeface="Times New Roman" panose="02020603050405020304" pitchFamily="18" charset="0"/>
                        </a:rPr>
                        <a:t>其他</a:t>
                      </a:r>
                      <a:r>
                        <a:rPr lang="en-US" altLang="zh-TW" sz="1700" b="1"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7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教師自填並檢附證明文件</a:t>
                      </a:r>
                      <a:endParaRPr lang="zh-TW" altLang="zh-TW" sz="1700" kern="100" dirty="0">
                        <a:effectLst/>
                        <a:latin typeface="Calibri" panose="020F0502020204030204" pitchFamily="34" charset="0"/>
                        <a:ea typeface="+mn-ea"/>
                        <a:cs typeface="Times New Roman" panose="02020603050405020304" pitchFamily="18" charset="0"/>
                      </a:endParaRPr>
                    </a:p>
                    <a:p>
                      <a:pPr marL="0" lvl="0" indent="0">
                        <a:lnSpc>
                          <a:spcPts val="1800"/>
                        </a:lnSpc>
                        <a:spcBef>
                          <a:spcPts val="600"/>
                        </a:spcBef>
                        <a:spcAft>
                          <a:spcPts val="0"/>
                        </a:spcAft>
                        <a:buFont typeface="+mj-lt"/>
                        <a:buNone/>
                      </a:pPr>
                      <a:r>
                        <a:rPr lang="en-US" altLang="zh-TW" sz="1700" b="1" kern="100" dirty="0">
                          <a:effectLst/>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700" b="1"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700" b="1" kern="100" dirty="0">
                          <a:effectLst/>
                          <a:latin typeface="Times New Roman" panose="02020603050405020304" pitchFamily="18" charset="0"/>
                          <a:ea typeface="標楷體" panose="03000509000000000000" pitchFamily="65" charset="-120"/>
                          <a:cs typeface="Times New Roman" panose="02020603050405020304" pitchFamily="18" charset="0"/>
                        </a:rPr>
                        <a:t>申請教育部教學相關之專案計畫</a:t>
                      </a:r>
                      <a:r>
                        <a:rPr lang="en-US" altLang="zh-TW" sz="1700" b="1"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700" kern="100" dirty="0">
                          <a:effectLst/>
                          <a:latin typeface="Times New Roman" panose="02020603050405020304" pitchFamily="18" charset="0"/>
                          <a:ea typeface="標楷體" panose="03000509000000000000" pitchFamily="65" charset="-120"/>
                          <a:cs typeface="Times New Roman" panose="02020603050405020304" pitchFamily="18" charset="0"/>
                        </a:rPr>
                        <a:t>教學資源中心李至芬</a:t>
                      </a:r>
                      <a:r>
                        <a:rPr lang="en-US" altLang="zh-TW" sz="17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700" kern="100" dirty="0">
                          <a:effectLst/>
                          <a:latin typeface="Times New Roman" panose="02020603050405020304" pitchFamily="18" charset="0"/>
                          <a:ea typeface="標楷體" panose="03000509000000000000" pitchFamily="65" charset="-120"/>
                          <a:cs typeface="Times New Roman" panose="02020603050405020304" pitchFamily="18" charset="0"/>
                        </a:rPr>
                        <a:t>計畫承辦單位</a:t>
                      </a:r>
                      <a:endParaRPr lang="zh-TW" altLang="zh-TW" sz="1700" kern="100" dirty="0">
                        <a:effectLst/>
                        <a:latin typeface="Calibri" panose="020F0502020204030204" pitchFamily="34" charset="0"/>
                        <a:ea typeface="+mn-ea"/>
                        <a:cs typeface="Times New Roman" panose="02020603050405020304" pitchFamily="18" charset="0"/>
                      </a:endParaRPr>
                    </a:p>
                    <a:p>
                      <a:pPr marL="0" lvl="0" indent="0">
                        <a:lnSpc>
                          <a:spcPts val="1800"/>
                        </a:lnSpc>
                        <a:spcBef>
                          <a:spcPts val="600"/>
                        </a:spcBef>
                        <a:spcAft>
                          <a:spcPts val="0"/>
                        </a:spcAft>
                        <a:buFont typeface="+mj-lt"/>
                        <a:buNone/>
                      </a:pPr>
                      <a:r>
                        <a:rPr lang="en-US" altLang="zh-TW" sz="1700" b="1" kern="100" dirty="0">
                          <a:effectLst/>
                          <a:latin typeface="Times New Roman" panose="02020603050405020304" pitchFamily="18" charset="0"/>
                          <a:ea typeface="標楷體" panose="03000509000000000000" pitchFamily="65" charset="-120"/>
                          <a:cs typeface="Times New Roman" panose="02020603050405020304" pitchFamily="18" charset="0"/>
                        </a:rPr>
                        <a:t>8.</a:t>
                      </a:r>
                      <a:r>
                        <a:rPr lang="zh-TW" altLang="en-US" sz="1700" b="1"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700" b="1" kern="100" dirty="0">
                          <a:effectLst/>
                          <a:latin typeface="Times New Roman" panose="02020603050405020304" pitchFamily="18" charset="0"/>
                          <a:ea typeface="標楷體" panose="03000509000000000000" pitchFamily="65" charset="-120"/>
                          <a:cs typeface="Times New Roman" panose="02020603050405020304" pitchFamily="18" charset="0"/>
                        </a:rPr>
                        <a:t>附屬學校或跨校課程</a:t>
                      </a:r>
                      <a:r>
                        <a:rPr lang="en-US" altLang="zh-TW" sz="1700" b="1"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700" kern="100" dirty="0">
                          <a:effectLst/>
                          <a:latin typeface="Times New Roman" panose="02020603050405020304" pitchFamily="18" charset="0"/>
                          <a:ea typeface="標楷體" panose="03000509000000000000" pitchFamily="65" charset="-120"/>
                          <a:cs typeface="Times New Roman" panose="02020603050405020304" pitchFamily="18" charset="0"/>
                        </a:rPr>
                        <a:t>教育副校長室蘇玉娟</a:t>
                      </a:r>
                      <a:endParaRPr lang="zh-TW" altLang="zh-TW" sz="1700" kern="100" dirty="0">
                        <a:effectLst/>
                        <a:latin typeface="Calibri" panose="020F0502020204030204" pitchFamily="34" charset="0"/>
                        <a:ea typeface="+mn-ea"/>
                        <a:cs typeface="Times New Roman" panose="02020603050405020304" pitchFamily="18" charset="0"/>
                      </a:endParaRPr>
                    </a:p>
                    <a:p>
                      <a:pPr marL="0" lvl="0" indent="0">
                        <a:lnSpc>
                          <a:spcPts val="1800"/>
                        </a:lnSpc>
                        <a:spcBef>
                          <a:spcPts val="600"/>
                        </a:spcBef>
                        <a:spcAft>
                          <a:spcPts val="0"/>
                        </a:spcAft>
                        <a:buFont typeface="+mj-lt"/>
                        <a:buNone/>
                      </a:pPr>
                      <a:r>
                        <a:rPr lang="en-US" altLang="zh-TW" sz="1700" b="1" kern="100" dirty="0">
                          <a:effectLst/>
                          <a:latin typeface="Times New Roman" panose="02020603050405020304" pitchFamily="18" charset="0"/>
                          <a:ea typeface="標楷體" panose="03000509000000000000" pitchFamily="65" charset="-120"/>
                          <a:cs typeface="Times New Roman" panose="02020603050405020304" pitchFamily="18" charset="0"/>
                        </a:rPr>
                        <a:t>9.</a:t>
                      </a:r>
                      <a:r>
                        <a:rPr lang="zh-TW" altLang="en-US" sz="1700" b="1"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700" b="1" kern="100" dirty="0">
                          <a:effectLst/>
                          <a:latin typeface="Times New Roman" panose="02020603050405020304" pitchFamily="18" charset="0"/>
                          <a:ea typeface="標楷體" panose="03000509000000000000" pitchFamily="65" charset="-120"/>
                          <a:cs typeface="Times New Roman" panose="02020603050405020304" pitchFamily="18" charset="0"/>
                        </a:rPr>
                        <a:t>授課問卷調查</a:t>
                      </a:r>
                      <a:r>
                        <a:rPr lang="en-US" altLang="zh-TW" sz="1700" b="1"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700" kern="100" dirty="0">
                          <a:effectLst/>
                          <a:latin typeface="Times New Roman" panose="02020603050405020304" pitchFamily="18" charset="0"/>
                          <a:ea typeface="標楷體" panose="03000509000000000000" pitchFamily="65" charset="-120"/>
                          <a:cs typeface="Times New Roman" panose="02020603050405020304" pitchFamily="18" charset="0"/>
                        </a:rPr>
                        <a:t>評鑑教師所屬單位</a:t>
                      </a:r>
                      <a:endParaRPr lang="zh-TW" altLang="zh-TW" sz="1700" kern="100" dirty="0">
                        <a:effectLst/>
                        <a:latin typeface="Calibri" panose="020F0502020204030204" pitchFamily="34" charset="0"/>
                        <a:ea typeface="+mn-ea"/>
                        <a:cs typeface="Times New Roman" panose="02020603050405020304" pitchFamily="18" charset="0"/>
                      </a:endParaRPr>
                    </a:p>
                    <a:p>
                      <a:pPr marL="0" lvl="0" indent="0">
                        <a:lnSpc>
                          <a:spcPts val="1800"/>
                        </a:lnSpc>
                        <a:spcBef>
                          <a:spcPts val="600"/>
                        </a:spcBef>
                        <a:spcAft>
                          <a:spcPts val="0"/>
                        </a:spcAft>
                        <a:buFont typeface="+mj-lt"/>
                        <a:buNone/>
                      </a:pPr>
                      <a:r>
                        <a:rPr lang="en-US" altLang="zh-TW" sz="1700" b="1" kern="10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700" b="1"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700" b="1" kern="100" dirty="0">
                          <a:effectLst/>
                          <a:latin typeface="Times New Roman" panose="02020603050405020304" pitchFamily="18" charset="0"/>
                          <a:ea typeface="標楷體" panose="03000509000000000000" pitchFamily="65" charset="-120"/>
                          <a:cs typeface="Times New Roman" panose="02020603050405020304" pitchFamily="18" charset="0"/>
                        </a:rPr>
                        <a:t>EMI</a:t>
                      </a:r>
                      <a:r>
                        <a:rPr lang="zh-TW" altLang="zh-TW" sz="1700" b="1" kern="100" dirty="0">
                          <a:effectLst/>
                          <a:latin typeface="Times New Roman" panose="02020603050405020304" pitchFamily="18" charset="0"/>
                          <a:ea typeface="標楷體" panose="03000509000000000000" pitchFamily="65" charset="-120"/>
                          <a:cs typeface="Times New Roman" panose="02020603050405020304" pitchFamily="18" charset="0"/>
                        </a:rPr>
                        <a:t>研習認證</a:t>
                      </a:r>
                      <a:r>
                        <a:rPr lang="en-US" altLang="zh-TW" sz="1700" b="1"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700" kern="100" dirty="0">
                          <a:effectLst/>
                          <a:latin typeface="Times New Roman" panose="02020603050405020304" pitchFamily="18" charset="0"/>
                          <a:ea typeface="標楷體" panose="03000509000000000000" pitchFamily="65" charset="-120"/>
                          <a:cs typeface="Times New Roman" panose="02020603050405020304" pitchFamily="18" charset="0"/>
                        </a:rPr>
                        <a:t>教學資源中心賴姿伃</a:t>
                      </a:r>
                      <a:endParaRPr lang="zh-TW" altLang="zh-TW" sz="1700" kern="100" dirty="0">
                        <a:effectLst/>
                        <a:latin typeface="Calibri" panose="020F0502020204030204" pitchFamily="34" charset="0"/>
                        <a:ea typeface="+mn-ea"/>
                        <a:cs typeface="Times New Roman" panose="02020603050405020304" pitchFamily="18" charset="0"/>
                      </a:endParaRPr>
                    </a:p>
                    <a:p>
                      <a:pPr marL="0" lvl="0" indent="0">
                        <a:lnSpc>
                          <a:spcPts val="1800"/>
                        </a:lnSpc>
                        <a:spcBef>
                          <a:spcPts val="600"/>
                        </a:spcBef>
                        <a:spcAft>
                          <a:spcPts val="0"/>
                        </a:spcAft>
                        <a:buFont typeface="+mj-lt"/>
                        <a:buNone/>
                      </a:pPr>
                      <a:r>
                        <a:rPr lang="en-US" altLang="zh-TW" sz="17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17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7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SDGs</a:t>
                      </a:r>
                      <a:r>
                        <a:rPr lang="zh-TW" altLang="zh-TW" sz="17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指標調查表</a:t>
                      </a:r>
                      <a:r>
                        <a:rPr lang="en-US" altLang="zh-TW" sz="17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7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永續發展辦公室陳宜欣</a:t>
                      </a:r>
                      <a:endParaRPr lang="zh-TW" sz="17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46760" marR="46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8697460"/>
                  </a:ext>
                </a:extLst>
              </a:tr>
            </a:tbl>
          </a:graphicData>
        </a:graphic>
      </p:graphicFrame>
    </p:spTree>
    <p:extLst>
      <p:ext uri="{BB962C8B-B14F-4D97-AF65-F5344CB8AC3E}">
        <p14:creationId xmlns:p14="http://schemas.microsoft.com/office/powerpoint/2010/main" val="18898169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C66928-75CA-4FDC-9A35-4CB9C6767049}"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標題 1"/>
          <p:cNvSpPr>
            <a:spLocks noGrp="1"/>
          </p:cNvSpPr>
          <p:nvPr>
            <p:ph type="title"/>
          </p:nvPr>
        </p:nvSpPr>
        <p:spPr>
          <a:xfrm>
            <a:off x="628650" y="154405"/>
            <a:ext cx="8335838" cy="855745"/>
          </a:xfrm>
        </p:spPr>
        <p:txBody>
          <a:bodyPr>
            <a:noAutofit/>
          </a:bodyPr>
          <a:lstStyle/>
          <a:p>
            <a:r>
              <a:rPr lang="en-US" altLang="zh-TW" sz="2400" b="1" dirty="0">
                <a:solidFill>
                  <a:prstClr val="black"/>
                </a:solidFill>
              </a:rPr>
              <a:t>113</a:t>
            </a:r>
            <a:r>
              <a:rPr lang="zh-TW" altLang="en-US" sz="2400" b="1" dirty="0">
                <a:solidFill>
                  <a:prstClr val="black"/>
                </a:solidFill>
              </a:rPr>
              <a:t>學年度</a:t>
            </a:r>
            <a:r>
              <a:rPr lang="zh-TW" altLang="en-US" sz="2400" b="1" u="sng" dirty="0">
                <a:solidFill>
                  <a:srgbClr val="FF0000"/>
                </a:solidFill>
              </a:rPr>
              <a:t>編制外專任教學人員</a:t>
            </a:r>
            <a:r>
              <a:rPr lang="en-US" altLang="zh-TW" sz="2400" b="1" u="sng" dirty="0">
                <a:solidFill>
                  <a:srgbClr val="FF0000"/>
                </a:solidFill>
              </a:rPr>
              <a:t>(</a:t>
            </a:r>
            <a:r>
              <a:rPr lang="zh-TW" altLang="en-US" sz="2400" b="1" u="sng" dirty="0">
                <a:solidFill>
                  <a:srgbClr val="FF0000"/>
                </a:solidFill>
              </a:rPr>
              <a:t>專案教師</a:t>
            </a:r>
            <a:r>
              <a:rPr lang="en-US" altLang="zh-TW" sz="2400" b="1" u="sng" dirty="0">
                <a:solidFill>
                  <a:srgbClr val="FF0000"/>
                </a:solidFill>
              </a:rPr>
              <a:t>)</a:t>
            </a:r>
            <a:r>
              <a:rPr lang="zh-TW" altLang="en-US" sz="2400" b="1" dirty="0"/>
              <a:t>評鑑基準項目</a:t>
            </a:r>
            <a:r>
              <a:rPr lang="en-US" altLang="zh-TW" sz="2400" b="1" dirty="0"/>
              <a:t>(</a:t>
            </a:r>
            <a:r>
              <a:rPr lang="zh-TW" altLang="en-US" sz="2400" b="1" dirty="0"/>
              <a:t>行政單位</a:t>
            </a:r>
            <a:r>
              <a:rPr lang="en-US" altLang="zh-TW" sz="2400" b="1" dirty="0"/>
              <a:t>/</a:t>
            </a:r>
            <a:r>
              <a:rPr lang="zh-TW" altLang="en-US" sz="2400" b="1" dirty="0"/>
              <a:t>語言中心聘任</a:t>
            </a:r>
            <a:r>
              <a:rPr lang="en-US" altLang="zh-TW" sz="2400" b="1" dirty="0"/>
              <a:t>)</a:t>
            </a:r>
            <a:r>
              <a:rPr lang="zh-TW" altLang="en-US" sz="2400" b="1" dirty="0"/>
              <a:t>匯入單位（同仁）分工一覽表</a:t>
            </a:r>
            <a:r>
              <a:rPr lang="en-US" altLang="zh-TW" sz="2400" b="1" dirty="0"/>
              <a:t>(4/6)</a:t>
            </a:r>
            <a:endParaRPr lang="zh-TW" altLang="en-US" sz="2400" b="1" dirty="0"/>
          </a:p>
        </p:txBody>
      </p:sp>
      <p:graphicFrame>
        <p:nvGraphicFramePr>
          <p:cNvPr id="7" name="表格 6">
            <a:extLst>
              <a:ext uri="{FF2B5EF4-FFF2-40B4-BE49-F238E27FC236}">
                <a16:creationId xmlns:a16="http://schemas.microsoft.com/office/drawing/2014/main" id="{9F317116-FF18-4262-BA6C-92DE9E2FE8F4}"/>
              </a:ext>
            </a:extLst>
          </p:cNvPr>
          <p:cNvGraphicFramePr>
            <a:graphicFrameLocks noGrp="1"/>
          </p:cNvGraphicFramePr>
          <p:nvPr>
            <p:extLst>
              <p:ext uri="{D42A27DB-BD31-4B8C-83A1-F6EECF244321}">
                <p14:modId xmlns:p14="http://schemas.microsoft.com/office/powerpoint/2010/main" val="3257870903"/>
              </p:ext>
            </p:extLst>
          </p:nvPr>
        </p:nvGraphicFramePr>
        <p:xfrm>
          <a:off x="287523" y="1589764"/>
          <a:ext cx="8568953" cy="3678471"/>
        </p:xfrm>
        <a:graphic>
          <a:graphicData uri="http://schemas.openxmlformats.org/drawingml/2006/table">
            <a:tbl>
              <a:tblPr firstRow="1" firstCol="1" bandRow="1" bandCol="1"/>
              <a:tblGrid>
                <a:gridCol w="819639">
                  <a:extLst>
                    <a:ext uri="{9D8B030D-6E8A-4147-A177-3AD203B41FA5}">
                      <a16:colId xmlns:a16="http://schemas.microsoft.com/office/drawing/2014/main" val="2874881656"/>
                    </a:ext>
                  </a:extLst>
                </a:gridCol>
                <a:gridCol w="4274016">
                  <a:extLst>
                    <a:ext uri="{9D8B030D-6E8A-4147-A177-3AD203B41FA5}">
                      <a16:colId xmlns:a16="http://schemas.microsoft.com/office/drawing/2014/main" val="3590250686"/>
                    </a:ext>
                  </a:extLst>
                </a:gridCol>
                <a:gridCol w="3475298">
                  <a:extLst>
                    <a:ext uri="{9D8B030D-6E8A-4147-A177-3AD203B41FA5}">
                      <a16:colId xmlns:a16="http://schemas.microsoft.com/office/drawing/2014/main" val="3854924319"/>
                    </a:ext>
                  </a:extLst>
                </a:gridCol>
              </a:tblGrid>
              <a:tr h="436908">
                <a:tc gridSpan="2">
                  <a:txBody>
                    <a:bodyPr/>
                    <a:lstStyle/>
                    <a:p>
                      <a:pPr algn="ctr">
                        <a:lnSpc>
                          <a:spcPts val="1200"/>
                        </a:lnSpc>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項目</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6997" marR="5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algn="ctr">
                        <a:lnSpc>
                          <a:spcPts val="1200"/>
                        </a:lnSpc>
                        <a:spcAft>
                          <a:spcPts val="0"/>
                        </a:spcAft>
                      </a:pP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6997" marR="5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200"/>
                        </a:lnSpc>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維護單位及同仁</a:t>
                      </a:r>
                      <a:endParaRPr lang="en-US" altLang="zh-TW" sz="16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或教師</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6997" marR="5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74028208"/>
                  </a:ext>
                </a:extLst>
              </a:tr>
              <a:tr h="3241563">
                <a:tc>
                  <a:txBody>
                    <a:bodyPr/>
                    <a:lstStyle/>
                    <a:p>
                      <a:pPr>
                        <a:spcAft>
                          <a:spcPts val="0"/>
                        </a:spcAft>
                      </a:pPr>
                      <a:r>
                        <a:rPr lang="en-US" altLang="zh-TW" sz="1600" b="1" kern="100" dirty="0">
                          <a:effectLst/>
                          <a:latin typeface="Times New Roman" panose="02020603050405020304" pitchFamily="18" charset="0"/>
                          <a:ea typeface="標楷體" panose="03000509000000000000" pitchFamily="65" charset="-120"/>
                        </a:rPr>
                        <a:t>C1</a:t>
                      </a:r>
                      <a:r>
                        <a:rPr lang="zh-TW" alt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基本項目</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6997" marR="5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nSpc>
                          <a:spcPts val="1900"/>
                        </a:lnSpc>
                        <a:spcBef>
                          <a:spcPts val="600"/>
                        </a:spcBef>
                        <a:spcAft>
                          <a:spcPts val="0"/>
                        </a:spcAft>
                      </a:pPr>
                      <a:r>
                        <a:rPr lang="en-US" sz="1800" kern="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800" kern="0" dirty="0">
                          <a:effectLst/>
                          <a:latin typeface="Times New Roman" panose="02020603050405020304" pitchFamily="18" charset="0"/>
                          <a:ea typeface="標楷體" panose="03000509000000000000" pitchFamily="65" charset="-120"/>
                          <a:cs typeface="Times New Roman" panose="02020603050405020304" pitchFamily="18" charset="0"/>
                        </a:rPr>
                        <a:t>出（列）席參與相關教學小組會議超過</a:t>
                      </a:r>
                      <a:r>
                        <a:rPr lang="en-US" sz="1800" kern="0" dirty="0">
                          <a:effectLst/>
                          <a:latin typeface="Times New Roman" panose="02020603050405020304" pitchFamily="18" charset="0"/>
                          <a:ea typeface="標楷體" panose="03000509000000000000" pitchFamily="65" charset="-120"/>
                          <a:cs typeface="Times New Roman" panose="02020603050405020304" pitchFamily="18" charset="0"/>
                        </a:rPr>
                        <a:t>5</a:t>
                      </a:r>
                      <a:r>
                        <a:rPr lang="zh-TW" sz="1800" kern="0" dirty="0">
                          <a:effectLst/>
                          <a:latin typeface="Times New Roman" panose="02020603050405020304" pitchFamily="18" charset="0"/>
                          <a:ea typeface="標楷體" panose="03000509000000000000" pitchFamily="65" charset="-120"/>
                          <a:cs typeface="Times New Roman" panose="02020603050405020304" pitchFamily="18" charset="0"/>
                        </a:rPr>
                        <a:t>成以上，但不得擔任本校組織規程第四十二條所定法定各項會議之委員或代表</a:t>
                      </a:r>
                      <a:r>
                        <a:rPr lang="en-US" sz="1800" kern="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nSpc>
                          <a:spcPts val="1900"/>
                        </a:lnSpc>
                        <a:spcBef>
                          <a:spcPts val="600"/>
                        </a:spcBef>
                        <a:spcAft>
                          <a:spcPts val="0"/>
                        </a:spcAft>
                      </a:pPr>
                      <a:r>
                        <a:rPr lang="en-US" sz="1800" kern="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協助系院</a:t>
                      </a:r>
                      <a:r>
                        <a:rPr lang="zh-TW" sz="1800" kern="0" dirty="0">
                          <a:effectLst/>
                          <a:latin typeface="Times New Roman" panose="02020603050405020304" pitchFamily="18" charset="0"/>
                          <a:ea typeface="標楷體" panose="03000509000000000000" pitchFamily="65" charset="-120"/>
                          <a:cs typeface="Times New Roman" panose="02020603050405020304" pitchFamily="18" charset="0"/>
                        </a:rPr>
                        <a:t>校辦理招生工作，含招生活動規劃、宣傳等，依參與程度</a:t>
                      </a:r>
                      <a:r>
                        <a:rPr lang="en-US" sz="1800" kern="0" dirty="0">
                          <a:effectLst/>
                          <a:latin typeface="Times New Roman" panose="02020603050405020304" pitchFamily="18" charset="0"/>
                          <a:ea typeface="標楷體" panose="03000509000000000000" pitchFamily="65" charset="-120"/>
                          <a:cs typeface="Times New Roman" panose="02020603050405020304" pitchFamily="18" charset="0"/>
                        </a:rPr>
                        <a:t>5</a:t>
                      </a:r>
                      <a:r>
                        <a:rPr lang="zh-TW" sz="1800" kern="0" dirty="0">
                          <a:effectLst/>
                          <a:latin typeface="Times New Roman" panose="02020603050405020304" pitchFamily="18" charset="0"/>
                          <a:ea typeface="標楷體" panose="03000509000000000000" pitchFamily="65" charset="-120"/>
                          <a:cs typeface="Times New Roman" panose="02020603050405020304" pitchFamily="18" charset="0"/>
                        </a:rPr>
                        <a:t>至</a:t>
                      </a:r>
                      <a:r>
                        <a:rPr lang="en-US" sz="1800" kern="0" dirty="0">
                          <a:effectLst/>
                          <a:latin typeface="Times New Roman" panose="02020603050405020304" pitchFamily="18" charset="0"/>
                          <a:ea typeface="標楷體" panose="03000509000000000000" pitchFamily="65" charset="-120"/>
                          <a:cs typeface="Times New Roman" panose="02020603050405020304" pitchFamily="18" charset="0"/>
                        </a:rPr>
                        <a:t>30</a:t>
                      </a:r>
                      <a:r>
                        <a:rPr lang="zh-TW" sz="1800" kern="0" dirty="0">
                          <a:effectLst/>
                          <a:latin typeface="Times New Roman" panose="02020603050405020304" pitchFamily="18" charset="0"/>
                          <a:ea typeface="標楷體" panose="03000509000000000000" pitchFamily="65" charset="-120"/>
                          <a:cs typeface="Times New Roman" panose="02020603050405020304" pitchFamily="18" charset="0"/>
                        </a:rPr>
                        <a:t>分，</a:t>
                      </a:r>
                      <a:r>
                        <a:rPr lang="zh-TW" sz="1800" b="1" kern="0" dirty="0">
                          <a:effectLst/>
                          <a:latin typeface="Times New Roman" panose="02020603050405020304" pitchFamily="18" charset="0"/>
                          <a:ea typeface="標楷體" panose="03000509000000000000" pitchFamily="65" charset="-120"/>
                          <a:cs typeface="Times New Roman" panose="02020603050405020304" pitchFamily="18" charset="0"/>
                        </a:rPr>
                        <a:t>但因其他事由經專簽敘明原因並經核准者，不在此限</a:t>
                      </a:r>
                      <a:r>
                        <a:rPr lang="zh-TW" sz="1800" kern="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ts val="1900"/>
                        </a:lnSpc>
                        <a:spcBef>
                          <a:spcPts val="600"/>
                        </a:spcBef>
                        <a:spcAft>
                          <a:spcPts val="0"/>
                        </a:spcAft>
                        <a:buFont typeface="+mj-lt"/>
                        <a:buNone/>
                      </a:pPr>
                      <a:r>
                        <a:rPr lang="en-US" alt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800" b="1"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出</a:t>
                      </a:r>
                      <a:r>
                        <a:rPr lang="en-US" sz="1800" b="1"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列</a:t>
                      </a:r>
                      <a:r>
                        <a:rPr lang="en-US" sz="1800" b="1"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席參與系務中心事務會議超過</a:t>
                      </a:r>
                      <a:r>
                        <a:rPr lang="en-US" sz="1800" b="1" kern="100" dirty="0">
                          <a:effectLst/>
                          <a:latin typeface="Times New Roman" panose="02020603050405020304" pitchFamily="18" charset="0"/>
                          <a:ea typeface="標楷體" panose="03000509000000000000" pitchFamily="65" charset="-120"/>
                          <a:cs typeface="Times New Roman" panose="02020603050405020304" pitchFamily="18" charset="0"/>
                        </a:rPr>
                        <a:t>5</a:t>
                      </a:r>
                      <a:r>
                        <a:rPr 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成以上</a:t>
                      </a:r>
                      <a:r>
                        <a:rPr lang="en-US" alt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各系所單位</a:t>
                      </a:r>
                      <a:r>
                        <a:rPr lang="zh-TW" sz="1800"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教學資源中心</a:t>
                      </a:r>
                      <a:r>
                        <a:rPr lang="zh-TW" sz="1800" kern="100" dirty="0">
                          <a:effectLst/>
                          <a:latin typeface="Calibri" panose="020F0502020204030204" pitchFamily="34" charset="0"/>
                          <a:ea typeface="標楷體" panose="03000509000000000000" pitchFamily="65" charset="-120"/>
                          <a:cs typeface="Times New Roman" panose="02020603050405020304" pitchFamily="18" charset="0"/>
                        </a:rPr>
                        <a:t>及</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體育室等承辦同仁</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0" lvl="0" indent="0">
                        <a:lnSpc>
                          <a:spcPts val="1900"/>
                        </a:lnSpc>
                        <a:spcBef>
                          <a:spcPts val="600"/>
                        </a:spcBef>
                        <a:spcAft>
                          <a:spcPts val="0"/>
                        </a:spcAft>
                        <a:buFont typeface="+mj-lt"/>
                        <a:buNone/>
                      </a:pPr>
                      <a:r>
                        <a:rPr lang="en-US" altLang="zh-TW" sz="1800" b="1" kern="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800" b="1" kern="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1800" b="1" kern="0" dirty="0">
                          <a:effectLst/>
                          <a:latin typeface="Times New Roman" panose="02020603050405020304" pitchFamily="18" charset="0"/>
                          <a:ea typeface="標楷體" panose="03000509000000000000" pitchFamily="65" charset="-120"/>
                          <a:cs typeface="Times New Roman" panose="02020603050405020304" pitchFamily="18" charset="0"/>
                        </a:rPr>
                        <a:t>協助系院校辦理招生工作</a:t>
                      </a:r>
                      <a:r>
                        <a:rPr lang="en-US" sz="1800" b="1" kern="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1800" b="1" kern="0" dirty="0">
                          <a:effectLst/>
                          <a:latin typeface="Times New Roman" panose="02020603050405020304" pitchFamily="18" charset="0"/>
                          <a:ea typeface="標楷體" panose="03000509000000000000" pitchFamily="65" charset="-120"/>
                          <a:cs typeface="Times New Roman" panose="02020603050405020304" pitchFamily="18" charset="0"/>
                        </a:rPr>
                        <a:t>檢附證明文件</a:t>
                      </a:r>
                      <a:r>
                        <a:rPr lang="en-US" sz="1800" b="1" kern="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b="1" kern="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0" dirty="0">
                          <a:effectLst/>
                          <a:latin typeface="Times New Roman" panose="02020603050405020304" pitchFamily="18" charset="0"/>
                          <a:ea typeface="標楷體" panose="03000509000000000000" pitchFamily="65" charset="-120"/>
                          <a:cs typeface="Times New Roman" panose="02020603050405020304" pitchFamily="18" charset="0"/>
                        </a:rPr>
                        <a:t>教學資源中心</a:t>
                      </a:r>
                      <a:r>
                        <a:rPr lang="zh-TW" altLang="en-US" sz="1800" b="1" u="none" kern="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潘美甄</a:t>
                      </a:r>
                      <a:r>
                        <a:rPr lang="en-US" sz="1800" kern="0" dirty="0">
                          <a:effectLst/>
                          <a:latin typeface="標楷體" panose="03000509000000000000" pitchFamily="65" charset="-120"/>
                          <a:ea typeface="新細明體" panose="02020500000000000000" pitchFamily="18" charset="-120"/>
                          <a:cs typeface="Times New Roman" panose="02020603050405020304" pitchFamily="18" charset="0"/>
                        </a:rPr>
                        <a:t>/</a:t>
                      </a:r>
                      <a:r>
                        <a:rPr lang="zh-TW" sz="1800" kern="0" dirty="0">
                          <a:effectLst/>
                          <a:latin typeface="Times New Roman" panose="02020603050405020304" pitchFamily="18" charset="0"/>
                          <a:ea typeface="標楷體" panose="03000509000000000000" pitchFamily="65" charset="-120"/>
                          <a:cs typeface="Times New Roman" panose="02020603050405020304" pitchFamily="18" charset="0"/>
                        </a:rPr>
                        <a:t>教師自填，並檢附證明文件</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4343351"/>
                  </a:ext>
                </a:extLst>
              </a:tr>
            </a:tbl>
          </a:graphicData>
        </a:graphic>
      </p:graphicFrame>
    </p:spTree>
    <p:extLst>
      <p:ext uri="{BB962C8B-B14F-4D97-AF65-F5344CB8AC3E}">
        <p14:creationId xmlns:p14="http://schemas.microsoft.com/office/powerpoint/2010/main" val="27418818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C66928-75CA-4FDC-9A35-4CB9C6767049}"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標題 1"/>
          <p:cNvSpPr>
            <a:spLocks noGrp="1"/>
          </p:cNvSpPr>
          <p:nvPr>
            <p:ph type="title"/>
          </p:nvPr>
        </p:nvSpPr>
        <p:spPr>
          <a:xfrm>
            <a:off x="628650" y="144356"/>
            <a:ext cx="8335838" cy="855745"/>
          </a:xfrm>
        </p:spPr>
        <p:txBody>
          <a:bodyPr>
            <a:noAutofit/>
          </a:bodyPr>
          <a:lstStyle/>
          <a:p>
            <a:r>
              <a:rPr lang="en-US" altLang="zh-TW" sz="2400" b="1" dirty="0">
                <a:solidFill>
                  <a:prstClr val="black"/>
                </a:solidFill>
              </a:rPr>
              <a:t>113</a:t>
            </a:r>
            <a:r>
              <a:rPr lang="zh-TW" altLang="en-US" sz="2400" b="1" dirty="0">
                <a:solidFill>
                  <a:prstClr val="black"/>
                </a:solidFill>
              </a:rPr>
              <a:t>學年度</a:t>
            </a:r>
            <a:r>
              <a:rPr lang="zh-TW" altLang="en-US" sz="2400" b="1" u="sng" dirty="0">
                <a:solidFill>
                  <a:srgbClr val="FF0000"/>
                </a:solidFill>
              </a:rPr>
              <a:t>編制外專任教學人員</a:t>
            </a:r>
            <a:r>
              <a:rPr lang="en-US" altLang="zh-TW" sz="2400" b="1" u="sng" dirty="0">
                <a:solidFill>
                  <a:srgbClr val="FF0000"/>
                </a:solidFill>
              </a:rPr>
              <a:t>(</a:t>
            </a:r>
            <a:r>
              <a:rPr lang="zh-TW" altLang="en-US" sz="2400" b="1" u="sng" dirty="0">
                <a:solidFill>
                  <a:srgbClr val="FF0000"/>
                </a:solidFill>
              </a:rPr>
              <a:t>專案教師</a:t>
            </a:r>
            <a:r>
              <a:rPr lang="en-US" altLang="zh-TW" sz="2400" b="1" u="sng" dirty="0">
                <a:solidFill>
                  <a:srgbClr val="FF0000"/>
                </a:solidFill>
              </a:rPr>
              <a:t>)</a:t>
            </a:r>
            <a:r>
              <a:rPr lang="zh-TW" altLang="en-US" sz="2400" b="1" dirty="0"/>
              <a:t>評鑑基準項目</a:t>
            </a:r>
            <a:r>
              <a:rPr lang="en-US" altLang="zh-TW" sz="2400" b="1" dirty="0"/>
              <a:t>(</a:t>
            </a:r>
            <a:r>
              <a:rPr lang="zh-TW" altLang="en-US" sz="2400" b="1" dirty="0"/>
              <a:t>行政單位</a:t>
            </a:r>
            <a:r>
              <a:rPr lang="en-US" altLang="zh-TW" sz="2400" b="1" dirty="0"/>
              <a:t>/</a:t>
            </a:r>
            <a:r>
              <a:rPr lang="zh-TW" altLang="en-US" sz="2400" b="1" dirty="0"/>
              <a:t>語言中心聘任</a:t>
            </a:r>
            <a:r>
              <a:rPr lang="en-US" altLang="zh-TW" sz="2400" b="1" dirty="0"/>
              <a:t>)</a:t>
            </a:r>
            <a:r>
              <a:rPr lang="zh-TW" altLang="en-US" sz="2400" b="1" dirty="0"/>
              <a:t>匯入單位（同仁）分工一覽表</a:t>
            </a:r>
            <a:r>
              <a:rPr lang="en-US" altLang="zh-TW" sz="2400" b="1" dirty="0"/>
              <a:t>(5/6)</a:t>
            </a:r>
            <a:endParaRPr lang="zh-TW" altLang="en-US" sz="2400" b="1" dirty="0"/>
          </a:p>
        </p:txBody>
      </p:sp>
      <p:graphicFrame>
        <p:nvGraphicFramePr>
          <p:cNvPr id="7" name="表格 6">
            <a:extLst>
              <a:ext uri="{FF2B5EF4-FFF2-40B4-BE49-F238E27FC236}">
                <a16:creationId xmlns:a16="http://schemas.microsoft.com/office/drawing/2014/main" id="{60383C60-4D6E-48F0-8DD6-78C4DCE2A5FC}"/>
              </a:ext>
            </a:extLst>
          </p:cNvPr>
          <p:cNvGraphicFramePr>
            <a:graphicFrameLocks noGrp="1"/>
          </p:cNvGraphicFramePr>
          <p:nvPr>
            <p:extLst>
              <p:ext uri="{D42A27DB-BD31-4B8C-83A1-F6EECF244321}">
                <p14:modId xmlns:p14="http://schemas.microsoft.com/office/powerpoint/2010/main" val="4042203467"/>
              </p:ext>
            </p:extLst>
          </p:nvPr>
        </p:nvGraphicFramePr>
        <p:xfrm>
          <a:off x="224972" y="1412776"/>
          <a:ext cx="8694055" cy="5040560"/>
        </p:xfrm>
        <a:graphic>
          <a:graphicData uri="http://schemas.openxmlformats.org/drawingml/2006/table">
            <a:tbl>
              <a:tblPr firstRow="1" firstCol="1" bandRow="1" bandCol="1"/>
              <a:tblGrid>
                <a:gridCol w="890644">
                  <a:extLst>
                    <a:ext uri="{9D8B030D-6E8A-4147-A177-3AD203B41FA5}">
                      <a16:colId xmlns:a16="http://schemas.microsoft.com/office/drawing/2014/main" val="2874881656"/>
                    </a:ext>
                  </a:extLst>
                </a:gridCol>
                <a:gridCol w="3168352">
                  <a:extLst>
                    <a:ext uri="{9D8B030D-6E8A-4147-A177-3AD203B41FA5}">
                      <a16:colId xmlns:a16="http://schemas.microsoft.com/office/drawing/2014/main" val="3590250686"/>
                    </a:ext>
                  </a:extLst>
                </a:gridCol>
                <a:gridCol w="4635059">
                  <a:extLst>
                    <a:ext uri="{9D8B030D-6E8A-4147-A177-3AD203B41FA5}">
                      <a16:colId xmlns:a16="http://schemas.microsoft.com/office/drawing/2014/main" val="3854924319"/>
                    </a:ext>
                  </a:extLst>
                </a:gridCol>
              </a:tblGrid>
              <a:tr h="315864">
                <a:tc gridSpan="2">
                  <a:txBody>
                    <a:bodyPr/>
                    <a:lstStyle/>
                    <a:p>
                      <a:pPr algn="ctr">
                        <a:lnSpc>
                          <a:spcPts val="1200"/>
                        </a:lnSpc>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項目</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6997" marR="5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algn="ctr">
                        <a:lnSpc>
                          <a:spcPts val="1200"/>
                        </a:lnSpc>
                        <a:spcAft>
                          <a:spcPts val="0"/>
                        </a:spcAft>
                      </a:pP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6997" marR="5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200"/>
                        </a:lnSpc>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維護單位及同仁或教師</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6997" marR="5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74028208"/>
                  </a:ext>
                </a:extLst>
              </a:tr>
              <a:tr h="4724696">
                <a:tc>
                  <a:txBody>
                    <a:bodyPr/>
                    <a:lstStyle/>
                    <a:p>
                      <a:pPr algn="just">
                        <a:lnSpc>
                          <a:spcPts val="1400"/>
                        </a:lnSpc>
                        <a:spcAft>
                          <a:spcPts val="0"/>
                        </a:spcAft>
                      </a:pPr>
                      <a:r>
                        <a:rPr lang="en-US" sz="14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C2</a:t>
                      </a:r>
                      <a:r>
                        <a:rPr lang="zh-TW" sz="14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配合項目</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nSpc>
                          <a:spcPts val="1600"/>
                        </a:lnSpc>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擔任相關教學小組召集人</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u="none" kern="100" dirty="0">
                          <a:effectLst/>
                          <a:latin typeface="Times New Roman" panose="02020603050405020304" pitchFamily="18" charset="0"/>
                          <a:ea typeface="標楷體" panose="03000509000000000000" pitchFamily="65" charset="-120"/>
                          <a:cs typeface="Times New Roman" panose="02020603050405020304" pitchFamily="18" charset="0"/>
                        </a:rPr>
                        <a:t>分</a:t>
                      </a:r>
                      <a:r>
                        <a:rPr lang="zh-TW" sz="1600" b="1" u="none" kern="100" dirty="0">
                          <a:effectLst/>
                          <a:latin typeface="Times New Roman" panose="02020603050405020304" pitchFamily="18" charset="0"/>
                          <a:ea typeface="標楷體" panose="03000509000000000000" pitchFamily="65" charset="-120"/>
                          <a:cs typeface="Times New Roman" panose="02020603050405020304" pitchFamily="18" charset="0"/>
                        </a:rPr>
                        <a:t>，副召集人</a:t>
                      </a:r>
                      <a:r>
                        <a:rPr lang="en-US" sz="1600" b="1" u="none" kern="100" dirty="0">
                          <a:effectLst/>
                          <a:latin typeface="Times New Roman" panose="02020603050405020304" pitchFamily="18" charset="0"/>
                          <a:ea typeface="標楷體" panose="03000509000000000000" pitchFamily="65" charset="-120"/>
                          <a:cs typeface="Times New Roman" panose="02020603050405020304" pitchFamily="18" charset="0"/>
                        </a:rPr>
                        <a:t>8</a:t>
                      </a:r>
                      <a:r>
                        <a:rPr lang="zh-TW" sz="1600" b="1" u="none"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600" u="none"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nSpc>
                          <a:spcPts val="1600"/>
                        </a:lnSpc>
                        <a:spcAft>
                          <a:spcPts val="0"/>
                        </a:spcAft>
                      </a:pPr>
                      <a:r>
                        <a:rPr lang="en-US" sz="1600" u="none"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600" u="none" kern="0" dirty="0">
                          <a:effectLst/>
                          <a:latin typeface="Times New Roman" panose="02020603050405020304" pitchFamily="18" charset="0"/>
                          <a:ea typeface="標楷體" panose="03000509000000000000" pitchFamily="65" charset="-120"/>
                          <a:cs typeface="Times New Roman" panose="02020603050405020304" pitchFamily="18" charset="0"/>
                        </a:rPr>
                        <a:t>擔任本校各類</a:t>
                      </a:r>
                      <a:r>
                        <a:rPr lang="zh-TW" sz="1600" b="1" u="none" kern="0" dirty="0">
                          <a:effectLst/>
                          <a:latin typeface="Times New Roman" panose="02020603050405020304" pitchFamily="18" charset="0"/>
                          <a:ea typeface="標楷體" panose="03000509000000000000" pitchFamily="65" charset="-120"/>
                          <a:cs typeface="Times New Roman" panose="02020603050405020304" pitchFamily="18" charset="0"/>
                        </a:rPr>
                        <a:t>考試工作</a:t>
                      </a:r>
                      <a:r>
                        <a:rPr lang="en-US" sz="1600" u="none" kern="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u="none" kern="0" dirty="0">
                          <a:effectLst/>
                          <a:latin typeface="Times New Roman" panose="02020603050405020304" pitchFamily="18" charset="0"/>
                          <a:ea typeface="標楷體" panose="03000509000000000000" pitchFamily="65" charset="-120"/>
                          <a:cs typeface="Times New Roman" panose="02020603050405020304" pitchFamily="18" charset="0"/>
                        </a:rPr>
                        <a:t>監試、</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入闈、出題、閱卷、口試、書面審查</a:t>
                      </a: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：每次</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5</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nSpc>
                          <a:spcPts val="1600"/>
                        </a:lnSpc>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協助校院系進行校際或國際交流，依參與程度</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分至</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nSpc>
                          <a:spcPts val="1600"/>
                        </a:lnSpc>
                        <a:spcAft>
                          <a:spcPts val="0"/>
                        </a:spcAft>
                      </a:pP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4.</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協助校院系校友畢業生聯繫與交流，依參與程度</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分至</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nSpc>
                          <a:spcPts val="1600"/>
                        </a:lnSpc>
                        <a:spcAft>
                          <a:spcPts val="0"/>
                        </a:spcAft>
                      </a:pP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5.</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協助校院系辦理校慶、畢業典禮、新生訓練等活動，依參與程度</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分至</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nSpc>
                          <a:spcPts val="1600"/>
                        </a:lnSpc>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6.</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擔任學生校代表隊之指導老師或教練一學期以上，且每學年帶隊參與競賽</a:t>
                      </a: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次，並繳交參與競賽紀錄：</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 indent="-152400">
                        <a:lnSpc>
                          <a:spcPts val="1600"/>
                        </a:lnSpc>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7.</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協助本校院系辦理之國內、國際研討會或區域性、全國性、國際性各類活動競賽</a:t>
                      </a: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次：依參與程度</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分至</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ts val="1800"/>
                        </a:lnSpc>
                        <a:spcAft>
                          <a:spcPts val="0"/>
                        </a:spcAft>
                        <a:buFont typeface="+mj-lt"/>
                        <a:buAutoNum type="arabicPeriod"/>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出</a:t>
                      </a:r>
                      <a:r>
                        <a:rPr lang="en-US" sz="1600" b="1"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列</a:t>
                      </a:r>
                      <a:r>
                        <a:rPr lang="en-US" sz="1600" b="1"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席</a:t>
                      </a:r>
                      <a:r>
                        <a:rPr lang="zh-TW" sz="1600" b="1" kern="0" dirty="0">
                          <a:effectLst/>
                          <a:latin typeface="Times New Roman" panose="02020603050405020304" pitchFamily="18" charset="0"/>
                          <a:ea typeface="標楷體" panose="03000509000000000000" pitchFamily="65" charset="-120"/>
                          <a:cs typeface="Times New Roman" panose="02020603050405020304" pitchFamily="18" charset="0"/>
                        </a:rPr>
                        <a:t>參與系、院、校各種任期制委員會委員</a:t>
                      </a:r>
                      <a:r>
                        <a:rPr lang="en-US" altLang="zh-TW" sz="1600" b="1" kern="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系院校各種任期制委員會承辦單位同仁</a:t>
                      </a:r>
                      <a:r>
                        <a:rPr lang="zh-TW" sz="1600" kern="0" dirty="0">
                          <a:effectLst/>
                          <a:latin typeface="Calibri" panose="020F0502020204030204" pitchFamily="34" charset="0"/>
                          <a:ea typeface="標楷體" panose="03000509000000000000" pitchFamily="65" charset="-120"/>
                          <a:cs typeface="Times New Roman" panose="02020603050405020304" pitchFamily="18" charset="0"/>
                        </a:rPr>
                        <a:t>、</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教務處課務組全組同仁</a:t>
                      </a:r>
                      <a:r>
                        <a:rPr lang="zh-TW" sz="1600" kern="0" dirty="0">
                          <a:effectLst/>
                          <a:latin typeface="Calibri" panose="020F0502020204030204" pitchFamily="34" charset="0"/>
                          <a:ea typeface="標楷體" panose="03000509000000000000" pitchFamily="65" charset="-120"/>
                          <a:cs typeface="Times New Roman" panose="02020603050405020304" pitchFamily="18" charset="0"/>
                        </a:rPr>
                        <a:t>、</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推廣教育處</a:t>
                      </a:r>
                      <a:r>
                        <a:rPr lang="zh-TW" sz="1600" b="1" u="sng" kern="0" dirty="0">
                          <a:effectLst/>
                          <a:latin typeface="Times New Roman" panose="02020603050405020304" pitchFamily="18" charset="0"/>
                          <a:ea typeface="標楷體" panose="03000509000000000000" pitchFamily="65" charset="-120"/>
                          <a:cs typeface="Times New Roman" panose="02020603050405020304" pitchFamily="18" charset="0"/>
                        </a:rPr>
                        <a:t>王韋勝</a:t>
                      </a:r>
                      <a:r>
                        <a:rPr lang="en-US" sz="1600" kern="0" dirty="0">
                          <a:effectLst/>
                          <a:latin typeface="標楷體" panose="03000509000000000000" pitchFamily="65" charset="-120"/>
                          <a:ea typeface="新細明體" panose="02020500000000000000" pitchFamily="18" charset="-120"/>
                          <a:cs typeface="Times New Roman" panose="02020603050405020304" pitchFamily="18" charset="0"/>
                        </a:rPr>
                        <a:t>/</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教師自填，並檢附證明文件</a:t>
                      </a:r>
                      <a:endParaRPr lang="en-US" altLang="zh-TW" sz="1600" b="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800"/>
                        </a:lnSpc>
                        <a:spcAft>
                          <a:spcPts val="0"/>
                        </a:spcAft>
                        <a:buFont typeface="+mj-lt"/>
                        <a:buAutoNum type="arabicPeriod"/>
                      </a:pPr>
                      <a:r>
                        <a:rPr lang="zh-TW" sz="1600" b="1" kern="0" dirty="0">
                          <a:effectLst/>
                          <a:latin typeface="Times New Roman" panose="02020603050405020304" pitchFamily="18" charset="0"/>
                          <a:ea typeface="標楷體" panose="03000509000000000000" pitchFamily="65" charset="-120"/>
                          <a:cs typeface="Times New Roman" panose="02020603050405020304" pitchFamily="18" charset="0"/>
                        </a:rPr>
                        <a:t>擔任本校各類考試工作</a:t>
                      </a:r>
                      <a:r>
                        <a:rPr lang="en-US" sz="1600" b="1" kern="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1600" b="1" kern="0" dirty="0">
                          <a:effectLst/>
                          <a:latin typeface="Times New Roman" panose="02020603050405020304" pitchFamily="18" charset="0"/>
                          <a:ea typeface="標楷體" panose="03000509000000000000" pitchFamily="65" charset="-120"/>
                          <a:cs typeface="Times New Roman" panose="02020603050405020304" pitchFamily="18" charset="0"/>
                        </a:rPr>
                        <a:t>檢附證明文件</a:t>
                      </a:r>
                      <a:r>
                        <a:rPr lang="en-US" sz="1600" b="1" kern="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b="1" kern="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教務處綜合業務組全組同仁</a:t>
                      </a: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教師自填，並檢附證明文件</a:t>
                      </a:r>
                      <a:endParaRPr lang="en-US" altLang="zh-TW" sz="1600" kern="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lnSpc>
                          <a:spcPts val="1800"/>
                        </a:lnSpc>
                        <a:spcAft>
                          <a:spcPts val="0"/>
                        </a:spcAft>
                        <a:buFont typeface="+mj-lt"/>
                        <a:buAutoNum type="arabicPeriod"/>
                      </a:pPr>
                      <a:r>
                        <a:rPr lang="zh-TW" sz="1600" b="1" kern="0" dirty="0">
                          <a:effectLst/>
                          <a:latin typeface="Times New Roman" panose="02020603050405020304" pitchFamily="18" charset="0"/>
                          <a:ea typeface="標楷體" panose="03000509000000000000" pitchFamily="65" charset="-120"/>
                          <a:cs typeface="Times New Roman" panose="02020603050405020304" pitchFamily="18" charset="0"/>
                        </a:rPr>
                        <a:t>協助校院系進行校際或國際交流</a:t>
                      </a:r>
                      <a:r>
                        <a:rPr lang="en-US" altLang="zh-TW" sz="1600" b="1" kern="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各系所單位及校院活動承辦單位同仁</a:t>
                      </a: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教師自填，並檢附證明文件</a:t>
                      </a:r>
                      <a:endParaRPr lang="en-US" altLang="zh-TW" sz="1600" kern="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lnSpc>
                          <a:spcPts val="1800"/>
                        </a:lnSpc>
                        <a:spcAft>
                          <a:spcPts val="0"/>
                        </a:spcAft>
                        <a:buFont typeface="+mj-lt"/>
                        <a:buAutoNum type="arabicPeriod"/>
                      </a:pPr>
                      <a:r>
                        <a:rPr lang="zh-TW" sz="1600" b="1" kern="0" dirty="0">
                          <a:effectLst/>
                          <a:latin typeface="Times New Roman" panose="02020603050405020304" pitchFamily="18" charset="0"/>
                          <a:ea typeface="標楷體" panose="03000509000000000000" pitchFamily="65" charset="-120"/>
                          <a:cs typeface="Times New Roman" panose="02020603050405020304" pitchFamily="18" charset="0"/>
                        </a:rPr>
                        <a:t>協助校</a:t>
                      </a:r>
                      <a:r>
                        <a:rPr lang="zh-TW" sz="1600" b="1" kern="0" dirty="0">
                          <a:effectLst/>
                          <a:latin typeface="Calibri" panose="020F0502020204030204" pitchFamily="34" charset="0"/>
                          <a:ea typeface="標楷體" panose="03000509000000000000" pitchFamily="65" charset="-120"/>
                          <a:cs typeface="Times New Roman" panose="02020603050405020304" pitchFamily="18" charset="0"/>
                        </a:rPr>
                        <a:t>、</a:t>
                      </a:r>
                      <a:r>
                        <a:rPr lang="zh-TW" sz="1600" b="1" kern="0" dirty="0">
                          <a:effectLst/>
                          <a:latin typeface="Times New Roman" panose="02020603050405020304" pitchFamily="18" charset="0"/>
                          <a:ea typeface="標楷體" panose="03000509000000000000" pitchFamily="65" charset="-120"/>
                          <a:cs typeface="Times New Roman" panose="02020603050405020304" pitchFamily="18" charset="0"/>
                        </a:rPr>
                        <a:t>院</a:t>
                      </a:r>
                      <a:r>
                        <a:rPr lang="zh-TW" sz="1600" b="1" kern="0" dirty="0">
                          <a:effectLst/>
                          <a:latin typeface="Calibri" panose="020F0502020204030204" pitchFamily="34" charset="0"/>
                          <a:ea typeface="標楷體" panose="03000509000000000000" pitchFamily="65" charset="-120"/>
                          <a:cs typeface="Times New Roman" panose="02020603050405020304" pitchFamily="18" charset="0"/>
                        </a:rPr>
                        <a:t>、</a:t>
                      </a:r>
                      <a:r>
                        <a:rPr lang="zh-TW" sz="1600" b="1" kern="0" dirty="0">
                          <a:effectLst/>
                          <a:latin typeface="Times New Roman" panose="02020603050405020304" pitchFamily="18" charset="0"/>
                          <a:ea typeface="標楷體" panose="03000509000000000000" pitchFamily="65" charset="-120"/>
                          <a:cs typeface="Times New Roman" panose="02020603050405020304" pitchFamily="18" charset="0"/>
                        </a:rPr>
                        <a:t>系校友畢業生聯繫與交流</a:t>
                      </a:r>
                      <a:r>
                        <a:rPr lang="en-US" altLang="zh-TW" sz="1600" b="1" kern="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各系所單位承辦同仁</a:t>
                      </a:r>
                      <a:r>
                        <a:rPr lang="en-US" sz="1600" kern="100" dirty="0">
                          <a:effectLst/>
                          <a:latin typeface="新細明體" panose="02020500000000000000" pitchFamily="18" charset="-120"/>
                          <a:ea typeface="新細明體" panose="02020500000000000000" pitchFamily="18" charset="-120"/>
                          <a:cs typeface="Times New Roman" panose="02020603050405020304" pitchFamily="18" charset="0"/>
                        </a:rPr>
                        <a:t>/</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教師自填，並檢附證明文件</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800"/>
                        </a:lnSpc>
                        <a:spcAft>
                          <a:spcPts val="0"/>
                        </a:spcAft>
                        <a:buFont typeface="+mj-lt"/>
                        <a:buAutoNum type="arabicPeriod"/>
                      </a:pPr>
                      <a:r>
                        <a:rPr lang="zh-TW" sz="1600" b="1" kern="0" dirty="0">
                          <a:effectLst/>
                          <a:latin typeface="Times New Roman" panose="02020603050405020304" pitchFamily="18" charset="0"/>
                          <a:ea typeface="標楷體" panose="03000509000000000000" pitchFamily="65" charset="-120"/>
                          <a:cs typeface="Times New Roman" panose="02020603050405020304" pitchFamily="18" charset="0"/>
                        </a:rPr>
                        <a:t>協助校院系辦理校慶、畢業典禮、新生訓練等活動</a:t>
                      </a:r>
                      <a:r>
                        <a:rPr lang="en-US" altLang="zh-TW" sz="1600" b="1" kern="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活動承辦單位同仁</a:t>
                      </a:r>
                      <a:r>
                        <a:rPr lang="en-US" sz="1600" kern="0" dirty="0">
                          <a:effectLst/>
                          <a:latin typeface="標楷體" panose="03000509000000000000" pitchFamily="65" charset="-120"/>
                          <a:ea typeface="新細明體" panose="02020500000000000000" pitchFamily="18" charset="-120"/>
                          <a:cs typeface="Times New Roman" panose="02020603050405020304" pitchFamily="18" charset="0"/>
                        </a:rPr>
                        <a:t>/</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教師自填，並檢附證明文件</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800"/>
                        </a:lnSpc>
                        <a:spcAft>
                          <a:spcPts val="0"/>
                        </a:spcAft>
                        <a:buFont typeface="+mj-lt"/>
                        <a:buAutoNum type="arabicPeriod"/>
                      </a:pPr>
                      <a:r>
                        <a:rPr lang="zh-TW" sz="1600" b="1" kern="0" dirty="0">
                          <a:effectLst/>
                          <a:latin typeface="Times New Roman" panose="02020603050405020304" pitchFamily="18" charset="0"/>
                          <a:ea typeface="標楷體" panose="03000509000000000000" pitchFamily="65" charset="-120"/>
                          <a:cs typeface="Times New Roman" panose="02020603050405020304" pitchFamily="18" charset="0"/>
                        </a:rPr>
                        <a:t>擔任學生校代表隊之指導老師或教練</a:t>
                      </a:r>
                      <a:r>
                        <a:rPr lang="en-US" altLang="zh-TW" sz="1600" b="1" kern="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各系所單位同仁</a:t>
                      </a:r>
                      <a:r>
                        <a:rPr lang="zh-TW" sz="1600" kern="0" dirty="0">
                          <a:effectLst/>
                          <a:latin typeface="Calibri" panose="020F0502020204030204" pitchFamily="34" charset="0"/>
                          <a:ea typeface="標楷體" panose="03000509000000000000" pitchFamily="65" charset="-120"/>
                          <a:cs typeface="Times New Roman" panose="02020603050405020304" pitchFamily="18" charset="0"/>
                        </a:rPr>
                        <a:t>、</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體育室</a:t>
                      </a:r>
                      <a:r>
                        <a:rPr lang="zh-TW" sz="1600" b="1" u="sng" kern="0" dirty="0">
                          <a:effectLst/>
                          <a:latin typeface="Times New Roman" panose="02020603050405020304" pitchFamily="18" charset="0"/>
                          <a:ea typeface="標楷體" panose="03000509000000000000" pitchFamily="65" charset="-120"/>
                          <a:cs typeface="Times New Roman" panose="02020603050405020304" pitchFamily="18" charset="0"/>
                        </a:rPr>
                        <a:t>侯嘉美</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1800"/>
                        </a:lnSpc>
                        <a:spcAft>
                          <a:spcPts val="0"/>
                        </a:spcAft>
                        <a:buFont typeface="+mj-lt"/>
                        <a:buAutoNum type="arabicPeriod"/>
                      </a:pPr>
                      <a:r>
                        <a:rPr lang="zh-TW" sz="1600" b="1" kern="0" dirty="0">
                          <a:effectLst/>
                          <a:latin typeface="Times New Roman" panose="02020603050405020304" pitchFamily="18" charset="0"/>
                          <a:ea typeface="標楷體" panose="03000509000000000000" pitchFamily="65" charset="-120"/>
                          <a:cs typeface="Times New Roman" panose="02020603050405020304" pitchFamily="18" charset="0"/>
                        </a:rPr>
                        <a:t>協助本校院系辦理之國內、國際研討會或區域性、全國性、國際性各類活動競賽</a:t>
                      </a:r>
                      <a:r>
                        <a:rPr lang="en-US" sz="1600" b="1" kern="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1600" b="1" kern="0" dirty="0">
                          <a:effectLst/>
                          <a:latin typeface="Times New Roman" panose="02020603050405020304" pitchFamily="18" charset="0"/>
                          <a:ea typeface="標楷體" panose="03000509000000000000" pitchFamily="65" charset="-120"/>
                          <a:cs typeface="Times New Roman" panose="02020603050405020304" pitchFamily="18" charset="0"/>
                        </a:rPr>
                        <a:t>檢附證明文件</a:t>
                      </a:r>
                      <a:r>
                        <a:rPr lang="en-US" sz="1600" b="1" kern="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b="1" kern="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教師自填，並檢附證明文件</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4343351"/>
                  </a:ext>
                </a:extLst>
              </a:tr>
            </a:tbl>
          </a:graphicData>
        </a:graphic>
      </p:graphicFrame>
    </p:spTree>
    <p:extLst>
      <p:ext uri="{BB962C8B-B14F-4D97-AF65-F5344CB8AC3E}">
        <p14:creationId xmlns:p14="http://schemas.microsoft.com/office/powerpoint/2010/main" val="22176188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C66928-75CA-4FDC-9A35-4CB9C6767049}"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標題 1"/>
          <p:cNvSpPr>
            <a:spLocks noGrp="1"/>
          </p:cNvSpPr>
          <p:nvPr>
            <p:ph type="title"/>
          </p:nvPr>
        </p:nvSpPr>
        <p:spPr>
          <a:xfrm>
            <a:off x="628650" y="144356"/>
            <a:ext cx="8335838" cy="855745"/>
          </a:xfrm>
        </p:spPr>
        <p:txBody>
          <a:bodyPr>
            <a:noAutofit/>
          </a:bodyPr>
          <a:lstStyle/>
          <a:p>
            <a:r>
              <a:rPr lang="en-US" altLang="zh-TW" sz="2400" b="1" dirty="0">
                <a:solidFill>
                  <a:prstClr val="black"/>
                </a:solidFill>
              </a:rPr>
              <a:t>113</a:t>
            </a:r>
            <a:r>
              <a:rPr lang="zh-TW" altLang="en-US" sz="2400" b="1" dirty="0">
                <a:solidFill>
                  <a:prstClr val="black"/>
                </a:solidFill>
              </a:rPr>
              <a:t>學年度</a:t>
            </a:r>
            <a:r>
              <a:rPr lang="zh-TW" altLang="en-US" sz="2400" b="1" u="sng" dirty="0">
                <a:solidFill>
                  <a:srgbClr val="FF0000"/>
                </a:solidFill>
              </a:rPr>
              <a:t>編制外專任教學人員</a:t>
            </a:r>
            <a:r>
              <a:rPr lang="en-US" altLang="zh-TW" sz="2400" b="1" u="sng" dirty="0">
                <a:solidFill>
                  <a:srgbClr val="FF0000"/>
                </a:solidFill>
              </a:rPr>
              <a:t>(</a:t>
            </a:r>
            <a:r>
              <a:rPr lang="zh-TW" altLang="en-US" sz="2400" b="1" u="sng" dirty="0">
                <a:solidFill>
                  <a:srgbClr val="FF0000"/>
                </a:solidFill>
              </a:rPr>
              <a:t>專案教師</a:t>
            </a:r>
            <a:r>
              <a:rPr lang="en-US" altLang="zh-TW" sz="2400" b="1" u="sng" dirty="0">
                <a:solidFill>
                  <a:srgbClr val="FF0000"/>
                </a:solidFill>
              </a:rPr>
              <a:t>)</a:t>
            </a:r>
            <a:r>
              <a:rPr lang="zh-TW" altLang="en-US" sz="2400" b="1" dirty="0"/>
              <a:t>評鑑基準項目</a:t>
            </a:r>
            <a:r>
              <a:rPr lang="en-US" altLang="zh-TW" sz="2400" b="1" dirty="0"/>
              <a:t>(</a:t>
            </a:r>
            <a:r>
              <a:rPr lang="zh-TW" altLang="en-US" sz="2400" b="1" dirty="0"/>
              <a:t>行政單位</a:t>
            </a:r>
            <a:r>
              <a:rPr lang="en-US" altLang="zh-TW" sz="2400" b="1" dirty="0"/>
              <a:t>/</a:t>
            </a:r>
            <a:r>
              <a:rPr lang="zh-TW" altLang="en-US" sz="2400" b="1" dirty="0"/>
              <a:t>語言中心聘任</a:t>
            </a:r>
            <a:r>
              <a:rPr lang="en-US" altLang="zh-TW" sz="2400" b="1" dirty="0"/>
              <a:t>)</a:t>
            </a:r>
            <a:r>
              <a:rPr lang="zh-TW" altLang="en-US" sz="2400" b="1" dirty="0"/>
              <a:t>匯入單位（同仁）分工一覽表</a:t>
            </a:r>
            <a:r>
              <a:rPr lang="en-US" altLang="zh-TW" sz="2400" b="1" dirty="0"/>
              <a:t>(6/6)</a:t>
            </a:r>
            <a:endParaRPr lang="zh-TW" altLang="en-US" sz="2400" b="1" dirty="0"/>
          </a:p>
        </p:txBody>
      </p:sp>
      <p:graphicFrame>
        <p:nvGraphicFramePr>
          <p:cNvPr id="7" name="表格 6">
            <a:extLst>
              <a:ext uri="{FF2B5EF4-FFF2-40B4-BE49-F238E27FC236}">
                <a16:creationId xmlns:a16="http://schemas.microsoft.com/office/drawing/2014/main" id="{60383C60-4D6E-48F0-8DD6-78C4DCE2A5FC}"/>
              </a:ext>
            </a:extLst>
          </p:cNvPr>
          <p:cNvGraphicFramePr>
            <a:graphicFrameLocks noGrp="1"/>
          </p:cNvGraphicFramePr>
          <p:nvPr>
            <p:extLst>
              <p:ext uri="{D42A27DB-BD31-4B8C-83A1-F6EECF244321}">
                <p14:modId xmlns:p14="http://schemas.microsoft.com/office/powerpoint/2010/main" val="4124100544"/>
              </p:ext>
            </p:extLst>
          </p:nvPr>
        </p:nvGraphicFramePr>
        <p:xfrm>
          <a:off x="224972" y="1124744"/>
          <a:ext cx="8694055" cy="4369656"/>
        </p:xfrm>
        <a:graphic>
          <a:graphicData uri="http://schemas.openxmlformats.org/drawingml/2006/table">
            <a:tbl>
              <a:tblPr firstRow="1" firstCol="1" bandRow="1" bandCol="1"/>
              <a:tblGrid>
                <a:gridCol w="1106668">
                  <a:extLst>
                    <a:ext uri="{9D8B030D-6E8A-4147-A177-3AD203B41FA5}">
                      <a16:colId xmlns:a16="http://schemas.microsoft.com/office/drawing/2014/main" val="2874881656"/>
                    </a:ext>
                  </a:extLst>
                </a:gridCol>
                <a:gridCol w="4464496">
                  <a:extLst>
                    <a:ext uri="{9D8B030D-6E8A-4147-A177-3AD203B41FA5}">
                      <a16:colId xmlns:a16="http://schemas.microsoft.com/office/drawing/2014/main" val="3590250686"/>
                    </a:ext>
                  </a:extLst>
                </a:gridCol>
                <a:gridCol w="3122891">
                  <a:extLst>
                    <a:ext uri="{9D8B030D-6E8A-4147-A177-3AD203B41FA5}">
                      <a16:colId xmlns:a16="http://schemas.microsoft.com/office/drawing/2014/main" val="3854924319"/>
                    </a:ext>
                  </a:extLst>
                </a:gridCol>
              </a:tblGrid>
              <a:tr h="305656">
                <a:tc gridSpan="2">
                  <a:txBody>
                    <a:bodyPr/>
                    <a:lstStyle/>
                    <a:p>
                      <a:pPr algn="ctr">
                        <a:lnSpc>
                          <a:spcPts val="1200"/>
                        </a:lnSpc>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項目</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6997" marR="5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algn="ctr">
                        <a:lnSpc>
                          <a:spcPts val="1200"/>
                        </a:lnSpc>
                        <a:spcAft>
                          <a:spcPts val="0"/>
                        </a:spcAft>
                      </a:pP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6997" marR="5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200"/>
                        </a:lnSpc>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維護單位及同仁或教師</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6997" marR="5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74028208"/>
                  </a:ext>
                </a:extLst>
              </a:tr>
              <a:tr h="3651958">
                <a:tc>
                  <a:txBody>
                    <a:bodyPr/>
                    <a:lstStyle/>
                    <a:p>
                      <a:pPr algn="just">
                        <a:lnSpc>
                          <a:spcPts val="1400"/>
                        </a:lnSpc>
                        <a:spcAft>
                          <a:spcPts val="0"/>
                        </a:spcAft>
                      </a:pPr>
                      <a:r>
                        <a:rPr lang="en-US" sz="18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C2</a:t>
                      </a:r>
                      <a:r>
                        <a:rPr lang="zh-TW" sz="18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配合項目</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just">
                        <a:lnSpc>
                          <a:spcPts val="2000"/>
                        </a:lnSpc>
                        <a:spcAft>
                          <a:spcPts val="0"/>
                        </a:spcAft>
                      </a:pPr>
                      <a:r>
                        <a:rPr lang="en-US" altLang="zh-TW" sz="17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8.</a:t>
                      </a:r>
                      <a:r>
                        <a:rPr lang="zh-TW" altLang="zh-TW" sz="17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擔任大學社會責任</a:t>
                      </a:r>
                      <a:r>
                        <a:rPr lang="en-US" altLang="zh-TW" sz="17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(USR)</a:t>
                      </a:r>
                      <a:r>
                        <a:rPr lang="zh-TW" altLang="zh-TW" sz="17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實踐計畫主持人或共同主持人：</a:t>
                      </a:r>
                      <a:r>
                        <a:rPr lang="en-US" altLang="zh-TW" sz="17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20</a:t>
                      </a:r>
                      <a:r>
                        <a:rPr lang="zh-TW" altLang="zh-TW" sz="17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分；協同主持人：</a:t>
                      </a:r>
                      <a:r>
                        <a:rPr lang="en-US" altLang="zh-TW" sz="17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15</a:t>
                      </a:r>
                      <a:r>
                        <a:rPr lang="zh-TW" altLang="zh-TW" sz="17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en-US" altLang="zh-TW" sz="17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152400" indent="-152400" algn="just">
                        <a:lnSpc>
                          <a:spcPts val="2000"/>
                        </a:lnSpc>
                        <a:spcAft>
                          <a:spcPts val="0"/>
                        </a:spcAft>
                      </a:pPr>
                      <a:r>
                        <a:rPr lang="zh-TW" altLang="en-US" sz="17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7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7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USR</a:t>
                      </a:r>
                      <a:r>
                        <a:rPr lang="zh-TW" altLang="zh-TW" sz="17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子計畫主持人或協同主持人：</a:t>
                      </a:r>
                      <a:r>
                        <a:rPr lang="en-US" altLang="zh-TW" sz="17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zh-TW" sz="17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en-US" altLang="zh-TW" sz="17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152400" indent="-152400" algn="just">
                        <a:lnSpc>
                          <a:spcPts val="2000"/>
                        </a:lnSpc>
                        <a:spcAft>
                          <a:spcPts val="0"/>
                        </a:spcAft>
                      </a:pPr>
                      <a:r>
                        <a:rPr lang="zh-TW" altLang="en-US" sz="17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7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開設</a:t>
                      </a:r>
                      <a:r>
                        <a:rPr lang="en-US" altLang="zh-TW" sz="17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USR</a:t>
                      </a:r>
                      <a:r>
                        <a:rPr lang="zh-TW" altLang="zh-TW" sz="17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專業課程融入服務學習，並與在地連結者，每堂課採計</a:t>
                      </a:r>
                      <a:r>
                        <a:rPr lang="en-US" altLang="zh-TW" sz="17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zh-TW" sz="17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分</a:t>
                      </a:r>
                      <a:r>
                        <a:rPr lang="en-US" altLang="zh-TW" sz="17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7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每年度上限</a:t>
                      </a:r>
                      <a:r>
                        <a:rPr lang="en-US" altLang="zh-TW" sz="17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zh-TW" sz="17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分</a:t>
                      </a:r>
                      <a:r>
                        <a:rPr lang="en-US" altLang="zh-TW" sz="17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7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7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擔任</a:t>
                      </a:r>
                      <a:r>
                        <a:rPr lang="en-US" altLang="zh-TW" sz="17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USR</a:t>
                      </a:r>
                      <a:r>
                        <a:rPr lang="zh-TW" altLang="zh-TW" sz="17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計畫相關研討會主講人或講師，每場</a:t>
                      </a:r>
                      <a:r>
                        <a:rPr lang="en-US" altLang="zh-TW" sz="17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zh-TW" sz="17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分</a:t>
                      </a:r>
                      <a:r>
                        <a:rPr lang="en-US" altLang="zh-TW" sz="17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7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每年度上限</a:t>
                      </a:r>
                      <a:r>
                        <a:rPr lang="en-US" altLang="zh-TW" sz="17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zh-TW" sz="17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分</a:t>
                      </a:r>
                      <a:r>
                        <a:rPr lang="en-US" altLang="zh-TW" sz="17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7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1700" kern="100" dirty="0">
                        <a:effectLst/>
                        <a:latin typeface="Calibri" panose="020F0502020204030204" pitchFamily="34" charset="0"/>
                        <a:ea typeface="+mn-ea"/>
                        <a:cs typeface="Times New Roman" panose="02020603050405020304" pitchFamily="18" charset="0"/>
                      </a:endParaRPr>
                    </a:p>
                    <a:p>
                      <a:pPr marL="152400" indent="-152400" algn="just">
                        <a:lnSpc>
                          <a:spcPts val="2000"/>
                        </a:lnSpc>
                        <a:spcAft>
                          <a:spcPts val="0"/>
                        </a:spcAft>
                      </a:pPr>
                      <a:r>
                        <a:rPr lang="en-US" altLang="zh-TW" sz="17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9.</a:t>
                      </a:r>
                      <a:r>
                        <a:rPr lang="zh-TW" altLang="zh-TW" sz="17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輔導學生考取專業證照</a:t>
                      </a:r>
                      <a:r>
                        <a:rPr lang="en-US" altLang="zh-TW" sz="17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7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含教師檢定、教保員檢定</a:t>
                      </a:r>
                      <a:r>
                        <a:rPr lang="en-US" altLang="zh-TW" sz="17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7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開授相關課程；或有具體成效且留有相關輔導紀錄者，以輔導每位學生考取證照級數為基準計分，甲級</a:t>
                      </a:r>
                      <a:r>
                        <a:rPr lang="en-US" altLang="zh-TW" sz="17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15</a:t>
                      </a:r>
                      <a:r>
                        <a:rPr lang="zh-TW" altLang="zh-TW" sz="17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分、乙級</a:t>
                      </a:r>
                      <a:r>
                        <a:rPr lang="en-US" altLang="zh-TW" sz="17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zh-TW" sz="17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分、丙級</a:t>
                      </a:r>
                      <a:r>
                        <a:rPr lang="en-US" altLang="zh-TW" sz="17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zh-TW" sz="17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分；國際證照級數比照甲級，未分級數之證照依丙級數加計分數。本項次累計至多</a:t>
                      </a:r>
                      <a:r>
                        <a:rPr lang="en-US" altLang="zh-TW" sz="17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20</a:t>
                      </a:r>
                      <a:r>
                        <a:rPr lang="zh-TW" altLang="zh-TW" sz="1700" kern="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altLang="zh-TW" sz="1700" kern="100" dirty="0">
                        <a:effectLst/>
                        <a:latin typeface="Calibri" panose="020F0502020204030204" pitchFamily="34" charset="0"/>
                        <a:ea typeface="+mn-ea"/>
                        <a:cs typeface="Times New Roman" panose="02020603050405020304" pitchFamily="18" charset="0"/>
                      </a:endParaRPr>
                    </a:p>
                    <a:p>
                      <a:pPr algn="just">
                        <a:lnSpc>
                          <a:spcPts val="2000"/>
                        </a:lnSpc>
                      </a:pPr>
                      <a:r>
                        <a:rPr lang="en-US" altLang="zh-TW" sz="1700" kern="0" dirty="0">
                          <a:effectLst/>
                          <a:latin typeface="Times New Roman" panose="02020603050405020304" pitchFamily="18" charset="0"/>
                          <a:ea typeface="標楷體" panose="03000509000000000000" pitchFamily="65" charset="-120"/>
                        </a:rPr>
                        <a:t>10.</a:t>
                      </a:r>
                      <a:r>
                        <a:rPr lang="zh-TW" altLang="zh-TW" sz="1700" kern="0" dirty="0">
                          <a:effectLst/>
                          <a:latin typeface="Times New Roman" panose="02020603050405020304" pitchFamily="18" charset="0"/>
                          <a:ea typeface="標楷體" panose="03000509000000000000" pitchFamily="65" charset="-120"/>
                          <a:cs typeface="Times New Roman" panose="02020603050405020304" pitchFamily="18" charset="0"/>
                        </a:rPr>
                        <a:t>其他校內相關服務具有實際績效可佐證者</a:t>
                      </a:r>
                      <a:endParaRPr lang="en-US" altLang="zh-TW" sz="1700" kern="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just">
                        <a:lnSpc>
                          <a:spcPts val="2000"/>
                        </a:lnSpc>
                      </a:pPr>
                      <a:r>
                        <a:rPr lang="zh-TW" altLang="en-US" sz="1700" kern="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700" kern="0" dirty="0">
                          <a:effectLst/>
                          <a:latin typeface="Times New Roman" panose="02020603050405020304" pitchFamily="18" charset="0"/>
                          <a:ea typeface="標楷體" panose="03000509000000000000" pitchFamily="65" charset="-120"/>
                          <a:cs typeface="Times New Roman" panose="02020603050405020304" pitchFamily="18" charset="0"/>
                        </a:rPr>
                        <a:t>：依參與程度</a:t>
                      </a:r>
                      <a:r>
                        <a:rPr lang="en-US" altLang="zh-TW" sz="1700" kern="0" dirty="0">
                          <a:effectLst/>
                          <a:latin typeface="Times New Roman" panose="02020603050405020304" pitchFamily="18" charset="0"/>
                          <a:ea typeface="標楷體" panose="03000509000000000000" pitchFamily="65" charset="-120"/>
                        </a:rPr>
                        <a:t>2</a:t>
                      </a:r>
                      <a:r>
                        <a:rPr lang="zh-TW" altLang="zh-TW" sz="1700" kern="0" dirty="0">
                          <a:effectLst/>
                          <a:latin typeface="Times New Roman" panose="02020603050405020304" pitchFamily="18" charset="0"/>
                          <a:ea typeface="標楷體" panose="03000509000000000000" pitchFamily="65" charset="-120"/>
                          <a:cs typeface="Times New Roman" panose="02020603050405020304" pitchFamily="18" charset="0"/>
                        </a:rPr>
                        <a:t>分至</a:t>
                      </a:r>
                      <a:r>
                        <a:rPr lang="en-US" altLang="zh-TW" sz="1700" kern="0" dirty="0">
                          <a:effectLst/>
                          <a:latin typeface="Times New Roman" panose="02020603050405020304" pitchFamily="18" charset="0"/>
                          <a:ea typeface="標楷體" panose="03000509000000000000" pitchFamily="65" charset="-120"/>
                        </a:rPr>
                        <a:t>10</a:t>
                      </a:r>
                      <a:r>
                        <a:rPr lang="zh-TW" altLang="zh-TW" sz="17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7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ts val="1800"/>
                        </a:lnSpc>
                        <a:spcAft>
                          <a:spcPts val="0"/>
                        </a:spcAft>
                        <a:buFont typeface="+mj-lt"/>
                        <a:buNone/>
                      </a:pPr>
                      <a:r>
                        <a:rPr lang="en-US" altLang="zh-TW" sz="1600" b="1" kern="100" dirty="0">
                          <a:effectLst/>
                          <a:latin typeface="標楷體" panose="03000509000000000000" pitchFamily="65" charset="-120"/>
                          <a:ea typeface="標楷體" panose="03000509000000000000" pitchFamily="65" charset="-120"/>
                          <a:cs typeface="Times New Roman" panose="02020603050405020304" pitchFamily="18" charset="0"/>
                        </a:rPr>
                        <a:t>8.</a:t>
                      </a:r>
                      <a:r>
                        <a:rPr lang="zh-TW" altLang="en-US" sz="1600" b="1" kern="100" dirty="0">
                          <a:effectLst/>
                          <a:latin typeface="標楷體" panose="03000509000000000000" pitchFamily="65" charset="-120"/>
                          <a:ea typeface="標楷體" panose="03000509000000000000" pitchFamily="65" charset="-120"/>
                          <a:cs typeface="Times New Roman" panose="02020603050405020304" pitchFamily="18" charset="0"/>
                        </a:rPr>
                        <a:t> 擔任大學社會責任</a:t>
                      </a:r>
                      <a:r>
                        <a:rPr lang="en-US" altLang="zh-TW" sz="1600" b="1" kern="100" dirty="0">
                          <a:effectLst/>
                          <a:latin typeface="標楷體" panose="03000509000000000000" pitchFamily="65" charset="-120"/>
                          <a:ea typeface="標楷體" panose="03000509000000000000" pitchFamily="65" charset="-120"/>
                          <a:cs typeface="Times New Roman" panose="02020603050405020304" pitchFamily="18" charset="0"/>
                        </a:rPr>
                        <a:t>(USR)</a:t>
                      </a:r>
                      <a:r>
                        <a:rPr lang="zh-TW" altLang="en-US" sz="1600" b="1" kern="100" dirty="0">
                          <a:effectLst/>
                          <a:latin typeface="標楷體" panose="03000509000000000000" pitchFamily="65" charset="-120"/>
                          <a:ea typeface="標楷體" panose="03000509000000000000" pitchFamily="65" charset="-120"/>
                          <a:cs typeface="Times New Roman" panose="02020603050405020304" pitchFamily="18" charset="0"/>
                        </a:rPr>
                        <a:t>實踐計畫</a:t>
                      </a:r>
                      <a:endParaRPr lang="en-US" altLang="zh-TW" sz="1600" b="1"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0" lvl="0" indent="0">
                        <a:lnSpc>
                          <a:spcPts val="1800"/>
                        </a:lnSpc>
                        <a:spcAft>
                          <a:spcPts val="0"/>
                        </a:spcAft>
                        <a:buFont typeface="+mj-lt"/>
                        <a:buNone/>
                      </a:pPr>
                      <a:r>
                        <a:rPr lang="zh-TW" altLang="en-US" sz="1600" kern="100" dirty="0">
                          <a:effectLst/>
                          <a:latin typeface="標楷體" panose="03000509000000000000" pitchFamily="65" charset="-120"/>
                          <a:ea typeface="標楷體" panose="03000509000000000000" pitchFamily="65" charset="-120"/>
                          <a:cs typeface="Times New Roman" panose="02020603050405020304" pitchFamily="18" charset="0"/>
                        </a:rPr>
                        <a:t>跨領域特色發展中心</a:t>
                      </a:r>
                      <a:endParaRPr lang="en-US" alt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0" lvl="0" indent="0">
                        <a:lnSpc>
                          <a:spcPts val="1800"/>
                        </a:lnSpc>
                        <a:spcAft>
                          <a:spcPts val="0"/>
                        </a:spcAft>
                        <a:buFont typeface="+mj-lt"/>
                        <a:buNone/>
                      </a:pPr>
                      <a:endParaRPr lang="zh-TW" altLang="en-US" sz="16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0" lvl="0" indent="0">
                        <a:lnSpc>
                          <a:spcPts val="1800"/>
                        </a:lnSpc>
                        <a:spcAft>
                          <a:spcPts val="0"/>
                        </a:spcAft>
                        <a:buFont typeface="+mj-lt"/>
                        <a:buNone/>
                      </a:pPr>
                      <a:r>
                        <a:rPr lang="en-US" altLang="zh-TW" sz="1600" b="1" kern="100" dirty="0">
                          <a:effectLst/>
                          <a:latin typeface="標楷體" panose="03000509000000000000" pitchFamily="65" charset="-120"/>
                          <a:ea typeface="標楷體" panose="03000509000000000000" pitchFamily="65" charset="-120"/>
                          <a:cs typeface="Times New Roman" panose="02020603050405020304" pitchFamily="18" charset="0"/>
                        </a:rPr>
                        <a:t>9.</a:t>
                      </a:r>
                      <a:r>
                        <a:rPr lang="zh-TW" altLang="en-US" sz="1600" b="1" kern="100" dirty="0">
                          <a:effectLst/>
                          <a:latin typeface="標楷體" panose="03000509000000000000" pitchFamily="65" charset="-120"/>
                          <a:ea typeface="標楷體" panose="03000509000000000000" pitchFamily="65" charset="-120"/>
                          <a:cs typeface="Times New Roman" panose="02020603050405020304" pitchFamily="18" charset="0"/>
                        </a:rPr>
                        <a:t> 輔導學生考取專業證照</a:t>
                      </a:r>
                      <a:r>
                        <a:rPr lang="en-US" altLang="zh-TW" sz="1600" b="1"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600" b="1" kern="100" dirty="0">
                          <a:effectLst/>
                          <a:latin typeface="標楷體" panose="03000509000000000000" pitchFamily="65" charset="-120"/>
                          <a:ea typeface="標楷體" panose="03000509000000000000" pitchFamily="65" charset="-120"/>
                          <a:cs typeface="Times New Roman" panose="02020603050405020304" pitchFamily="18" charset="0"/>
                        </a:rPr>
                        <a:t>含教師檢定、教保員檢定</a:t>
                      </a:r>
                      <a:r>
                        <a:rPr lang="en-US" altLang="zh-TW" sz="1600" b="1" kern="100" dirty="0">
                          <a:effectLst/>
                          <a:latin typeface="標楷體" panose="03000509000000000000" pitchFamily="65" charset="-120"/>
                          <a:ea typeface="標楷體" panose="03000509000000000000" pitchFamily="65" charset="-120"/>
                          <a:cs typeface="Times New Roman" panose="02020603050405020304" pitchFamily="18" charset="0"/>
                        </a:rPr>
                        <a:t>)</a:t>
                      </a:r>
                    </a:p>
                    <a:p>
                      <a:pPr marL="0" lvl="0" indent="0">
                        <a:lnSpc>
                          <a:spcPts val="1800"/>
                        </a:lnSpc>
                        <a:spcAft>
                          <a:spcPts val="0"/>
                        </a:spcAft>
                        <a:buFont typeface="+mj-lt"/>
                        <a:buNone/>
                      </a:pPr>
                      <a:r>
                        <a:rPr lang="zh-TW" altLang="en-US" sz="1600" kern="100" dirty="0">
                          <a:effectLst/>
                          <a:latin typeface="標楷體" panose="03000509000000000000" pitchFamily="65" charset="-120"/>
                          <a:ea typeface="標楷體" panose="03000509000000000000" pitchFamily="65" charset="-120"/>
                          <a:cs typeface="Times New Roman" panose="02020603050405020304" pitchFamily="18" charset="0"/>
                        </a:rPr>
                        <a:t>職涯發展處徐偉玲、蔡雅惠</a:t>
                      </a:r>
                      <a:r>
                        <a:rPr lang="en-US" altLang="zh-TW" sz="16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600" kern="100" dirty="0">
                          <a:effectLst/>
                          <a:latin typeface="標楷體" panose="03000509000000000000" pitchFamily="65" charset="-120"/>
                          <a:ea typeface="標楷體" panose="03000509000000000000" pitchFamily="65" charset="-120"/>
                          <a:cs typeface="Times New Roman" panose="02020603050405020304" pitchFamily="18" charset="0"/>
                        </a:rPr>
                        <a:t>各系所</a:t>
                      </a:r>
                      <a:r>
                        <a:rPr lang="en-US" altLang="zh-TW" sz="16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600" kern="100" dirty="0">
                          <a:effectLst/>
                          <a:latin typeface="標楷體" panose="03000509000000000000" pitchFamily="65" charset="-120"/>
                          <a:ea typeface="標楷體" panose="03000509000000000000" pitchFamily="65" charset="-120"/>
                          <a:cs typeface="Times New Roman" panose="02020603050405020304" pitchFamily="18" charset="0"/>
                        </a:rPr>
                        <a:t>師資培育中心</a:t>
                      </a:r>
                      <a:r>
                        <a:rPr lang="en-US" altLang="zh-TW" sz="16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600" kern="100" dirty="0">
                          <a:effectLst/>
                          <a:latin typeface="標楷體" panose="03000509000000000000" pitchFamily="65" charset="-120"/>
                          <a:ea typeface="標楷體" panose="03000509000000000000" pitchFamily="65" charset="-120"/>
                          <a:cs typeface="Times New Roman" panose="02020603050405020304" pitchFamily="18" charset="0"/>
                        </a:rPr>
                        <a:t>幼兒保育系</a:t>
                      </a:r>
                      <a:r>
                        <a:rPr lang="en-US" altLang="zh-TW" sz="1600" kern="100" dirty="0">
                          <a:effectLst/>
                          <a:latin typeface="標楷體" panose="03000509000000000000" pitchFamily="65" charset="-120"/>
                          <a:ea typeface="標楷體" panose="03000509000000000000" pitchFamily="65" charset="-120"/>
                          <a:cs typeface="Times New Roman" panose="02020603050405020304" pitchFamily="18" charset="0"/>
                        </a:rPr>
                        <a:t>)</a:t>
                      </a:r>
                    </a:p>
                    <a:p>
                      <a:pPr marL="0" lvl="0" indent="0">
                        <a:lnSpc>
                          <a:spcPts val="1800"/>
                        </a:lnSpc>
                        <a:spcAft>
                          <a:spcPts val="0"/>
                        </a:spcAft>
                        <a:buFont typeface="+mj-lt"/>
                        <a:buNone/>
                      </a:pPr>
                      <a:endParaRPr lang="en-US" alt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0" lvl="0" indent="0">
                        <a:lnSpc>
                          <a:spcPts val="1800"/>
                        </a:lnSpc>
                        <a:spcAft>
                          <a:spcPts val="0"/>
                        </a:spcAft>
                        <a:buFont typeface="+mj-lt"/>
                        <a:buNone/>
                      </a:pPr>
                      <a:r>
                        <a:rPr lang="en-US" altLang="zh-TW" sz="1600" b="1" kern="100" dirty="0">
                          <a:effectLst/>
                          <a:latin typeface="標楷體" panose="03000509000000000000" pitchFamily="65" charset="-120"/>
                          <a:ea typeface="標楷體" panose="03000509000000000000" pitchFamily="65" charset="-120"/>
                          <a:cs typeface="Times New Roman" panose="02020603050405020304" pitchFamily="18" charset="0"/>
                        </a:rPr>
                        <a:t>10.</a:t>
                      </a:r>
                      <a:r>
                        <a:rPr lang="zh-TW" altLang="en-US" sz="1600" b="1" kern="100" dirty="0">
                          <a:effectLst/>
                          <a:latin typeface="標楷體" panose="03000509000000000000" pitchFamily="65" charset="-120"/>
                          <a:ea typeface="標楷體" panose="03000509000000000000" pitchFamily="65" charset="-120"/>
                          <a:cs typeface="Times New Roman" panose="02020603050405020304" pitchFamily="18" charset="0"/>
                        </a:rPr>
                        <a:t> 其他校內相關服務具有實際績效可佐證者 </a:t>
                      </a:r>
                      <a:r>
                        <a:rPr lang="en-US" altLang="zh-TW" sz="1600" b="1"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600" b="1" kern="100" dirty="0">
                          <a:effectLst/>
                          <a:latin typeface="標楷體" panose="03000509000000000000" pitchFamily="65" charset="-120"/>
                          <a:ea typeface="標楷體" panose="03000509000000000000" pitchFamily="65" charset="-120"/>
                          <a:cs typeface="Times New Roman" panose="02020603050405020304" pitchFamily="18" charset="0"/>
                        </a:rPr>
                        <a:t>檢附證明文件</a:t>
                      </a:r>
                      <a:r>
                        <a:rPr lang="en-US" altLang="zh-TW" sz="1600" b="1" kern="100" dirty="0">
                          <a:effectLst/>
                          <a:latin typeface="標楷體" panose="03000509000000000000" pitchFamily="65" charset="-120"/>
                          <a:ea typeface="標楷體" panose="03000509000000000000" pitchFamily="65" charset="-120"/>
                          <a:cs typeface="Times New Roman" panose="02020603050405020304" pitchFamily="18" charset="0"/>
                        </a:rPr>
                        <a:t>)</a:t>
                      </a:r>
                    </a:p>
                    <a:p>
                      <a:pPr marL="0" lvl="0" indent="0">
                        <a:lnSpc>
                          <a:spcPts val="1800"/>
                        </a:lnSpc>
                        <a:spcAft>
                          <a:spcPts val="0"/>
                        </a:spcAft>
                        <a:buFont typeface="+mj-lt"/>
                        <a:buNone/>
                      </a:pPr>
                      <a:r>
                        <a:rPr lang="zh-TW" altLang="en-US" sz="1600" kern="100" dirty="0">
                          <a:effectLst/>
                          <a:latin typeface="標楷體" panose="03000509000000000000" pitchFamily="65" charset="-120"/>
                          <a:ea typeface="標楷體" panose="03000509000000000000" pitchFamily="65" charset="-120"/>
                          <a:cs typeface="Times New Roman" panose="02020603050405020304" pitchFamily="18" charset="0"/>
                        </a:rPr>
                        <a:t>教師自填，並檢附證明文件</a:t>
                      </a:r>
                    </a:p>
                    <a:p>
                      <a:pPr marL="342900" lvl="0" indent="-342900">
                        <a:lnSpc>
                          <a:spcPts val="1800"/>
                        </a:lnSpc>
                        <a:spcAft>
                          <a:spcPts val="0"/>
                        </a:spcAft>
                        <a:buFont typeface="+mj-lt"/>
                        <a:buAutoNum type="arabicPeriod"/>
                      </a:pP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4343351"/>
                  </a:ext>
                </a:extLst>
              </a:tr>
            </a:tbl>
          </a:graphicData>
        </a:graphic>
      </p:graphicFrame>
    </p:spTree>
    <p:extLst>
      <p:ext uri="{BB962C8B-B14F-4D97-AF65-F5344CB8AC3E}">
        <p14:creationId xmlns:p14="http://schemas.microsoft.com/office/powerpoint/2010/main" val="7609994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F72BF29-8F92-48F3-B746-890B720BB486}"/>
              </a:ext>
            </a:extLst>
          </p:cNvPr>
          <p:cNvSpPr>
            <a:spLocks noGrp="1"/>
          </p:cNvSpPr>
          <p:nvPr>
            <p:ph type="title"/>
          </p:nvPr>
        </p:nvSpPr>
        <p:spPr>
          <a:xfrm>
            <a:off x="539552" y="136470"/>
            <a:ext cx="7886700" cy="855745"/>
          </a:xfrm>
        </p:spPr>
        <p:txBody>
          <a:bodyPr>
            <a:normAutofit/>
          </a:bodyPr>
          <a:lstStyle/>
          <a:p>
            <a:pPr algn="ctr"/>
            <a:r>
              <a:rPr lang="zh-TW" altLang="en-US" sz="2400" b="1" dirty="0"/>
              <a:t>國立屏東科技大學</a:t>
            </a:r>
            <a:r>
              <a:rPr lang="zh-TW" altLang="en-US" sz="2400" b="1" u="sng" dirty="0">
                <a:solidFill>
                  <a:srgbClr val="FF0000"/>
                </a:solidFill>
              </a:rPr>
              <a:t>編制外專任教學人員</a:t>
            </a:r>
            <a:r>
              <a:rPr lang="en-US" altLang="zh-TW" sz="2400" b="1" u="sng" dirty="0">
                <a:solidFill>
                  <a:srgbClr val="FF0000"/>
                </a:solidFill>
              </a:rPr>
              <a:t>(</a:t>
            </a:r>
            <a:r>
              <a:rPr lang="zh-TW" altLang="en-US" sz="2400" b="1" u="sng" dirty="0">
                <a:solidFill>
                  <a:srgbClr val="FF0000"/>
                </a:solidFill>
              </a:rPr>
              <a:t>專案教師</a:t>
            </a:r>
            <a:r>
              <a:rPr lang="en-US" altLang="zh-TW" sz="2400" b="1" u="sng" dirty="0">
                <a:solidFill>
                  <a:srgbClr val="FF0000"/>
                </a:solidFill>
              </a:rPr>
              <a:t>)</a:t>
            </a:r>
            <a:r>
              <a:rPr lang="zh-TW" altLang="en-US" sz="2400" b="1" dirty="0"/>
              <a:t>評鑑</a:t>
            </a:r>
            <a:br>
              <a:rPr lang="en-US" altLang="zh-TW" sz="2400" b="1" dirty="0"/>
            </a:br>
            <a:r>
              <a:rPr lang="zh-TW" altLang="en-US" sz="2400" b="1" dirty="0"/>
              <a:t>研究、教學、輔導與服務成績申請證明書</a:t>
            </a:r>
          </a:p>
        </p:txBody>
      </p:sp>
      <p:sp>
        <p:nvSpPr>
          <p:cNvPr id="4" name="投影片編號版面配置區 3">
            <a:extLst>
              <a:ext uri="{FF2B5EF4-FFF2-40B4-BE49-F238E27FC236}">
                <a16:creationId xmlns:a16="http://schemas.microsoft.com/office/drawing/2014/main" id="{E293D373-CECA-4B6A-9655-BE98FC26D025}"/>
              </a:ext>
            </a:extLst>
          </p:cNvPr>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89</a:t>
            </a:fld>
            <a:endParaRPr lang="zh-TW" altLang="en-US">
              <a:solidFill>
                <a:prstClr val="black">
                  <a:tint val="75000"/>
                </a:prstClr>
              </a:solidFill>
            </a:endParaRPr>
          </a:p>
        </p:txBody>
      </p:sp>
      <p:pic>
        <p:nvPicPr>
          <p:cNvPr id="5" name="圖片 4">
            <a:extLst>
              <a:ext uri="{FF2B5EF4-FFF2-40B4-BE49-F238E27FC236}">
                <a16:creationId xmlns:a16="http://schemas.microsoft.com/office/drawing/2014/main" id="{AF47EEC1-2D92-4025-B1A3-1248CDD6AD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361" y="1327146"/>
            <a:ext cx="2808312" cy="4648603"/>
          </a:xfrm>
          <a:prstGeom prst="rect">
            <a:avLst/>
          </a:prstGeom>
          <a:ln>
            <a:solidFill>
              <a:schemeClr val="accent1"/>
            </a:solidFill>
          </a:ln>
        </p:spPr>
      </p:pic>
      <p:pic>
        <p:nvPicPr>
          <p:cNvPr id="7" name="圖片 6">
            <a:extLst>
              <a:ext uri="{FF2B5EF4-FFF2-40B4-BE49-F238E27FC236}">
                <a16:creationId xmlns:a16="http://schemas.microsoft.com/office/drawing/2014/main" id="{B97431FA-1CD5-44CE-B3E0-40BEFEB485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6398" y="1350008"/>
            <a:ext cx="2808312" cy="4633362"/>
          </a:xfrm>
          <a:prstGeom prst="rect">
            <a:avLst/>
          </a:prstGeom>
          <a:ln>
            <a:solidFill>
              <a:schemeClr val="accent1"/>
            </a:solidFill>
          </a:ln>
        </p:spPr>
      </p:pic>
      <p:pic>
        <p:nvPicPr>
          <p:cNvPr id="10" name="圖片 9">
            <a:extLst>
              <a:ext uri="{FF2B5EF4-FFF2-40B4-BE49-F238E27FC236}">
                <a16:creationId xmlns:a16="http://schemas.microsoft.com/office/drawing/2014/main" id="{C5DBE018-2336-45D0-A766-4935032F8F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2160" y="1327146"/>
            <a:ext cx="2952328" cy="4648603"/>
          </a:xfrm>
          <a:prstGeom prst="rect">
            <a:avLst/>
          </a:prstGeom>
          <a:ln>
            <a:solidFill>
              <a:schemeClr val="accent1"/>
            </a:solidFill>
          </a:ln>
        </p:spPr>
      </p:pic>
    </p:spTree>
    <p:extLst>
      <p:ext uri="{BB962C8B-B14F-4D97-AF65-F5344CB8AC3E}">
        <p14:creationId xmlns:p14="http://schemas.microsoft.com/office/powerpoint/2010/main" val="3284336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267615"/>
            <a:ext cx="8047806" cy="855745"/>
          </a:xfrm>
        </p:spPr>
        <p:txBody>
          <a:bodyPr>
            <a:noAutofit/>
          </a:bodyPr>
          <a:lstStyle/>
          <a:p>
            <a:r>
              <a:rPr lang="en-US" altLang="zh-TW" sz="3600" b="1" dirty="0"/>
              <a:t>(</a:t>
            </a:r>
            <a:r>
              <a:rPr lang="zh-TW" altLang="en-US" sz="3600" b="1" dirty="0"/>
              <a:t>三</a:t>
            </a:r>
            <a:r>
              <a:rPr lang="en-US" altLang="zh-TW" sz="3600" b="1" dirty="0"/>
              <a:t>)</a:t>
            </a:r>
            <a:r>
              <a:rPr lang="zh-TW" altLang="en-US" sz="3600" b="1" dirty="0"/>
              <a:t> 「專任教師」評鑑作業參考時程表</a:t>
            </a:r>
          </a:p>
        </p:txBody>
      </p:sp>
      <p:sp>
        <p:nvSpPr>
          <p:cNvPr id="4" name="投影片編號版面配置區 3"/>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9</a:t>
            </a:fld>
            <a:endParaRPr lang="zh-TW" altLang="en-US">
              <a:solidFill>
                <a:prstClr val="black">
                  <a:tint val="75000"/>
                </a:prstClr>
              </a:solidFill>
            </a:endParaRPr>
          </a:p>
        </p:txBody>
      </p:sp>
      <p:sp>
        <p:nvSpPr>
          <p:cNvPr id="6" name="Rectangle 1">
            <a:extLst>
              <a:ext uri="{FF2B5EF4-FFF2-40B4-BE49-F238E27FC236}">
                <a16:creationId xmlns:a16="http://schemas.microsoft.com/office/drawing/2014/main" id="{AFA5EB20-6BCC-4C31-87C7-923F13887C6E}"/>
              </a:ext>
            </a:extLst>
          </p:cNvPr>
          <p:cNvSpPr>
            <a:spLocks noChangeArrowheads="1"/>
          </p:cNvSpPr>
          <p:nvPr/>
        </p:nvSpPr>
        <p:spPr bwMode="auto">
          <a:xfrm>
            <a:off x="179512" y="6451198"/>
            <a:ext cx="1506308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備註：作業時程如有臨時更動，將另行通知。</a:t>
            </a:r>
            <a:r>
              <a:rPr kumimoji="0" lang="zh-TW" altLang="en-US" sz="700" b="0" i="0" u="none" strike="noStrike" cap="none" normalizeH="0" baseline="0" dirty="0">
                <a:ln>
                  <a:noFill/>
                </a:ln>
                <a:solidFill>
                  <a:schemeClr val="tx1"/>
                </a:solidFill>
                <a:effectLst/>
              </a:rPr>
              <a:t> </a:t>
            </a:r>
            <a:endParaRPr kumimoji="0" lang="zh-TW"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0" name="表格 9">
            <a:extLst>
              <a:ext uri="{FF2B5EF4-FFF2-40B4-BE49-F238E27FC236}">
                <a16:creationId xmlns:a16="http://schemas.microsoft.com/office/drawing/2014/main" id="{6B0F6A2F-D5F9-4E09-A7CE-B3EC39E94503}"/>
              </a:ext>
            </a:extLst>
          </p:cNvPr>
          <p:cNvGraphicFramePr>
            <a:graphicFrameLocks noGrp="1"/>
          </p:cNvGraphicFramePr>
          <p:nvPr>
            <p:extLst>
              <p:ext uri="{D42A27DB-BD31-4B8C-83A1-F6EECF244321}">
                <p14:modId xmlns:p14="http://schemas.microsoft.com/office/powerpoint/2010/main" val="1493422582"/>
              </p:ext>
            </p:extLst>
          </p:nvPr>
        </p:nvGraphicFramePr>
        <p:xfrm>
          <a:off x="287523" y="1265238"/>
          <a:ext cx="8568953" cy="5185960"/>
        </p:xfrm>
        <a:graphic>
          <a:graphicData uri="http://schemas.openxmlformats.org/drawingml/2006/table">
            <a:tbl>
              <a:tblPr firstRow="1" firstCol="1" lastRow="1" lastCol="1" bandRow="1" bandCol="1"/>
              <a:tblGrid>
                <a:gridCol w="1368152">
                  <a:extLst>
                    <a:ext uri="{9D8B030D-6E8A-4147-A177-3AD203B41FA5}">
                      <a16:colId xmlns:a16="http://schemas.microsoft.com/office/drawing/2014/main" val="3889956378"/>
                    </a:ext>
                  </a:extLst>
                </a:gridCol>
                <a:gridCol w="904262">
                  <a:extLst>
                    <a:ext uri="{9D8B030D-6E8A-4147-A177-3AD203B41FA5}">
                      <a16:colId xmlns:a16="http://schemas.microsoft.com/office/drawing/2014/main" val="3484948167"/>
                    </a:ext>
                  </a:extLst>
                </a:gridCol>
                <a:gridCol w="6296539">
                  <a:extLst>
                    <a:ext uri="{9D8B030D-6E8A-4147-A177-3AD203B41FA5}">
                      <a16:colId xmlns:a16="http://schemas.microsoft.com/office/drawing/2014/main" val="1975133469"/>
                    </a:ext>
                  </a:extLst>
                </a:gridCol>
              </a:tblGrid>
              <a:tr h="230726">
                <a:tc>
                  <a:txBody>
                    <a:bodyPr/>
                    <a:lstStyle/>
                    <a:p>
                      <a:pPr algn="just">
                        <a:spcAft>
                          <a:spcPts val="0"/>
                        </a:spcAft>
                      </a:pPr>
                      <a:r>
                        <a:rPr lang="zh-TW" sz="1400" b="1" kern="100" dirty="0">
                          <a:effectLst/>
                          <a:latin typeface="Times New Roman" panose="02020603050405020304" pitchFamily="18" charset="0"/>
                          <a:ea typeface="標楷體" panose="03000509000000000000" pitchFamily="65" charset="-120"/>
                          <a:cs typeface="Times New Roman" panose="02020603050405020304" pitchFamily="18" charset="0"/>
                        </a:rPr>
                        <a:t>辦理期間</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6962" marR="469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just">
                        <a:spcAft>
                          <a:spcPts val="0"/>
                        </a:spcAft>
                      </a:pPr>
                      <a:r>
                        <a:rPr lang="zh-TW" sz="1400" b="1" kern="100">
                          <a:effectLst/>
                          <a:latin typeface="Times New Roman" panose="02020603050405020304" pitchFamily="18" charset="0"/>
                          <a:ea typeface="標楷體" panose="03000509000000000000" pitchFamily="65" charset="-120"/>
                          <a:cs typeface="Times New Roman" panose="02020603050405020304" pitchFamily="18" charset="0"/>
                        </a:rPr>
                        <a:t>重點作業</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6962" marR="469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just">
                        <a:spcAft>
                          <a:spcPts val="0"/>
                        </a:spcAft>
                      </a:pPr>
                      <a:r>
                        <a:rPr lang="zh-TW" sz="1400" b="1" kern="100">
                          <a:effectLst/>
                          <a:latin typeface="Times New Roman" panose="02020603050405020304" pitchFamily="18" charset="0"/>
                          <a:ea typeface="標楷體" panose="03000509000000000000" pitchFamily="65" charset="-120"/>
                          <a:cs typeface="Times New Roman" panose="02020603050405020304" pitchFamily="18" charset="0"/>
                        </a:rPr>
                        <a:t>相關作業</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6962" marR="469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680155361"/>
                  </a:ext>
                </a:extLst>
              </a:tr>
              <a:tr h="3083026">
                <a:tc>
                  <a:txBody>
                    <a:bodyPr/>
                    <a:lstStyle/>
                    <a:p>
                      <a:pPr algn="just">
                        <a:lnSpc>
                          <a:spcPts val="1600"/>
                        </a:lnSpc>
                        <a:spcAft>
                          <a:spcPts val="0"/>
                        </a:spcAft>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自即日起至</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114</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年</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月</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28</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日前</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6962" marR="469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資料上傳</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just">
                        <a:lnSpc>
                          <a:spcPts val="1600"/>
                        </a:lnSpc>
                        <a:spcAft>
                          <a:spcPts val="0"/>
                        </a:spcAft>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、評鑑系統說明會</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6962" marR="469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ts val="1600"/>
                        </a:lnSpc>
                        <a:spcAft>
                          <a:spcPts val="0"/>
                        </a:spcAft>
                        <a:buFont typeface="Times New Roman" panose="02020603050405020304" pitchFamily="18" charset="0"/>
                        <a:buAutoNum type="arabicPeriod"/>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參加評鑑之專任教師及各系（所</a:t>
                      </a:r>
                      <a:r>
                        <a:rPr lang="zh-TW" sz="1400" kern="100" dirty="0">
                          <a:effectLst/>
                          <a:latin typeface="新細明體" panose="02020500000000000000" pitchFamily="18" charset="-120"/>
                          <a:ea typeface="新細明體" panose="02020500000000000000" pitchFamily="18" charset="-120"/>
                          <a:cs typeface="Times New Roman" panose="02020603050405020304" pitchFamily="18" charset="0"/>
                        </a:rPr>
                        <a:t>、</a:t>
                      </a:r>
                      <a:r>
                        <a:rPr lang="zh-TW" sz="1400" kern="100" dirty="0">
                          <a:effectLst/>
                          <a:latin typeface="新細明體" panose="02020500000000000000" pitchFamily="18" charset="-120"/>
                          <a:ea typeface="標楷體" panose="03000509000000000000" pitchFamily="65" charset="-120"/>
                          <a:cs typeface="Times New Roman" panose="02020603050405020304" pitchFamily="18" charset="0"/>
                        </a:rPr>
                        <a:t>學位學程、</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專班）、中心、學院負責相關評鑑項目之行政同仁，請分別登入教師評鑑系統進行</a:t>
                      </a:r>
                      <a:r>
                        <a:rPr lang="en-US" sz="1400" b="1" u="sng" kern="100" dirty="0">
                          <a:solidFill>
                            <a:srgbClr val="FF0000"/>
                          </a:solidFill>
                          <a:effectLst/>
                          <a:latin typeface="Times New Roman" panose="02020603050405020304" pitchFamily="18" charset="0"/>
                          <a:ea typeface="標楷體" panose="03000509000000000000" pitchFamily="65" charset="-120"/>
                          <a:cs typeface="新細明體" panose="02020500000000000000" pitchFamily="18" charset="-120"/>
                        </a:rPr>
                        <a:t>110</a:t>
                      </a:r>
                      <a:r>
                        <a:rPr lang="zh-TW" sz="1400" b="1" u="sng" kern="100" dirty="0">
                          <a:solidFill>
                            <a:srgbClr val="FF0000"/>
                          </a:solidFill>
                          <a:effectLst/>
                          <a:latin typeface="新細明體" panose="02020500000000000000" pitchFamily="18" charset="-120"/>
                          <a:ea typeface="新細明體" panose="02020500000000000000" pitchFamily="18" charset="-120"/>
                          <a:cs typeface="Times New Roman" panose="02020603050405020304" pitchFamily="18" charset="0"/>
                        </a:rPr>
                        <a:t>、</a:t>
                      </a:r>
                      <a:r>
                        <a:rPr lang="en-US" sz="1400" b="1" u="sng" kern="100" dirty="0">
                          <a:solidFill>
                            <a:srgbClr val="FF0000"/>
                          </a:solidFill>
                          <a:effectLst/>
                          <a:latin typeface="Times New Roman" panose="02020603050405020304" pitchFamily="18" charset="0"/>
                          <a:ea typeface="標楷體" panose="03000509000000000000" pitchFamily="65" charset="-120"/>
                          <a:cs typeface="新細明體" panose="02020500000000000000" pitchFamily="18" charset="-120"/>
                        </a:rPr>
                        <a:t>111</a:t>
                      </a:r>
                      <a:r>
                        <a:rPr lang="zh-TW" sz="1400" b="1" u="sng"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及</a:t>
                      </a:r>
                      <a:r>
                        <a:rPr lang="en-US" sz="1400" b="1" u="sng" kern="100" dirty="0">
                          <a:solidFill>
                            <a:srgbClr val="FF0000"/>
                          </a:solidFill>
                          <a:effectLst/>
                          <a:latin typeface="Times New Roman" panose="02020603050405020304" pitchFamily="18" charset="0"/>
                          <a:ea typeface="標楷體" panose="03000509000000000000" pitchFamily="65" charset="-120"/>
                          <a:cs typeface="新細明體" panose="02020500000000000000" pitchFamily="18" charset="-120"/>
                        </a:rPr>
                        <a:t>112</a:t>
                      </a:r>
                      <a:r>
                        <a:rPr lang="zh-TW" sz="1400" b="1" u="sng"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學年度</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期間各項評鑑資料之繕填與佐證檔案上傳。</a:t>
                      </a:r>
                      <a:endParaRPr lang="zh-TW" sz="1400" kern="100" dirty="0">
                        <a:effectLst/>
                        <a:latin typeface="新細明體" panose="02020500000000000000" pitchFamily="18" charset="-120"/>
                        <a:ea typeface="新細明體" panose="02020500000000000000" pitchFamily="18" charset="-120"/>
                        <a:cs typeface="新細明體" panose="02020500000000000000" pitchFamily="18" charset="-120"/>
                      </a:endParaRPr>
                    </a:p>
                    <a:p>
                      <a:pPr marL="254000" indent="-248920" algn="just">
                        <a:lnSpc>
                          <a:spcPts val="1600"/>
                        </a:lnSpc>
                        <a:spcAft>
                          <a:spcPts val="0"/>
                        </a:spcAft>
                      </a:pPr>
                      <a:r>
                        <a:rPr lang="zh-TW" alt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備註</a:t>
                      </a:r>
                      <a:r>
                        <a:rPr lang="zh-TW" sz="1400" kern="100" dirty="0">
                          <a:effectLst/>
                          <a:latin typeface="新細明體" panose="02020500000000000000" pitchFamily="18" charset="-120"/>
                          <a:ea typeface="標楷體" panose="03000509000000000000" pitchFamily="65" charset="-120"/>
                          <a:cs typeface="Times New Roman" panose="02020603050405020304" pitchFamily="18" charset="0"/>
                        </a:rPr>
                        <a:t>：</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本校專任教師經學校核准長期病假、出國講學、研究、全時進修、休</a:t>
                      </a:r>
                      <a:r>
                        <a:rPr lang="zh-TW" alt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假研究、借調、育嬰假及懷孕生產（以一年計）期間不須評鑑。請參照人事室公告</a:t>
                      </a:r>
                      <a:r>
                        <a:rPr lang="zh-TW" sz="1400" kern="100" dirty="0">
                          <a:effectLst/>
                          <a:latin typeface="新細明體" panose="02020500000000000000" pitchFamily="18" charset="-120"/>
                          <a:ea typeface="新細明體" panose="02020500000000000000" pitchFamily="18" charset="-120"/>
                          <a:cs typeface="Times New Roman" panose="02020603050405020304" pitchFamily="18" charset="0"/>
                        </a:rPr>
                        <a:t>「</a:t>
                      </a:r>
                      <a:r>
                        <a:rPr lang="en-US" sz="1400" kern="100" dirty="0">
                          <a:effectLst/>
                          <a:latin typeface="Times New Roman" panose="02020603050405020304" pitchFamily="18" charset="0"/>
                          <a:ea typeface="標楷體" panose="03000509000000000000" pitchFamily="65" charset="-120"/>
                          <a:cs typeface="新細明體" panose="02020500000000000000" pitchFamily="18" charset="-120"/>
                        </a:rPr>
                        <a:t>113</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學年度教師評鑑總名冊</a:t>
                      </a:r>
                      <a:r>
                        <a:rPr lang="zh-TW" sz="1400" kern="100" dirty="0">
                          <a:effectLst/>
                          <a:latin typeface="新細明體" panose="02020500000000000000" pitchFamily="18" charset="-120"/>
                          <a:ea typeface="新細明體" panose="02020500000000000000" pitchFamily="18" charset="-120"/>
                          <a:cs typeface="Times New Roman" panose="02020603050405020304" pitchFamily="18" charset="0"/>
                        </a:rPr>
                        <a:t>」</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中標註</a:t>
                      </a:r>
                      <a:r>
                        <a:rPr lang="zh-TW" sz="1400" b="1" u="sng" kern="100" dirty="0">
                          <a:effectLst/>
                          <a:latin typeface="Times New Roman" panose="02020603050405020304" pitchFamily="18" charset="0"/>
                          <a:ea typeface="標楷體" panose="03000509000000000000" pitchFamily="65" charset="-120"/>
                          <a:cs typeface="Times New Roman" panose="02020603050405020304" pitchFamily="18" charset="0"/>
                        </a:rPr>
                        <a:t>評鑑資料採計學年度</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辦理。</a:t>
                      </a:r>
                      <a:endParaRPr lang="zh-TW" sz="1400" kern="100" dirty="0">
                        <a:effectLst/>
                        <a:latin typeface="新細明體" panose="02020500000000000000" pitchFamily="18" charset="-120"/>
                        <a:ea typeface="新細明體" panose="02020500000000000000" pitchFamily="18" charset="-120"/>
                        <a:cs typeface="新細明體" panose="02020500000000000000" pitchFamily="18" charset="-120"/>
                      </a:endParaRPr>
                    </a:p>
                    <a:p>
                      <a:pPr marL="342900" lvl="0" indent="-342900" algn="just">
                        <a:lnSpc>
                          <a:spcPts val="1600"/>
                        </a:lnSpc>
                        <a:spcAft>
                          <a:spcPts val="0"/>
                        </a:spcAft>
                        <a:buFont typeface="Times New Roman" panose="02020603050405020304" pitchFamily="18" charset="0"/>
                        <a:buAutoNum type="arabicPeriod"/>
                      </a:pPr>
                      <a:r>
                        <a:rPr lang="zh-TW" sz="1400" kern="10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rPr>
                        <a:t>謹訂於</a:t>
                      </a:r>
                      <a:r>
                        <a:rPr lang="en-US" sz="1400" b="1" u="sng" kern="100" dirty="0">
                          <a:solidFill>
                            <a:srgbClr val="0070C0"/>
                          </a:solidFill>
                          <a:effectLst/>
                          <a:latin typeface="Times New Roman" panose="02020603050405020304" pitchFamily="18" charset="0"/>
                          <a:ea typeface="標楷體" panose="03000509000000000000" pitchFamily="65" charset="-120"/>
                          <a:cs typeface="新細明體" panose="02020500000000000000" pitchFamily="18" charset="-120"/>
                        </a:rPr>
                        <a:t>113</a:t>
                      </a:r>
                      <a:r>
                        <a:rPr lang="zh-TW" sz="1400" b="1" u="sng" kern="10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lang="en-US" sz="1400" b="1" u="sng" kern="100" dirty="0">
                          <a:solidFill>
                            <a:srgbClr val="0070C0"/>
                          </a:solidFill>
                          <a:effectLst/>
                          <a:latin typeface="Times New Roman" panose="02020603050405020304" pitchFamily="18" charset="0"/>
                          <a:ea typeface="標楷體" panose="03000509000000000000" pitchFamily="65" charset="-120"/>
                          <a:cs typeface="新細明體" panose="02020500000000000000" pitchFamily="18" charset="-120"/>
                        </a:rPr>
                        <a:t>1</a:t>
                      </a:r>
                      <a:r>
                        <a:rPr lang="en-US" altLang="zh-TW" sz="1400" b="1" u="sng" kern="100" dirty="0">
                          <a:solidFill>
                            <a:srgbClr val="0070C0"/>
                          </a:solidFill>
                          <a:effectLst/>
                          <a:latin typeface="Times New Roman" panose="02020603050405020304" pitchFamily="18" charset="0"/>
                          <a:ea typeface="標楷體" panose="03000509000000000000" pitchFamily="65" charset="-120"/>
                          <a:cs typeface="新細明體" panose="02020500000000000000" pitchFamily="18" charset="-120"/>
                        </a:rPr>
                        <a:t>2</a:t>
                      </a:r>
                      <a:r>
                        <a:rPr lang="zh-TW" sz="1400" b="1" u="sng" kern="10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400" b="1" u="sng" kern="100" dirty="0">
                          <a:solidFill>
                            <a:srgbClr val="0070C0"/>
                          </a:solidFill>
                          <a:effectLst/>
                          <a:latin typeface="Times New Roman" panose="02020603050405020304" pitchFamily="18" charset="0"/>
                          <a:ea typeface="標楷體" panose="03000509000000000000" pitchFamily="65" charset="-120"/>
                          <a:cs typeface="新細明體" panose="02020500000000000000" pitchFamily="18" charset="-120"/>
                        </a:rPr>
                        <a:t>02</a:t>
                      </a:r>
                      <a:r>
                        <a:rPr lang="zh-TW" sz="1400" b="1" u="sng" kern="10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rPr>
                        <a:t>日星期一下午</a:t>
                      </a:r>
                      <a:r>
                        <a:rPr lang="en-US" sz="1400" b="1" u="sng" kern="100" dirty="0">
                          <a:solidFill>
                            <a:srgbClr val="0070C0"/>
                          </a:solidFill>
                          <a:effectLst/>
                          <a:latin typeface="Times New Roman" panose="02020603050405020304" pitchFamily="18" charset="0"/>
                          <a:ea typeface="標楷體" panose="03000509000000000000" pitchFamily="65" charset="-120"/>
                          <a:cs typeface="新細明體" panose="02020500000000000000" pitchFamily="18" charset="-120"/>
                        </a:rPr>
                        <a:t>3:30~5:00</a:t>
                      </a:r>
                      <a:r>
                        <a:rPr lang="zh-TW" sz="1400" b="1" u="sng" kern="10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rPr>
                        <a:t>及</a:t>
                      </a:r>
                      <a:r>
                        <a:rPr lang="en-US" sz="1400" b="1" u="sng" kern="100" dirty="0">
                          <a:solidFill>
                            <a:srgbClr val="0070C0"/>
                          </a:solidFill>
                          <a:effectLst/>
                          <a:latin typeface="Times New Roman" panose="02020603050405020304" pitchFamily="18" charset="0"/>
                          <a:ea typeface="標楷體" panose="03000509000000000000" pitchFamily="65" charset="-120"/>
                          <a:cs typeface="新細明體" panose="02020500000000000000" pitchFamily="18" charset="-120"/>
                        </a:rPr>
                        <a:t>113</a:t>
                      </a:r>
                      <a:r>
                        <a:rPr lang="zh-TW" sz="1400" b="1" u="sng" kern="10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lang="en-US" sz="1400" b="1" u="sng" kern="100" dirty="0">
                          <a:solidFill>
                            <a:srgbClr val="0070C0"/>
                          </a:solidFill>
                          <a:effectLst/>
                          <a:latin typeface="Times New Roman" panose="02020603050405020304" pitchFamily="18" charset="0"/>
                          <a:ea typeface="標楷體" panose="03000509000000000000" pitchFamily="65" charset="-120"/>
                          <a:cs typeface="新細明體" panose="02020500000000000000" pitchFamily="18" charset="-120"/>
                        </a:rPr>
                        <a:t>12</a:t>
                      </a:r>
                      <a:r>
                        <a:rPr lang="zh-TW" sz="1400" b="1" u="sng" kern="10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400" b="1" u="sng" kern="100" dirty="0">
                          <a:solidFill>
                            <a:srgbClr val="0070C0"/>
                          </a:solidFill>
                          <a:effectLst/>
                          <a:latin typeface="Times New Roman" panose="02020603050405020304" pitchFamily="18" charset="0"/>
                          <a:ea typeface="標楷體" panose="03000509000000000000" pitchFamily="65" charset="-120"/>
                          <a:cs typeface="新細明體" panose="02020500000000000000" pitchFamily="18" charset="-120"/>
                        </a:rPr>
                        <a:t>09</a:t>
                      </a:r>
                      <a:r>
                        <a:rPr lang="zh-TW" sz="1400" b="1" u="sng" kern="10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rPr>
                        <a:t>日星期一下午</a:t>
                      </a:r>
                      <a:r>
                        <a:rPr lang="en-US" sz="1400" b="1" u="sng" kern="100" dirty="0">
                          <a:solidFill>
                            <a:srgbClr val="0070C0"/>
                          </a:solidFill>
                          <a:effectLst/>
                          <a:latin typeface="Times New Roman" panose="02020603050405020304" pitchFamily="18" charset="0"/>
                          <a:ea typeface="標楷體" panose="03000509000000000000" pitchFamily="65" charset="-120"/>
                          <a:cs typeface="新細明體" panose="02020500000000000000" pitchFamily="18" charset="-120"/>
                        </a:rPr>
                        <a:t>3:30~5:00</a:t>
                      </a:r>
                      <a:r>
                        <a:rPr lang="zh-TW" sz="1400" b="1" u="sng" kern="10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rPr>
                        <a:t>，於電子計算機中心（</a:t>
                      </a:r>
                      <a:r>
                        <a:rPr lang="en-US" sz="1400" b="1" u="sng" kern="100" dirty="0">
                          <a:solidFill>
                            <a:srgbClr val="0070C0"/>
                          </a:solidFill>
                          <a:effectLst/>
                          <a:latin typeface="Times New Roman" panose="02020603050405020304" pitchFamily="18" charset="0"/>
                          <a:ea typeface="標楷體" panose="03000509000000000000" pitchFamily="65" charset="-120"/>
                          <a:cs typeface="新細明體" panose="02020500000000000000" pitchFamily="18" charset="-120"/>
                        </a:rPr>
                        <a:t>IB103</a:t>
                      </a:r>
                      <a:r>
                        <a:rPr lang="zh-TW" altLang="en-US" sz="1400" b="1" u="sng" kern="100" dirty="0">
                          <a:solidFill>
                            <a:srgbClr val="0070C0"/>
                          </a:solidFill>
                          <a:effectLst/>
                          <a:latin typeface="Times New Roman" panose="02020603050405020304" pitchFamily="18" charset="0"/>
                          <a:ea typeface="標楷體" panose="03000509000000000000" pitchFamily="65" charset="-120"/>
                          <a:cs typeface="新細明體" panose="02020500000000000000" pitchFamily="18" charset="-120"/>
                        </a:rPr>
                        <a:t>及</a:t>
                      </a:r>
                      <a:r>
                        <a:rPr lang="en-US" altLang="zh-TW" sz="1400" b="1" u="sng" kern="100" dirty="0">
                          <a:solidFill>
                            <a:srgbClr val="0070C0"/>
                          </a:solidFill>
                          <a:effectLst/>
                          <a:latin typeface="Times New Roman" panose="02020603050405020304" pitchFamily="18" charset="0"/>
                          <a:ea typeface="標楷體" panose="03000509000000000000" pitchFamily="65" charset="-120"/>
                          <a:cs typeface="新細明體" panose="02020500000000000000" pitchFamily="18" charset="-120"/>
                        </a:rPr>
                        <a:t>IB107</a:t>
                      </a:r>
                      <a:r>
                        <a:rPr lang="zh-TW" sz="1400" b="1" u="sng" kern="10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rPr>
                        <a:t>教室）舉辦二場次「教師</a:t>
                      </a:r>
                      <a:r>
                        <a:rPr lang="en-US" sz="1400" b="1" u="sng" kern="100" dirty="0">
                          <a:solidFill>
                            <a:srgbClr val="0070C0"/>
                          </a:solidFill>
                          <a:effectLst/>
                          <a:latin typeface="Times New Roman" panose="02020603050405020304" pitchFamily="18" charset="0"/>
                          <a:ea typeface="標楷體" panose="03000509000000000000" pitchFamily="65" charset="-120"/>
                          <a:cs typeface="新細明體" panose="02020500000000000000" pitchFamily="18" charset="-120"/>
                        </a:rPr>
                        <a:t>/</a:t>
                      </a:r>
                      <a:r>
                        <a:rPr lang="zh-TW" sz="1400" b="1" u="sng" kern="10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rPr>
                        <a:t>教學人員評鑑作業暨系統操作說明會」</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，歡迎參加評鑑之專任教師及相關項目負責填報、審核之校內同仁參加。</a:t>
                      </a:r>
                      <a:endParaRPr lang="zh-TW" sz="1400" kern="100" dirty="0">
                        <a:effectLst/>
                        <a:latin typeface="新細明體" panose="02020500000000000000" pitchFamily="18" charset="-120"/>
                        <a:ea typeface="新細明體" panose="02020500000000000000" pitchFamily="18" charset="-120"/>
                        <a:cs typeface="新細明體" panose="02020500000000000000" pitchFamily="18" charset="-120"/>
                      </a:endParaRPr>
                    </a:p>
                    <a:p>
                      <a:pPr marL="342900" lvl="0" indent="-342900" algn="just">
                        <a:lnSpc>
                          <a:spcPts val="1600"/>
                        </a:lnSpc>
                        <a:spcAft>
                          <a:spcPts val="0"/>
                        </a:spcAft>
                        <a:buFont typeface="Times New Roman" panose="02020603050405020304" pitchFamily="18" charset="0"/>
                        <a:buAutoNum type="arabicPeriod"/>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由各單位自校務基本資料庫及業管資料</a:t>
                      </a:r>
                      <a:r>
                        <a:rPr lang="zh-TW" sz="1400" u="sng" kern="100" dirty="0">
                          <a:effectLst/>
                          <a:latin typeface="Times New Roman" panose="02020603050405020304" pitchFamily="18" charset="0"/>
                          <a:ea typeface="標楷體" panose="03000509000000000000" pitchFamily="65" charset="-120"/>
                          <a:cs typeface="Times New Roman" panose="02020603050405020304" pitchFamily="18" charset="0"/>
                        </a:rPr>
                        <a:t>至遲於</a:t>
                      </a:r>
                      <a:r>
                        <a:rPr lang="en-US" sz="1400" b="1" u="sng" kern="100" dirty="0">
                          <a:solidFill>
                            <a:srgbClr val="FF0000"/>
                          </a:solidFill>
                          <a:effectLst/>
                          <a:latin typeface="Times New Roman" panose="02020603050405020304" pitchFamily="18" charset="0"/>
                          <a:ea typeface="標楷體" panose="03000509000000000000" pitchFamily="65" charset="-120"/>
                          <a:cs typeface="新細明體" panose="02020500000000000000" pitchFamily="18" charset="-120"/>
                        </a:rPr>
                        <a:t>114</a:t>
                      </a:r>
                      <a:r>
                        <a:rPr lang="zh-TW" sz="1400" b="1" u="sng"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lang="en-US" sz="1400" b="1" u="sng" kern="100" dirty="0">
                          <a:solidFill>
                            <a:srgbClr val="FF0000"/>
                          </a:solidFill>
                          <a:effectLst/>
                          <a:latin typeface="Times New Roman" panose="02020603050405020304" pitchFamily="18" charset="0"/>
                          <a:ea typeface="標楷體" panose="03000509000000000000" pitchFamily="65" charset="-120"/>
                          <a:cs typeface="新細明體" panose="02020500000000000000" pitchFamily="18" charset="-120"/>
                        </a:rPr>
                        <a:t>1</a:t>
                      </a:r>
                      <a:r>
                        <a:rPr lang="zh-TW" sz="1400" b="1" u="sng"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月</a:t>
                      </a:r>
                      <a:r>
                        <a:rPr lang="en-US" sz="1400" b="1" u="sng" kern="100" dirty="0">
                          <a:solidFill>
                            <a:srgbClr val="FF0000"/>
                          </a:solidFill>
                          <a:effectLst/>
                          <a:latin typeface="Times New Roman" panose="02020603050405020304" pitchFamily="18" charset="0"/>
                          <a:ea typeface="標楷體" panose="03000509000000000000" pitchFamily="65" charset="-120"/>
                          <a:cs typeface="新細明體" panose="02020500000000000000" pitchFamily="18" charset="-120"/>
                        </a:rPr>
                        <a:t>31</a:t>
                      </a:r>
                      <a:r>
                        <a:rPr lang="zh-TW" sz="1400" b="1" u="sng"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日前</a:t>
                      </a:r>
                      <a:r>
                        <a:rPr lang="zh-TW" sz="1400" u="sng" kern="100" dirty="0">
                          <a:effectLst/>
                          <a:latin typeface="Times New Roman" panose="02020603050405020304" pitchFamily="18" charset="0"/>
                          <a:ea typeface="標楷體" panose="03000509000000000000" pitchFamily="65" charset="-120"/>
                          <a:cs typeface="Times New Roman" panose="02020603050405020304" pitchFamily="18" charset="0"/>
                        </a:rPr>
                        <a:t>匯入新版教師評鑑系統</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，並請教師確認資料無誤後完成自評。</a:t>
                      </a:r>
                      <a:endParaRPr lang="zh-TW" sz="1400" kern="100" dirty="0">
                        <a:effectLst/>
                        <a:latin typeface="新細明體" panose="02020500000000000000" pitchFamily="18" charset="-120"/>
                        <a:ea typeface="新細明體" panose="02020500000000000000" pitchFamily="18" charset="-120"/>
                        <a:cs typeface="新細明體" panose="02020500000000000000" pitchFamily="18" charset="-120"/>
                      </a:endParaRPr>
                    </a:p>
                    <a:p>
                      <a:pPr marL="342900" lvl="0" indent="-342900" algn="just">
                        <a:lnSpc>
                          <a:spcPts val="1600"/>
                        </a:lnSpc>
                        <a:spcAft>
                          <a:spcPts val="0"/>
                        </a:spcAft>
                        <a:buFont typeface="Times New Roman" panose="02020603050405020304" pitchFamily="18" charset="0"/>
                        <a:buAutoNum type="arabicPeriod"/>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請教師確認資料無誤後完成自評，至遲於</a:t>
                      </a:r>
                      <a:r>
                        <a:rPr lang="en-US" sz="1400" kern="100" dirty="0">
                          <a:effectLst/>
                          <a:latin typeface="Times New Roman" panose="02020603050405020304" pitchFamily="18" charset="0"/>
                          <a:ea typeface="標楷體" panose="03000509000000000000" pitchFamily="65" charset="-120"/>
                          <a:cs typeface="新細明體" panose="02020500000000000000" pitchFamily="18" charset="-120"/>
                        </a:rPr>
                        <a:t>114</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年</a:t>
                      </a:r>
                      <a:r>
                        <a:rPr lang="en-US" sz="1400" kern="100" dirty="0">
                          <a:effectLst/>
                          <a:latin typeface="Times New Roman" panose="02020603050405020304" pitchFamily="18" charset="0"/>
                          <a:ea typeface="標楷體" panose="03000509000000000000" pitchFamily="65" charset="-120"/>
                          <a:cs typeface="新細明體" panose="02020500000000000000" pitchFamily="18" charset="-120"/>
                        </a:rPr>
                        <a:t>2</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月</a:t>
                      </a:r>
                      <a:r>
                        <a:rPr lang="en-US" sz="1400" kern="100" dirty="0">
                          <a:effectLst/>
                          <a:latin typeface="Times New Roman" panose="02020603050405020304" pitchFamily="18" charset="0"/>
                          <a:ea typeface="標楷體" panose="03000509000000000000" pitchFamily="65" charset="-120"/>
                          <a:cs typeface="新細明體" panose="02020500000000000000" pitchFamily="18" charset="-120"/>
                        </a:rPr>
                        <a:t>28</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日</a:t>
                      </a:r>
                      <a:r>
                        <a:rPr lang="zh-TW" sz="1400" b="1" u="sng"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線上送出評鑑申請</a:t>
                      </a:r>
                      <a:r>
                        <a:rPr lang="zh-TW" sz="1400" b="1"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並請列印評鑑結果表</a:t>
                      </a:r>
                      <a:r>
                        <a:rPr lang="en-US" sz="1400" kern="100" dirty="0">
                          <a:effectLst/>
                          <a:latin typeface="Times New Roman" panose="02020603050405020304" pitchFamily="18" charset="0"/>
                          <a:ea typeface="標楷體" panose="03000509000000000000" pitchFamily="65" charset="-120"/>
                          <a:cs typeface="新細明體" panose="02020500000000000000" pitchFamily="18" charset="-120"/>
                        </a:rPr>
                        <a:t>(</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教師親自簽名</a:t>
                      </a:r>
                      <a:r>
                        <a:rPr lang="en-US" sz="1400" kern="100" dirty="0">
                          <a:effectLst/>
                          <a:latin typeface="Times New Roman" panose="02020603050405020304" pitchFamily="18" charset="0"/>
                          <a:ea typeface="標楷體" panose="03000509000000000000" pitchFamily="65" charset="-120"/>
                          <a:cs typeface="新細明體" panose="02020500000000000000" pitchFamily="18" charset="-120"/>
                        </a:rPr>
                        <a:t>)</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及其他佐證資料，送各系</a:t>
                      </a:r>
                      <a:r>
                        <a:rPr lang="en-US" sz="1400" kern="100" dirty="0">
                          <a:effectLst/>
                          <a:latin typeface="Times New Roman" panose="02020603050405020304" pitchFamily="18" charset="0"/>
                          <a:ea typeface="標楷體" panose="03000509000000000000" pitchFamily="65" charset="-120"/>
                          <a:cs typeface="新細明體" panose="02020500000000000000" pitchFamily="18" charset="-120"/>
                        </a:rPr>
                        <a:t>(</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所</a:t>
                      </a:r>
                      <a:r>
                        <a:rPr lang="zh-TW" sz="1400" kern="100" dirty="0">
                          <a:effectLst/>
                          <a:latin typeface="新細明體" panose="02020500000000000000" pitchFamily="18" charset="-120"/>
                          <a:ea typeface="新細明體" panose="02020500000000000000" pitchFamily="18" charset="-120"/>
                          <a:cs typeface="Times New Roman" panose="02020603050405020304" pitchFamily="18" charset="0"/>
                        </a:rPr>
                        <a:t>、</a:t>
                      </a:r>
                      <a:r>
                        <a:rPr lang="zh-TW" sz="1400" kern="100" dirty="0">
                          <a:effectLst/>
                          <a:latin typeface="新細明體" panose="02020500000000000000" pitchFamily="18" charset="-120"/>
                          <a:ea typeface="標楷體" panose="03000509000000000000" pitchFamily="65" charset="-120"/>
                          <a:cs typeface="Times New Roman" panose="02020603050405020304" pitchFamily="18" charset="0"/>
                        </a:rPr>
                        <a:t>學位學程、</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專班</a:t>
                      </a:r>
                      <a:r>
                        <a:rPr lang="en-US" sz="1400" kern="100" dirty="0">
                          <a:effectLst/>
                          <a:latin typeface="Times New Roman" panose="02020603050405020304" pitchFamily="18" charset="0"/>
                          <a:ea typeface="標楷體" panose="03000509000000000000" pitchFamily="65" charset="-120"/>
                          <a:cs typeface="新細明體" panose="02020500000000000000" pitchFamily="18" charset="-120"/>
                        </a:rPr>
                        <a:t>)</a:t>
                      </a:r>
                      <a:r>
                        <a:rPr lang="zh-TW" sz="1400" kern="100" dirty="0">
                          <a:effectLst/>
                          <a:latin typeface="新細明體" panose="02020500000000000000" pitchFamily="18" charset="-120"/>
                          <a:ea typeface="新細明體" panose="02020500000000000000" pitchFamily="18" charset="-120"/>
                          <a:cs typeface="Times New Roman" panose="02020603050405020304" pitchFamily="18" charset="0"/>
                        </a:rPr>
                        <a:t>、</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中心辦理初評。</a:t>
                      </a:r>
                      <a:endParaRPr lang="zh-TW" sz="1400" kern="100" dirty="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46962" marR="469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3121997"/>
                  </a:ext>
                </a:extLst>
              </a:tr>
              <a:tr h="1296144">
                <a:tc>
                  <a:txBody>
                    <a:bodyPr/>
                    <a:lstStyle/>
                    <a:p>
                      <a:pPr algn="just">
                        <a:lnSpc>
                          <a:spcPts val="1600"/>
                        </a:lnSpc>
                        <a:spcAft>
                          <a:spcPts val="0"/>
                        </a:spcAft>
                      </a:pPr>
                      <a:r>
                        <a:rPr lang="en-US" sz="1400" kern="100">
                          <a:effectLst/>
                          <a:latin typeface="Times New Roman" panose="02020603050405020304" pitchFamily="18" charset="0"/>
                          <a:ea typeface="標楷體" panose="03000509000000000000" pitchFamily="65" charset="-120"/>
                          <a:cs typeface="Times New Roman" panose="02020603050405020304" pitchFamily="18" charset="0"/>
                        </a:rPr>
                        <a:t>114</a:t>
                      </a:r>
                      <a:r>
                        <a:rPr lang="zh-TW" sz="1400" kern="100">
                          <a:effectLst/>
                          <a:latin typeface="Times New Roman" panose="02020603050405020304" pitchFamily="18" charset="0"/>
                          <a:ea typeface="標楷體" panose="03000509000000000000" pitchFamily="65" charset="-120"/>
                          <a:cs typeface="Times New Roman" panose="02020603050405020304" pitchFamily="18" charset="0"/>
                        </a:rPr>
                        <a:t>年</a:t>
                      </a:r>
                      <a:r>
                        <a:rPr lang="en-US" sz="1400" kern="10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400" kern="100">
                          <a:effectLst/>
                          <a:latin typeface="Times New Roman" panose="02020603050405020304" pitchFamily="18" charset="0"/>
                          <a:ea typeface="標楷體" panose="03000509000000000000" pitchFamily="65" charset="-120"/>
                          <a:cs typeface="Times New Roman" panose="02020603050405020304" pitchFamily="18" charset="0"/>
                        </a:rPr>
                        <a:t>月</a:t>
                      </a:r>
                      <a:r>
                        <a:rPr lang="en-US" sz="1400" kern="100">
                          <a:effectLst/>
                          <a:latin typeface="Times New Roman" panose="02020603050405020304" pitchFamily="18" charset="0"/>
                          <a:ea typeface="標楷體" panose="03000509000000000000" pitchFamily="65" charset="-120"/>
                          <a:cs typeface="Times New Roman" panose="02020603050405020304" pitchFamily="18" charset="0"/>
                        </a:rPr>
                        <a:t>28</a:t>
                      </a:r>
                      <a:r>
                        <a:rPr lang="zh-TW" sz="1400" kern="100">
                          <a:effectLst/>
                          <a:latin typeface="Times New Roman" panose="02020603050405020304" pitchFamily="18" charset="0"/>
                          <a:ea typeface="標楷體" panose="03000509000000000000" pitchFamily="65" charset="-120"/>
                          <a:cs typeface="Times New Roman" panose="02020603050405020304" pitchFamily="18" charset="0"/>
                        </a:rPr>
                        <a:t>日前</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6962" marR="469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zh-TW" sz="1400" kern="100">
                          <a:effectLst/>
                          <a:latin typeface="Times New Roman" panose="02020603050405020304" pitchFamily="18" charset="0"/>
                          <a:ea typeface="標楷體" panose="03000509000000000000" pitchFamily="65" charset="-120"/>
                          <a:cs typeface="Times New Roman" panose="02020603050405020304" pitchFamily="18" charset="0"/>
                        </a:rPr>
                        <a:t>初評</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6962" marR="469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ts val="1600"/>
                        </a:lnSpc>
                        <a:spcAft>
                          <a:spcPts val="0"/>
                        </a:spcAft>
                        <a:buClr>
                          <a:srgbClr val="000000"/>
                        </a:buClr>
                        <a:buFont typeface="+mj-lt"/>
                        <a:buAutoNum type="arabicPeriod"/>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評鑑系統暫停繕填及更新各項資料。</a:t>
                      </a:r>
                      <a:endParaRPr lang="zh-TW" sz="1400" kern="100" dirty="0">
                        <a:effectLst/>
                        <a:latin typeface="新細明體" panose="02020500000000000000" pitchFamily="18" charset="-120"/>
                        <a:ea typeface="新細明體" panose="02020500000000000000" pitchFamily="18" charset="-120"/>
                        <a:cs typeface="新細明體" panose="02020500000000000000" pitchFamily="18" charset="-120"/>
                      </a:endParaRPr>
                    </a:p>
                    <a:p>
                      <a:pPr marL="342900" lvl="0" indent="-342900" algn="just">
                        <a:lnSpc>
                          <a:spcPts val="1600"/>
                        </a:lnSpc>
                        <a:spcAft>
                          <a:spcPts val="0"/>
                        </a:spcAft>
                        <a:buClr>
                          <a:srgbClr val="000000"/>
                        </a:buClr>
                        <a:buFont typeface="+mj-lt"/>
                        <a:buAutoNum type="arabicPeriod"/>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各系</a:t>
                      </a:r>
                      <a:r>
                        <a:rPr lang="en-US" sz="1400" kern="100" dirty="0">
                          <a:effectLst/>
                          <a:latin typeface="Times New Roman" panose="02020603050405020304" pitchFamily="18" charset="0"/>
                          <a:ea typeface="標楷體" panose="03000509000000000000" pitchFamily="65" charset="-120"/>
                          <a:cs typeface="新細明體" panose="02020500000000000000" pitchFamily="18" charset="-120"/>
                        </a:rPr>
                        <a:t>(</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所</a:t>
                      </a:r>
                      <a:r>
                        <a:rPr lang="zh-TW" sz="1400" kern="100" dirty="0">
                          <a:effectLst/>
                          <a:latin typeface="新細明體" panose="02020500000000000000" pitchFamily="18" charset="-120"/>
                          <a:ea typeface="新細明體" panose="02020500000000000000" pitchFamily="18" charset="-120"/>
                          <a:cs typeface="Times New Roman" panose="02020603050405020304" pitchFamily="18" charset="0"/>
                        </a:rPr>
                        <a:t>、</a:t>
                      </a:r>
                      <a:r>
                        <a:rPr lang="zh-TW" sz="1400" kern="100" dirty="0">
                          <a:effectLst/>
                          <a:latin typeface="新細明體" panose="02020500000000000000" pitchFamily="18" charset="-120"/>
                          <a:ea typeface="標楷體" panose="03000509000000000000" pitchFamily="65" charset="-120"/>
                          <a:cs typeface="Times New Roman" panose="02020603050405020304" pitchFamily="18" charset="0"/>
                        </a:rPr>
                        <a:t>學位學程、</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專班</a:t>
                      </a:r>
                      <a:r>
                        <a:rPr lang="en-US" sz="1400" kern="100" dirty="0">
                          <a:effectLst/>
                          <a:latin typeface="Times New Roman" panose="02020603050405020304" pitchFamily="18" charset="0"/>
                          <a:ea typeface="標楷體" panose="03000509000000000000" pitchFamily="65" charset="-120"/>
                          <a:cs typeface="新細明體" panose="02020500000000000000" pitchFamily="18" charset="-120"/>
                        </a:rPr>
                        <a:t>)</a:t>
                      </a:r>
                      <a:r>
                        <a:rPr lang="zh-TW" sz="1400" kern="100" dirty="0">
                          <a:effectLst/>
                          <a:latin typeface="新細明體" panose="02020500000000000000" pitchFamily="18" charset="-120"/>
                          <a:ea typeface="新細明體" panose="02020500000000000000" pitchFamily="18" charset="-120"/>
                          <a:cs typeface="Times New Roman" panose="02020603050405020304" pitchFamily="18" charset="0"/>
                        </a:rPr>
                        <a:t>、</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中心召開教師評審委員會議進行初評，就評鑑結果表及佐證資料進行事實檢覈、行政審查或提供意見，並請於線上</a:t>
                      </a:r>
                      <a:r>
                        <a:rPr lang="en-US" sz="1400" kern="100" dirty="0">
                          <a:effectLst/>
                          <a:latin typeface="Times New Roman" panose="02020603050405020304" pitchFamily="18" charset="0"/>
                          <a:ea typeface="標楷體" panose="03000509000000000000" pitchFamily="65" charset="-120"/>
                          <a:cs typeface="新細明體" panose="02020500000000000000" pitchFamily="18" charset="-120"/>
                        </a:rPr>
                        <a:t>(</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教師評鑑系統</a:t>
                      </a:r>
                      <a:r>
                        <a:rPr lang="en-US" sz="1400" kern="100" dirty="0">
                          <a:effectLst/>
                          <a:latin typeface="Times New Roman" panose="02020603050405020304" pitchFamily="18" charset="0"/>
                          <a:ea typeface="標楷體" panose="03000509000000000000" pitchFamily="65" charset="-120"/>
                          <a:cs typeface="新細明體" panose="02020500000000000000" pitchFamily="18" charset="-120"/>
                        </a:rPr>
                        <a:t>)</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及書面方式作成審查紀錄。</a:t>
                      </a:r>
                      <a:endParaRPr lang="zh-TW" sz="1400" kern="100" dirty="0">
                        <a:effectLst/>
                        <a:latin typeface="新細明體" panose="02020500000000000000" pitchFamily="18" charset="-120"/>
                        <a:ea typeface="新細明體" panose="02020500000000000000" pitchFamily="18" charset="-120"/>
                        <a:cs typeface="新細明體" panose="02020500000000000000" pitchFamily="18" charset="-120"/>
                      </a:endParaRPr>
                    </a:p>
                    <a:p>
                      <a:pPr marL="342900" lvl="0" indent="-342900" algn="just">
                        <a:lnSpc>
                          <a:spcPts val="1600"/>
                        </a:lnSpc>
                        <a:spcAft>
                          <a:spcPts val="0"/>
                        </a:spcAft>
                        <a:buClr>
                          <a:srgbClr val="000000"/>
                        </a:buClr>
                        <a:buFont typeface="+mj-lt"/>
                        <a:buAutoNum type="arabicPeriod"/>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初評完竣後，併同評鑑結果表</a:t>
                      </a:r>
                      <a:r>
                        <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rPr>
                        <a:t>、</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佐證資料及系</a:t>
                      </a:r>
                      <a:r>
                        <a:rPr lang="en-US" sz="1400" kern="100" dirty="0">
                          <a:effectLst/>
                          <a:latin typeface="Times New Roman" panose="02020603050405020304" pitchFamily="18" charset="0"/>
                          <a:ea typeface="標楷體" panose="03000509000000000000" pitchFamily="65" charset="-120"/>
                          <a:cs typeface="新細明體" panose="02020500000000000000" pitchFamily="18" charset="-120"/>
                        </a:rPr>
                        <a:t>(</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體育室</a:t>
                      </a:r>
                      <a:r>
                        <a:rPr lang="en-US" sz="1400" kern="100" dirty="0">
                          <a:effectLst/>
                          <a:latin typeface="Times New Roman" panose="02020603050405020304" pitchFamily="18" charset="0"/>
                          <a:ea typeface="標楷體" panose="03000509000000000000" pitchFamily="65" charset="-120"/>
                          <a:cs typeface="新細明體" panose="02020500000000000000" pitchFamily="18" charset="-120"/>
                        </a:rPr>
                        <a:t>)</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教評會紀錄送各學院辦理複評作業。</a:t>
                      </a:r>
                      <a:endParaRPr lang="zh-TW" sz="1400" kern="100" dirty="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46962" marR="469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652837"/>
                  </a:ext>
                </a:extLst>
              </a:tr>
              <a:tr h="288032">
                <a:tc>
                  <a:txBody>
                    <a:bodyPr/>
                    <a:lstStyle/>
                    <a:p>
                      <a:pPr algn="just">
                        <a:lnSpc>
                          <a:spcPts val="1600"/>
                        </a:lnSpc>
                        <a:spcAft>
                          <a:spcPts val="0"/>
                        </a:spcAft>
                      </a:pPr>
                      <a:r>
                        <a:rPr lang="en-US" sz="1400" kern="100">
                          <a:effectLst/>
                          <a:latin typeface="Times New Roman" panose="02020603050405020304" pitchFamily="18" charset="0"/>
                          <a:ea typeface="標楷體" panose="03000509000000000000" pitchFamily="65" charset="-120"/>
                          <a:cs typeface="Times New Roman" panose="02020603050405020304" pitchFamily="18" charset="0"/>
                        </a:rPr>
                        <a:t>114</a:t>
                      </a:r>
                      <a:r>
                        <a:rPr lang="zh-TW" sz="1400" kern="100">
                          <a:effectLst/>
                          <a:latin typeface="Times New Roman" panose="02020603050405020304" pitchFamily="18" charset="0"/>
                          <a:ea typeface="標楷體" panose="03000509000000000000" pitchFamily="65" charset="-120"/>
                          <a:cs typeface="Times New Roman" panose="02020603050405020304" pitchFamily="18" charset="0"/>
                        </a:rPr>
                        <a:t>年</a:t>
                      </a:r>
                      <a:r>
                        <a:rPr lang="en-US" sz="1400" kern="100">
                          <a:effectLst/>
                          <a:latin typeface="Times New Roman" panose="02020603050405020304" pitchFamily="18" charset="0"/>
                          <a:ea typeface="標楷體" panose="03000509000000000000" pitchFamily="65" charset="-120"/>
                          <a:cs typeface="Times New Roman" panose="02020603050405020304" pitchFamily="18" charset="0"/>
                        </a:rPr>
                        <a:t>4</a:t>
                      </a:r>
                      <a:r>
                        <a:rPr lang="zh-TW" sz="1400" kern="100">
                          <a:effectLst/>
                          <a:latin typeface="Times New Roman" panose="02020603050405020304" pitchFamily="18" charset="0"/>
                          <a:ea typeface="標楷體" panose="03000509000000000000" pitchFamily="65" charset="-120"/>
                          <a:cs typeface="Times New Roman" panose="02020603050405020304" pitchFamily="18" charset="0"/>
                        </a:rPr>
                        <a:t>月</a:t>
                      </a:r>
                      <a:r>
                        <a:rPr lang="en-US" sz="1400" kern="100">
                          <a:effectLst/>
                          <a:latin typeface="Times New Roman" panose="02020603050405020304" pitchFamily="18" charset="0"/>
                          <a:ea typeface="標楷體" panose="03000509000000000000" pitchFamily="65" charset="-120"/>
                          <a:cs typeface="Times New Roman" panose="02020603050405020304" pitchFamily="18" charset="0"/>
                        </a:rPr>
                        <a:t>21</a:t>
                      </a:r>
                      <a:r>
                        <a:rPr lang="zh-TW" sz="1400" kern="100">
                          <a:effectLst/>
                          <a:latin typeface="Times New Roman" panose="02020603050405020304" pitchFamily="18" charset="0"/>
                          <a:ea typeface="標楷體" panose="03000509000000000000" pitchFamily="65" charset="-120"/>
                          <a:cs typeface="Times New Roman" panose="02020603050405020304" pitchFamily="18" charset="0"/>
                        </a:rPr>
                        <a:t>日前</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6962" marR="469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zh-TW" sz="1400" kern="100">
                          <a:effectLst/>
                          <a:latin typeface="Times New Roman" panose="02020603050405020304" pitchFamily="18" charset="0"/>
                          <a:ea typeface="標楷體" panose="03000509000000000000" pitchFamily="65" charset="-120"/>
                          <a:cs typeface="Times New Roman" panose="02020603050405020304" pitchFamily="18" charset="0"/>
                        </a:rPr>
                        <a:t>複評</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6962" marR="469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學院教師評審委員會完成複評作業，提送本校教師評審委員會核備。</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6962" marR="469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1532117"/>
                  </a:ext>
                </a:extLst>
              </a:tr>
              <a:tr h="288032">
                <a:tc>
                  <a:txBody>
                    <a:bodyPr/>
                    <a:lstStyle/>
                    <a:p>
                      <a:pPr algn="just">
                        <a:lnSpc>
                          <a:spcPts val="1600"/>
                        </a:lnSpc>
                        <a:spcAft>
                          <a:spcPts val="0"/>
                        </a:spcAft>
                      </a:pPr>
                      <a:r>
                        <a:rPr lang="en-US" sz="1400" kern="100">
                          <a:effectLst/>
                          <a:latin typeface="Times New Roman" panose="02020603050405020304" pitchFamily="18" charset="0"/>
                          <a:ea typeface="標楷體" panose="03000509000000000000" pitchFamily="65" charset="-120"/>
                          <a:cs typeface="Times New Roman" panose="02020603050405020304" pitchFamily="18" charset="0"/>
                        </a:rPr>
                        <a:t>114</a:t>
                      </a:r>
                      <a:r>
                        <a:rPr lang="zh-TW" sz="1400" kern="100">
                          <a:effectLst/>
                          <a:latin typeface="Times New Roman" panose="02020603050405020304" pitchFamily="18" charset="0"/>
                          <a:ea typeface="標楷體" panose="03000509000000000000" pitchFamily="65" charset="-120"/>
                          <a:cs typeface="Times New Roman" panose="02020603050405020304" pitchFamily="18" charset="0"/>
                        </a:rPr>
                        <a:t>年</a:t>
                      </a:r>
                      <a:r>
                        <a:rPr lang="en-US" sz="1400" kern="100">
                          <a:effectLst/>
                          <a:latin typeface="Times New Roman" panose="02020603050405020304" pitchFamily="18" charset="0"/>
                          <a:ea typeface="標楷體" panose="03000509000000000000" pitchFamily="65" charset="-120"/>
                          <a:cs typeface="Times New Roman" panose="02020603050405020304" pitchFamily="18" charset="0"/>
                        </a:rPr>
                        <a:t>5</a:t>
                      </a:r>
                      <a:r>
                        <a:rPr lang="zh-TW" sz="1400" kern="100">
                          <a:effectLst/>
                          <a:latin typeface="Times New Roman" panose="02020603050405020304" pitchFamily="18" charset="0"/>
                          <a:ea typeface="標楷體" panose="03000509000000000000" pitchFamily="65" charset="-120"/>
                          <a:cs typeface="Times New Roman" panose="02020603050405020304" pitchFamily="18" charset="0"/>
                        </a:rPr>
                        <a:t>月</a:t>
                      </a:r>
                      <a:r>
                        <a:rPr lang="en-US" sz="1400" kern="100">
                          <a:effectLst/>
                          <a:latin typeface="Times New Roman" panose="02020603050405020304" pitchFamily="18" charset="0"/>
                          <a:ea typeface="標楷體" panose="03000509000000000000" pitchFamily="65" charset="-120"/>
                          <a:cs typeface="Times New Roman" panose="02020603050405020304" pitchFamily="18" charset="0"/>
                        </a:rPr>
                        <a:t>19</a:t>
                      </a:r>
                      <a:r>
                        <a:rPr lang="zh-TW" sz="1400" kern="100">
                          <a:effectLst/>
                          <a:latin typeface="Times New Roman" panose="02020603050405020304" pitchFamily="18" charset="0"/>
                          <a:ea typeface="標楷體" panose="03000509000000000000" pitchFamily="65" charset="-120"/>
                          <a:cs typeface="Times New Roman" panose="02020603050405020304" pitchFamily="18" charset="0"/>
                        </a:rPr>
                        <a:t>日前</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6962" marR="469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核備</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6962" marR="469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本校教師評審委員會完成核備。</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6962" marR="469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4412628"/>
                  </a:ext>
                </a:extLst>
              </a:tr>
            </a:tbl>
          </a:graphicData>
        </a:graphic>
      </p:graphicFrame>
    </p:spTree>
    <p:extLst>
      <p:ext uri="{BB962C8B-B14F-4D97-AF65-F5344CB8AC3E}">
        <p14:creationId xmlns:p14="http://schemas.microsoft.com/office/powerpoint/2010/main" val="17335439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177386"/>
            <a:ext cx="7886700" cy="855745"/>
          </a:xfrm>
        </p:spPr>
        <p:txBody>
          <a:bodyPr>
            <a:normAutofit/>
          </a:bodyPr>
          <a:lstStyle/>
          <a:p>
            <a:r>
              <a:rPr lang="en-US" altLang="zh-TW" sz="3600" b="1" dirty="0"/>
              <a:t>(</a:t>
            </a:r>
            <a:r>
              <a:rPr lang="zh-TW" altLang="en-US" sz="3600" b="1" dirty="0"/>
              <a:t>六</a:t>
            </a:r>
            <a:r>
              <a:rPr lang="en-US" altLang="zh-TW" sz="3600" b="1" dirty="0"/>
              <a:t>)</a:t>
            </a:r>
            <a:r>
              <a:rPr lang="zh-TW" altLang="en-US" sz="3600" b="1" dirty="0"/>
              <a:t> 業務承辦人聯絡方式</a:t>
            </a:r>
          </a:p>
        </p:txBody>
      </p:sp>
      <p:sp>
        <p:nvSpPr>
          <p:cNvPr id="3" name="內容版面配置區 2"/>
          <p:cNvSpPr>
            <a:spLocks noGrp="1"/>
          </p:cNvSpPr>
          <p:nvPr>
            <p:ph idx="1"/>
          </p:nvPr>
        </p:nvSpPr>
        <p:spPr>
          <a:xfrm>
            <a:off x="395536" y="1340768"/>
            <a:ext cx="8352928" cy="4911973"/>
          </a:xfrm>
        </p:spPr>
        <p:txBody>
          <a:bodyPr>
            <a:normAutofit/>
          </a:bodyPr>
          <a:lstStyle/>
          <a:p>
            <a:pPr marL="0" indent="0" algn="just">
              <a:lnSpc>
                <a:spcPts val="3000"/>
              </a:lnSpc>
              <a:buNone/>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本校教師評鑑業務係由人事室負責彙辦，業務承辦同仁為人事室</a:t>
            </a:r>
            <a:r>
              <a:rPr lang="zh-TW" altLang="en-US"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二組</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行政助理陳宜寧</a:t>
            </a:r>
            <a:r>
              <a:rPr lang="zh-TW" altLang="en-US" dirty="0">
                <a:latin typeface="PMingLiU" panose="02020500000000000000" pitchFamily="18" charset="-120"/>
                <a:ea typeface="PMingLiU" panose="02020500000000000000" pitchFamily="18" charset="-120"/>
                <a:cs typeface="Times New Roman" panose="02020603050405020304" pitchFamily="18" charset="0"/>
              </a:rPr>
              <a:t>、</a:t>
            </a:r>
            <a:r>
              <a:rPr lang="zh-TW" altLang="en-US" dirty="0">
                <a:latin typeface="標楷體" panose="03000509000000000000" pitchFamily="65" charset="-120"/>
                <a:ea typeface="標楷體" panose="03000509000000000000" pitchFamily="65" charset="-120"/>
                <a:cs typeface="Times New Roman" panose="02020603050405020304" pitchFamily="18" charset="0"/>
              </a:rPr>
              <a:t>二組吳宿寬秘書</a:t>
            </a:r>
            <a:r>
              <a:rPr lang="en-US" altLang="zh-TW" dirty="0">
                <a:latin typeface="標楷體" panose="03000509000000000000" pitchFamily="65" charset="-120"/>
                <a:ea typeface="標楷體" panose="03000509000000000000" pitchFamily="65" charset="-120"/>
                <a:cs typeface="Times New Roman" panose="02020603050405020304" pitchFamily="18" charset="0"/>
              </a:rPr>
              <a:t>(</a:t>
            </a:r>
            <a:r>
              <a:rPr lang="zh-TW" altLang="en-US" dirty="0">
                <a:latin typeface="標楷體" panose="03000509000000000000" pitchFamily="65" charset="-120"/>
                <a:ea typeface="標楷體" panose="03000509000000000000" pitchFamily="65" charset="-120"/>
                <a:cs typeface="Times New Roman" panose="02020603050405020304" pitchFamily="18" charset="0"/>
              </a:rPr>
              <a:t>代理組長</a:t>
            </a:r>
            <a:r>
              <a:rPr lang="en-US" altLang="zh-TW" dirty="0">
                <a:latin typeface="標楷體" panose="03000509000000000000" pitchFamily="65" charset="-120"/>
                <a:ea typeface="標楷體" panose="03000509000000000000" pitchFamily="65" charset="-120"/>
                <a:cs typeface="Times New Roman" panose="02020603050405020304" pitchFamily="18" charset="0"/>
              </a:rPr>
              <a:t>)</a:t>
            </a:r>
            <a:r>
              <a:rPr lang="zh-TW" altLang="en-US" dirty="0">
                <a:latin typeface="標楷體" panose="03000509000000000000" pitchFamily="65" charset="-12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校內聯絡電話分機</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6105</a:t>
            </a:r>
            <a:r>
              <a:rPr lang="zh-TW" altLang="en-US" dirty="0">
                <a:latin typeface="PMingLiU" panose="02020500000000000000" pitchFamily="18" charset="-120"/>
                <a:ea typeface="PMingLiU" panose="02020500000000000000" pitchFamily="18" charset="-120"/>
                <a:cs typeface="Times New Roman" panose="02020603050405020304" pitchFamily="18" charset="0"/>
              </a:rPr>
              <a:t>、</a:t>
            </a:r>
            <a:r>
              <a:rPr lang="en-US" altLang="zh-TW" dirty="0">
                <a:latin typeface="Times New Roman" panose="02020603050405020304" pitchFamily="18" charset="0"/>
                <a:ea typeface="PMingLiU" panose="02020500000000000000" pitchFamily="18" charset="-120"/>
                <a:cs typeface="Times New Roman" panose="02020603050405020304" pitchFamily="18" charset="0"/>
              </a:rPr>
              <a:t>6109</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標楷體" panose="03000509000000000000" pitchFamily="65" charset="-120"/>
                <a:ea typeface="標楷體" panose="03000509000000000000" pitchFamily="65" charset="-120"/>
                <a:cs typeface="Times New Roman" panose="02020603050405020304" pitchFamily="18" charset="0"/>
              </a:rPr>
              <a:t>人事室電子郵件信箱 </a:t>
            </a:r>
            <a:r>
              <a:rPr lang="en-US" altLang="zh-TW"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hlinkClick r:id="rId2">
                  <a:extLst>
                    <a:ext uri="{A12FA001-AC4F-418D-AE19-62706E023703}">
                      <ahyp:hlinkClr xmlns:ahyp="http://schemas.microsoft.com/office/drawing/2018/hyperlinkcolor" val="tx"/>
                    </a:ext>
                  </a:extLst>
                </a:hlinkClick>
              </a:rPr>
              <a:t>ining@mail.npust.edu.tw</a:t>
            </a:r>
            <a:r>
              <a:rPr lang="zh-TW" altLang="en-US"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陳小姐收。</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lnSpc>
                <a:spcPts val="1200"/>
              </a:lnSpc>
              <a:buNone/>
            </a:pPr>
            <a:endParaRPr lang="en-US" altLang="zh-TW" sz="17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lnSpc>
                <a:spcPts val="3000"/>
              </a:lnSpc>
              <a:buNone/>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各項指標認證</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詳見</a:t>
            </a:r>
            <a:r>
              <a:rPr lang="zh-TW" altLang="en-US" dirty="0">
                <a:latin typeface="新細明體"/>
                <a:ea typeface="新細明體"/>
                <a:cs typeface="Times New Roman" panose="02020603050405020304" pitchFamily="18" charset="0"/>
              </a:rPr>
              <a:t>「</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113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學年度教師評鑑基準項目匯入單位（同仁）分工表</a:t>
            </a:r>
            <a:r>
              <a:rPr lang="zh-TW" altLang="en-US" dirty="0">
                <a:latin typeface="新細明體"/>
                <a:ea typeface="新細明體"/>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lnSpc>
                <a:spcPts val="1200"/>
              </a:lnSpc>
              <a:buNone/>
            </a:pPr>
            <a:endParaRPr lang="en-US" altLang="zh-TW" sz="17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lnSpc>
                <a:spcPts val="3000"/>
              </a:lnSpc>
              <a:buNone/>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教師評鑑操作系統部分</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由電子計算機中心戴英鄰程式設計師負責，校內聯絡電話分機</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6041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、電子郵件信箱 </a:t>
            </a:r>
            <a:r>
              <a:rPr lang="en-US" altLang="zh-TW" dirty="0">
                <a:latin typeface="Times New Roman" panose="02020603050405020304" pitchFamily="18" charset="0"/>
                <a:ea typeface="標楷體" panose="03000509000000000000" pitchFamily="65" charset="-120"/>
                <a:cs typeface="Times New Roman" panose="02020603050405020304" pitchFamily="18" charset="0"/>
                <a:hlinkClick r:id="rId3"/>
              </a:rPr>
              <a:t>danny0611@mail.npust.edu.tw</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endParaRPr lang="zh-TW" altLang="en-US" dirty="0"/>
          </a:p>
          <a:p>
            <a:endParaRPr lang="zh-TW" altLang="en-US" dirty="0"/>
          </a:p>
        </p:txBody>
      </p:sp>
      <p:sp>
        <p:nvSpPr>
          <p:cNvPr id="4" name="投影片編號版面配置區 3"/>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90</a:t>
            </a:fld>
            <a:endParaRPr lang="zh-TW" altLang="en-US">
              <a:solidFill>
                <a:prstClr val="black">
                  <a:tint val="75000"/>
                </a:prstClr>
              </a:solidFill>
            </a:endParaRPr>
          </a:p>
        </p:txBody>
      </p:sp>
    </p:spTree>
    <p:extLst>
      <p:ext uri="{BB962C8B-B14F-4D97-AF65-F5344CB8AC3E}">
        <p14:creationId xmlns:p14="http://schemas.microsoft.com/office/powerpoint/2010/main" val="91622178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8"/>
          <p:cNvSpPr>
            <a:spLocks noGrp="1"/>
          </p:cNvSpPr>
          <p:nvPr>
            <p:ph type="title"/>
          </p:nvPr>
        </p:nvSpPr>
        <p:spPr>
          <a:xfrm>
            <a:off x="1331640" y="2492896"/>
            <a:ext cx="8500533" cy="1325563"/>
          </a:xfrm>
        </p:spPr>
        <p:txBody>
          <a:bodyPr anchor="ctr">
            <a:noAutofit/>
          </a:bodyPr>
          <a:lstStyle/>
          <a:p>
            <a:pPr algn="ctr">
              <a:lnSpc>
                <a:spcPts val="8000"/>
              </a:lnSpc>
            </a:pPr>
            <a:r>
              <a:rPr lang="en-US" altLang="zh-TW" sz="6000" b="1" dirty="0">
                <a:latin typeface="微軟正黑體" panose="020B0604030504040204" pitchFamily="34" charset="-120"/>
                <a:ea typeface="微軟正黑體" panose="020B0604030504040204" pitchFamily="34" charset="-120"/>
              </a:rPr>
              <a:t>113</a:t>
            </a:r>
            <a:r>
              <a:rPr lang="zh-TW" altLang="en-US" sz="6000" b="1" dirty="0">
                <a:latin typeface="微軟正黑體" panose="020B0604030504040204" pitchFamily="34" charset="-120"/>
                <a:ea typeface="微軟正黑體" panose="020B0604030504040204" pitchFamily="34" charset="-120"/>
              </a:rPr>
              <a:t>學年度參與評鑑</a:t>
            </a:r>
            <a:br>
              <a:rPr lang="en-US" altLang="zh-TW" sz="6000" b="1" dirty="0">
                <a:latin typeface="微軟正黑體" panose="020B0604030504040204" pitchFamily="34" charset="-120"/>
                <a:ea typeface="微軟正黑體" panose="020B0604030504040204" pitchFamily="34" charset="-120"/>
              </a:rPr>
            </a:br>
            <a:r>
              <a:rPr lang="zh-TW" altLang="en-US" sz="6000" b="1" dirty="0">
                <a:latin typeface="微軟正黑體" panose="020B0604030504040204" pitchFamily="34" charset="-120"/>
                <a:ea typeface="微軟正黑體" panose="020B0604030504040204" pitchFamily="34" charset="-120"/>
              </a:rPr>
              <a:t>專任教師</a:t>
            </a:r>
            <a:r>
              <a:rPr lang="en-US" altLang="zh-TW" sz="6000" b="1" dirty="0">
                <a:latin typeface="微軟正黑體" panose="020B0604030504040204" pitchFamily="34" charset="-120"/>
                <a:ea typeface="微軟正黑體" panose="020B0604030504040204" pitchFamily="34" charset="-120"/>
              </a:rPr>
              <a:t>/</a:t>
            </a:r>
            <a:r>
              <a:rPr lang="zh-TW" altLang="en-US" sz="6000" b="1" dirty="0">
                <a:latin typeface="微軟正黑體" panose="020B0604030504040204" pitchFamily="34" charset="-120"/>
                <a:ea typeface="微軟正黑體" panose="020B0604030504040204" pitchFamily="34" charset="-120"/>
              </a:rPr>
              <a:t>專案教師</a:t>
            </a:r>
            <a:br>
              <a:rPr lang="en-US" altLang="zh-TW" sz="6000" b="1" dirty="0">
                <a:latin typeface="微軟正黑體" panose="020B0604030504040204" pitchFamily="34" charset="-120"/>
                <a:ea typeface="微軟正黑體" panose="020B0604030504040204" pitchFamily="34" charset="-120"/>
              </a:rPr>
            </a:br>
            <a:r>
              <a:rPr lang="zh-TW" altLang="en-US" sz="6000" b="1" dirty="0">
                <a:latin typeface="微軟正黑體" panose="020B0604030504040204" pitchFamily="34" charset="-120"/>
                <a:ea typeface="微軟正黑體" panose="020B0604030504040204" pitchFamily="34" charset="-120"/>
              </a:rPr>
              <a:t>及助教一覽表</a:t>
            </a:r>
            <a:endParaRPr lang="en-US" altLang="zh-TW" sz="6000" b="1"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C66928-75CA-4FDC-9A35-4CB9C6767049}"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426507498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92</a:t>
            </a:fld>
            <a:endParaRPr lang="zh-TW" altLang="en-US">
              <a:solidFill>
                <a:prstClr val="black">
                  <a:tint val="75000"/>
                </a:prstClr>
              </a:solidFill>
            </a:endParaRPr>
          </a:p>
        </p:txBody>
      </p:sp>
      <p:sp>
        <p:nvSpPr>
          <p:cNvPr id="6" name="標題 1"/>
          <p:cNvSpPr>
            <a:spLocks noGrp="1"/>
          </p:cNvSpPr>
          <p:nvPr>
            <p:ph type="title"/>
          </p:nvPr>
        </p:nvSpPr>
        <p:spPr>
          <a:xfrm>
            <a:off x="628650" y="144357"/>
            <a:ext cx="8335838" cy="855745"/>
          </a:xfrm>
        </p:spPr>
        <p:txBody>
          <a:bodyPr>
            <a:noAutofit/>
          </a:bodyPr>
          <a:lstStyle/>
          <a:p>
            <a:pPr algn="ctr"/>
            <a:r>
              <a:rPr lang="zh-TW" altLang="en-US" sz="3000" b="1" dirty="0"/>
              <a:t>農學院受評教師一覽表</a:t>
            </a:r>
          </a:p>
        </p:txBody>
      </p:sp>
      <p:graphicFrame>
        <p:nvGraphicFramePr>
          <p:cNvPr id="2" name="表格 1">
            <a:extLst>
              <a:ext uri="{FF2B5EF4-FFF2-40B4-BE49-F238E27FC236}">
                <a16:creationId xmlns:a16="http://schemas.microsoft.com/office/drawing/2014/main" id="{E53D0CED-A306-4EE0-A871-C921F74C74D5}"/>
              </a:ext>
            </a:extLst>
          </p:cNvPr>
          <p:cNvGraphicFramePr>
            <a:graphicFrameLocks noGrp="1"/>
          </p:cNvGraphicFramePr>
          <p:nvPr>
            <p:extLst>
              <p:ext uri="{D42A27DB-BD31-4B8C-83A1-F6EECF244321}">
                <p14:modId xmlns:p14="http://schemas.microsoft.com/office/powerpoint/2010/main" val="3455714304"/>
              </p:ext>
            </p:extLst>
          </p:nvPr>
        </p:nvGraphicFramePr>
        <p:xfrm>
          <a:off x="251520" y="1168669"/>
          <a:ext cx="4032448" cy="5544974"/>
        </p:xfrm>
        <a:graphic>
          <a:graphicData uri="http://schemas.openxmlformats.org/drawingml/2006/table">
            <a:tbl>
              <a:tblPr/>
              <a:tblGrid>
                <a:gridCol w="1601240">
                  <a:extLst>
                    <a:ext uri="{9D8B030D-6E8A-4147-A177-3AD203B41FA5}">
                      <a16:colId xmlns:a16="http://schemas.microsoft.com/office/drawing/2014/main" val="4032955301"/>
                    </a:ext>
                  </a:extLst>
                </a:gridCol>
                <a:gridCol w="1207072">
                  <a:extLst>
                    <a:ext uri="{9D8B030D-6E8A-4147-A177-3AD203B41FA5}">
                      <a16:colId xmlns:a16="http://schemas.microsoft.com/office/drawing/2014/main" val="691276889"/>
                    </a:ext>
                  </a:extLst>
                </a:gridCol>
                <a:gridCol w="1224136">
                  <a:extLst>
                    <a:ext uri="{9D8B030D-6E8A-4147-A177-3AD203B41FA5}">
                      <a16:colId xmlns:a16="http://schemas.microsoft.com/office/drawing/2014/main" val="1668681400"/>
                    </a:ext>
                  </a:extLst>
                </a:gridCol>
              </a:tblGrid>
              <a:tr h="432048">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系所</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教師姓名</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職級</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31000994"/>
                  </a:ext>
                </a:extLst>
              </a:tr>
              <a:tr h="393302">
                <a:tc>
                  <a:txBody>
                    <a:bodyPr/>
                    <a:lstStyle/>
                    <a:p>
                      <a:pPr algn="just">
                        <a:spcAft>
                          <a:spcPts val="0"/>
                        </a:spcAft>
                      </a:pPr>
                      <a:r>
                        <a:rPr lang="zh-TW" sz="1600" dirty="0">
                          <a:effectLst/>
                          <a:latin typeface="Times New Roman" panose="02020603050405020304" pitchFamily="18" charset="0"/>
                          <a:ea typeface="標楷體" panose="03000509000000000000" pitchFamily="65" charset="-120"/>
                          <a:cs typeface="Times New Roman" panose="02020603050405020304" pitchFamily="18" charset="0"/>
                        </a:rPr>
                        <a:t>農園生產系</a:t>
                      </a:r>
                      <a:endParaRPr lang="zh-TW" sz="16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600">
                          <a:effectLst/>
                          <a:latin typeface="Times New Roman" panose="02020603050405020304" pitchFamily="18" charset="0"/>
                          <a:ea typeface="標楷體" panose="03000509000000000000" pitchFamily="65" charset="-120"/>
                          <a:cs typeface="Times New Roman" panose="02020603050405020304" pitchFamily="18" charset="0"/>
                        </a:rPr>
                        <a:t>林汶鑫</a:t>
                      </a:r>
                      <a:endParaRPr lang="zh-TW" sz="16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sz="1600">
                          <a:effectLst/>
                          <a:latin typeface="Times New Roman" panose="02020603050405020304" pitchFamily="18" charset="0"/>
                          <a:ea typeface="標楷體" panose="03000509000000000000" pitchFamily="65" charset="-120"/>
                          <a:cs typeface="Times New Roman" panose="02020603050405020304" pitchFamily="18" charset="0"/>
                        </a:rPr>
                        <a:t>教授</a:t>
                      </a:r>
                      <a:endParaRPr lang="zh-TW" sz="16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4272431"/>
                  </a:ext>
                </a:extLst>
              </a:tr>
              <a:tr h="393302">
                <a:tc>
                  <a:txBody>
                    <a:bodyPr/>
                    <a:lstStyle/>
                    <a:p>
                      <a:pPr algn="just">
                        <a:spcAft>
                          <a:spcPts val="0"/>
                        </a:spcAft>
                      </a:pPr>
                      <a:r>
                        <a:rPr lang="zh-TW" sz="1600" dirty="0">
                          <a:effectLst/>
                          <a:latin typeface="Times New Roman" panose="02020603050405020304" pitchFamily="18" charset="0"/>
                          <a:ea typeface="標楷體" panose="03000509000000000000" pitchFamily="65" charset="-120"/>
                          <a:cs typeface="Times New Roman" panose="02020603050405020304" pitchFamily="18" charset="0"/>
                        </a:rPr>
                        <a:t>農園生產系</a:t>
                      </a:r>
                      <a:endParaRPr lang="zh-TW" sz="16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600" dirty="0">
                          <a:effectLst/>
                          <a:latin typeface="Times New Roman" panose="02020603050405020304" pitchFamily="18" charset="0"/>
                          <a:ea typeface="標楷體" panose="03000509000000000000" pitchFamily="65" charset="-120"/>
                          <a:cs typeface="Times New Roman" panose="02020603050405020304" pitchFamily="18" charset="0"/>
                        </a:rPr>
                        <a:t>黃建誌</a:t>
                      </a:r>
                      <a:endParaRPr lang="zh-TW" sz="16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sz="1600">
                          <a:effectLst/>
                          <a:latin typeface="Times New Roman" panose="02020603050405020304" pitchFamily="18" charset="0"/>
                          <a:ea typeface="標楷體" panose="03000509000000000000" pitchFamily="65" charset="-120"/>
                          <a:cs typeface="Times New Roman" panose="02020603050405020304" pitchFamily="18" charset="0"/>
                        </a:rPr>
                        <a:t>助理教授</a:t>
                      </a:r>
                      <a:endParaRPr lang="zh-TW" sz="16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8490532"/>
                  </a:ext>
                </a:extLst>
              </a:tr>
              <a:tr h="393302">
                <a:tc>
                  <a:txBody>
                    <a:bodyPr/>
                    <a:lstStyle/>
                    <a:p>
                      <a:pPr algn="just">
                        <a:spcAft>
                          <a:spcPts val="0"/>
                        </a:spcAft>
                      </a:pPr>
                      <a:r>
                        <a:rPr lang="zh-TW" sz="1600" dirty="0">
                          <a:effectLst/>
                          <a:latin typeface="Times New Roman" panose="02020603050405020304" pitchFamily="18" charset="0"/>
                          <a:ea typeface="標楷體" panose="03000509000000000000" pitchFamily="65" charset="-120"/>
                          <a:cs typeface="Times New Roman" panose="02020603050405020304" pitchFamily="18" charset="0"/>
                        </a:rPr>
                        <a:t>農園生產系</a:t>
                      </a:r>
                      <a:endParaRPr lang="zh-TW" sz="16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600" dirty="0">
                          <a:effectLst/>
                          <a:latin typeface="Times New Roman" panose="02020603050405020304" pitchFamily="18" charset="0"/>
                          <a:ea typeface="標楷體" panose="03000509000000000000" pitchFamily="65" charset="-120"/>
                          <a:cs typeface="Times New Roman" panose="02020603050405020304" pitchFamily="18" charset="0"/>
                        </a:rPr>
                        <a:t>鍾興穎</a:t>
                      </a:r>
                      <a:endParaRPr lang="zh-TW" sz="16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sz="1600">
                          <a:effectLst/>
                          <a:latin typeface="Times New Roman" panose="02020603050405020304" pitchFamily="18" charset="0"/>
                          <a:ea typeface="標楷體" panose="03000509000000000000" pitchFamily="65" charset="-120"/>
                          <a:cs typeface="Times New Roman" panose="02020603050405020304" pitchFamily="18" charset="0"/>
                        </a:rPr>
                        <a:t>助理教授</a:t>
                      </a:r>
                      <a:endParaRPr lang="zh-TW" sz="16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4089765"/>
                  </a:ext>
                </a:extLst>
              </a:tr>
              <a:tr h="393302">
                <a:tc>
                  <a:txBody>
                    <a:bodyPr/>
                    <a:lstStyle/>
                    <a:p>
                      <a:pPr algn="just">
                        <a:spcAft>
                          <a:spcPts val="0"/>
                        </a:spcAft>
                      </a:pPr>
                      <a:r>
                        <a:rPr lang="zh-TW" sz="1600">
                          <a:effectLst/>
                          <a:latin typeface="Times New Roman" panose="02020603050405020304" pitchFamily="18" charset="0"/>
                          <a:ea typeface="標楷體" panose="03000509000000000000" pitchFamily="65" charset="-120"/>
                          <a:cs typeface="Times New Roman" panose="02020603050405020304" pitchFamily="18" charset="0"/>
                        </a:rPr>
                        <a:t>農園生產系</a:t>
                      </a:r>
                      <a:endParaRPr lang="zh-TW" sz="16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600" dirty="0">
                          <a:effectLst/>
                          <a:latin typeface="Times New Roman" panose="02020603050405020304" pitchFamily="18" charset="0"/>
                          <a:ea typeface="標楷體" panose="03000509000000000000" pitchFamily="65" charset="-120"/>
                          <a:cs typeface="Times New Roman" panose="02020603050405020304" pitchFamily="18" charset="0"/>
                        </a:rPr>
                        <a:t>陳威臣</a:t>
                      </a:r>
                      <a:endParaRPr lang="zh-TW" sz="16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sz="1600" dirty="0">
                          <a:effectLst/>
                          <a:latin typeface="Times New Roman" panose="02020603050405020304" pitchFamily="18" charset="0"/>
                          <a:ea typeface="標楷體" panose="03000509000000000000" pitchFamily="65" charset="-120"/>
                          <a:cs typeface="Times New Roman" panose="02020603050405020304" pitchFamily="18" charset="0"/>
                        </a:rPr>
                        <a:t>助理教授</a:t>
                      </a:r>
                      <a:endParaRPr lang="zh-TW" sz="16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8346317"/>
                  </a:ext>
                </a:extLst>
              </a:tr>
              <a:tr h="393302">
                <a:tc>
                  <a:txBody>
                    <a:bodyPr/>
                    <a:lstStyle/>
                    <a:p>
                      <a:pPr>
                        <a:spcAft>
                          <a:spcPts val="0"/>
                        </a:spcAft>
                      </a:pPr>
                      <a:r>
                        <a:rPr lang="zh-TW" sz="1600">
                          <a:effectLst/>
                          <a:latin typeface="Times New Roman" panose="02020603050405020304" pitchFamily="18" charset="0"/>
                          <a:ea typeface="標楷體" panose="03000509000000000000" pitchFamily="65" charset="-120"/>
                          <a:cs typeface="Times New Roman" panose="02020603050405020304" pitchFamily="18" charset="0"/>
                        </a:rPr>
                        <a:t>食品科學系</a:t>
                      </a:r>
                      <a:endParaRPr lang="zh-TW" sz="16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600" dirty="0">
                          <a:effectLst/>
                          <a:latin typeface="Times New Roman" panose="02020603050405020304" pitchFamily="18" charset="0"/>
                          <a:ea typeface="標楷體" panose="03000509000000000000" pitchFamily="65" charset="-120"/>
                          <a:cs typeface="Times New Roman" panose="02020603050405020304" pitchFamily="18" charset="0"/>
                        </a:rPr>
                        <a:t>陳欣郁</a:t>
                      </a:r>
                      <a:endParaRPr lang="zh-TW" sz="16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zh-TW" sz="1600" dirty="0">
                          <a:effectLst/>
                          <a:latin typeface="Times New Roman" panose="02020603050405020304" pitchFamily="18" charset="0"/>
                          <a:ea typeface="標楷體" panose="03000509000000000000" pitchFamily="65" charset="-120"/>
                          <a:cs typeface="Times New Roman" panose="02020603050405020304" pitchFamily="18" charset="0"/>
                        </a:rPr>
                        <a:t>助理教授</a:t>
                      </a:r>
                      <a:endParaRPr lang="zh-TW" sz="16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5156739"/>
                  </a:ext>
                </a:extLst>
              </a:tr>
              <a:tr h="393302">
                <a:tc>
                  <a:txBody>
                    <a:bodyPr/>
                    <a:lstStyle/>
                    <a:p>
                      <a:pPr>
                        <a:spcAft>
                          <a:spcPts val="0"/>
                        </a:spcAft>
                      </a:pPr>
                      <a:r>
                        <a:rPr lang="zh-TW" sz="1600" dirty="0">
                          <a:effectLst/>
                          <a:latin typeface="Times New Roman" panose="02020603050405020304" pitchFamily="18" charset="0"/>
                          <a:ea typeface="標楷體" panose="03000509000000000000" pitchFamily="65" charset="-120"/>
                          <a:cs typeface="Times New Roman" panose="02020603050405020304" pitchFamily="18" charset="0"/>
                        </a:rPr>
                        <a:t>食品科學系</a:t>
                      </a:r>
                      <a:endParaRPr lang="zh-TW" sz="16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600" dirty="0">
                          <a:effectLst/>
                          <a:latin typeface="Times New Roman" panose="02020603050405020304" pitchFamily="18" charset="0"/>
                          <a:ea typeface="標楷體" panose="03000509000000000000" pitchFamily="65" charset="-120"/>
                          <a:cs typeface="Times New Roman" panose="02020603050405020304" pitchFamily="18" charset="0"/>
                        </a:rPr>
                        <a:t>詹國靖</a:t>
                      </a:r>
                      <a:endParaRPr lang="zh-TW" sz="16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zh-TW" sz="1600" dirty="0">
                          <a:effectLst/>
                          <a:latin typeface="Times New Roman" panose="02020603050405020304" pitchFamily="18" charset="0"/>
                          <a:ea typeface="標楷體" panose="03000509000000000000" pitchFamily="65" charset="-120"/>
                          <a:cs typeface="Times New Roman" panose="02020603050405020304" pitchFamily="18" charset="0"/>
                        </a:rPr>
                        <a:t>助理教授</a:t>
                      </a:r>
                      <a:endParaRPr lang="zh-TW" sz="16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2802289"/>
                  </a:ext>
                </a:extLst>
              </a:tr>
              <a:tr h="393302">
                <a:tc>
                  <a:txBody>
                    <a:bodyPr/>
                    <a:lstStyle/>
                    <a:p>
                      <a:pPr>
                        <a:spcAft>
                          <a:spcPts val="0"/>
                        </a:spcAft>
                      </a:pPr>
                      <a:r>
                        <a:rPr lang="zh-TW" sz="1600">
                          <a:effectLst/>
                          <a:latin typeface="Times New Roman" panose="02020603050405020304" pitchFamily="18" charset="0"/>
                          <a:ea typeface="標楷體" panose="03000509000000000000" pitchFamily="65" charset="-120"/>
                          <a:cs typeface="Times New Roman" panose="02020603050405020304" pitchFamily="18" charset="0"/>
                        </a:rPr>
                        <a:t>森林系</a:t>
                      </a:r>
                      <a:endParaRPr lang="zh-TW" sz="16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600" dirty="0">
                          <a:effectLst/>
                          <a:latin typeface="Times New Roman" panose="02020603050405020304" pitchFamily="18" charset="0"/>
                          <a:ea typeface="標楷體" panose="03000509000000000000" pitchFamily="65" charset="-120"/>
                          <a:cs typeface="Times New Roman" panose="02020603050405020304" pitchFamily="18" charset="0"/>
                        </a:rPr>
                        <a:t>陳美惠</a:t>
                      </a:r>
                      <a:endParaRPr lang="zh-TW" sz="16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zh-TW" sz="1600" dirty="0">
                          <a:effectLst/>
                          <a:latin typeface="Times New Roman" panose="02020603050405020304" pitchFamily="18" charset="0"/>
                          <a:ea typeface="標楷體" panose="03000509000000000000" pitchFamily="65" charset="-120"/>
                          <a:cs typeface="Times New Roman" panose="02020603050405020304" pitchFamily="18" charset="0"/>
                        </a:rPr>
                        <a:t>教授</a:t>
                      </a:r>
                      <a:endParaRPr lang="zh-TW" sz="16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2730546"/>
                  </a:ext>
                </a:extLst>
              </a:tr>
              <a:tr h="393302">
                <a:tc>
                  <a:txBody>
                    <a:bodyPr/>
                    <a:lstStyle/>
                    <a:p>
                      <a:pPr algn="just">
                        <a:spcAft>
                          <a:spcPts val="0"/>
                        </a:spcAft>
                      </a:pPr>
                      <a:r>
                        <a:rPr lang="zh-TW" sz="1600">
                          <a:effectLst/>
                          <a:latin typeface="Times New Roman" panose="02020603050405020304" pitchFamily="18" charset="0"/>
                          <a:ea typeface="標楷體" panose="03000509000000000000" pitchFamily="65" charset="-120"/>
                          <a:cs typeface="Times New Roman" panose="02020603050405020304" pitchFamily="18" charset="0"/>
                        </a:rPr>
                        <a:t>森林系</a:t>
                      </a:r>
                      <a:endParaRPr lang="zh-TW" sz="16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600" dirty="0">
                          <a:effectLst/>
                          <a:latin typeface="Times New Roman" panose="02020603050405020304" pitchFamily="18" charset="0"/>
                          <a:ea typeface="標楷體" panose="03000509000000000000" pitchFamily="65" charset="-120"/>
                          <a:cs typeface="Times New Roman" panose="02020603050405020304" pitchFamily="18" charset="0"/>
                        </a:rPr>
                        <a:t>楊智凱</a:t>
                      </a:r>
                      <a:endParaRPr lang="zh-TW" sz="16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sz="1600" dirty="0">
                          <a:effectLst/>
                          <a:latin typeface="Times New Roman" panose="02020603050405020304" pitchFamily="18" charset="0"/>
                          <a:ea typeface="標楷體" panose="03000509000000000000" pitchFamily="65" charset="-120"/>
                          <a:cs typeface="Times New Roman" panose="02020603050405020304" pitchFamily="18" charset="0"/>
                        </a:rPr>
                        <a:t>助理教授</a:t>
                      </a:r>
                      <a:endParaRPr lang="zh-TW" sz="16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7519197"/>
                  </a:ext>
                </a:extLst>
              </a:tr>
              <a:tr h="393302">
                <a:tc>
                  <a:txBody>
                    <a:bodyPr/>
                    <a:lstStyle/>
                    <a:p>
                      <a:pPr algn="just">
                        <a:spcAft>
                          <a:spcPts val="0"/>
                        </a:spcAft>
                      </a:pPr>
                      <a:r>
                        <a:rPr lang="zh-TW" sz="1600">
                          <a:effectLst/>
                          <a:latin typeface="Times New Roman" panose="02020603050405020304" pitchFamily="18" charset="0"/>
                          <a:ea typeface="標楷體" panose="03000509000000000000" pitchFamily="65" charset="-120"/>
                          <a:cs typeface="Times New Roman" panose="02020603050405020304" pitchFamily="18" charset="0"/>
                        </a:rPr>
                        <a:t>森林系</a:t>
                      </a:r>
                      <a:endParaRPr lang="zh-TW" sz="16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600">
                          <a:effectLst/>
                          <a:latin typeface="Times New Roman" panose="02020603050405020304" pitchFamily="18" charset="0"/>
                          <a:ea typeface="標楷體" panose="03000509000000000000" pitchFamily="65" charset="-120"/>
                          <a:cs typeface="Times New Roman" panose="02020603050405020304" pitchFamily="18" charset="0"/>
                        </a:rPr>
                        <a:t>吳幸如</a:t>
                      </a:r>
                      <a:endParaRPr lang="zh-TW" sz="16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sz="1600" dirty="0">
                          <a:effectLst/>
                          <a:latin typeface="Times New Roman" panose="02020603050405020304" pitchFamily="18" charset="0"/>
                          <a:ea typeface="標楷體" panose="03000509000000000000" pitchFamily="65" charset="-120"/>
                          <a:cs typeface="Times New Roman" panose="02020603050405020304" pitchFamily="18" charset="0"/>
                        </a:rPr>
                        <a:t>助理教授</a:t>
                      </a:r>
                      <a:endParaRPr lang="zh-TW" sz="16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9897778"/>
                  </a:ext>
                </a:extLst>
              </a:tr>
              <a:tr h="393302">
                <a:tc>
                  <a:txBody>
                    <a:bodyPr/>
                    <a:lstStyle/>
                    <a:p>
                      <a:pPr algn="just">
                        <a:spcAft>
                          <a:spcPts val="0"/>
                        </a:spcAft>
                      </a:pPr>
                      <a:r>
                        <a:rPr lang="zh-TW" sz="1600" dirty="0">
                          <a:effectLst/>
                          <a:latin typeface="Times New Roman" panose="02020603050405020304" pitchFamily="18" charset="0"/>
                          <a:ea typeface="標楷體" panose="03000509000000000000" pitchFamily="65" charset="-120"/>
                          <a:cs typeface="Times New Roman" panose="02020603050405020304" pitchFamily="18" charset="0"/>
                        </a:rPr>
                        <a:t>水產養殖系</a:t>
                      </a:r>
                      <a:endParaRPr lang="zh-TW" sz="16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600">
                          <a:effectLst/>
                          <a:latin typeface="Times New Roman" panose="02020603050405020304" pitchFamily="18" charset="0"/>
                          <a:ea typeface="標楷體" panose="03000509000000000000" pitchFamily="65" charset="-120"/>
                          <a:cs typeface="Times New Roman" panose="02020603050405020304" pitchFamily="18" charset="0"/>
                        </a:rPr>
                        <a:t>林倩如</a:t>
                      </a:r>
                      <a:endParaRPr lang="zh-TW" sz="16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sz="1600" dirty="0">
                          <a:effectLst/>
                          <a:latin typeface="Times New Roman" panose="02020603050405020304" pitchFamily="18" charset="0"/>
                          <a:ea typeface="標楷體" panose="03000509000000000000" pitchFamily="65" charset="-120"/>
                          <a:cs typeface="Times New Roman" panose="02020603050405020304" pitchFamily="18" charset="0"/>
                        </a:rPr>
                        <a:t>助理教授</a:t>
                      </a:r>
                      <a:endParaRPr lang="zh-TW" sz="16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0634028"/>
                  </a:ext>
                </a:extLst>
              </a:tr>
              <a:tr h="393302">
                <a:tc>
                  <a:txBody>
                    <a:bodyPr/>
                    <a:lstStyle/>
                    <a:p>
                      <a:pPr algn="just">
                        <a:spcAft>
                          <a:spcPts val="0"/>
                        </a:spcAft>
                      </a:pPr>
                      <a:r>
                        <a:rPr lang="zh-TW" sz="1600">
                          <a:effectLst/>
                          <a:latin typeface="Times New Roman" panose="02020603050405020304" pitchFamily="18" charset="0"/>
                          <a:ea typeface="標楷體" panose="03000509000000000000" pitchFamily="65" charset="-120"/>
                          <a:cs typeface="Times New Roman" panose="02020603050405020304" pitchFamily="18" charset="0"/>
                        </a:rPr>
                        <a:t>水產養殖系</a:t>
                      </a:r>
                      <a:endParaRPr lang="zh-TW" sz="16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600">
                          <a:effectLst/>
                          <a:latin typeface="Times New Roman" panose="02020603050405020304" pitchFamily="18" charset="0"/>
                          <a:ea typeface="標楷體" panose="03000509000000000000" pitchFamily="65" charset="-120"/>
                          <a:cs typeface="Times New Roman" panose="02020603050405020304" pitchFamily="18" charset="0"/>
                        </a:rPr>
                        <a:t>吳育昇</a:t>
                      </a:r>
                      <a:endParaRPr lang="zh-TW" sz="16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sz="1600" dirty="0">
                          <a:effectLst/>
                          <a:latin typeface="Times New Roman" panose="02020603050405020304" pitchFamily="18" charset="0"/>
                          <a:ea typeface="標楷體" panose="03000509000000000000" pitchFamily="65" charset="-120"/>
                          <a:cs typeface="Times New Roman" panose="02020603050405020304" pitchFamily="18" charset="0"/>
                        </a:rPr>
                        <a:t>副教授</a:t>
                      </a:r>
                      <a:endParaRPr lang="zh-TW" sz="16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69375"/>
                  </a:ext>
                </a:extLst>
              </a:tr>
              <a:tr h="393302">
                <a:tc>
                  <a:txBody>
                    <a:bodyPr/>
                    <a:lstStyle/>
                    <a:p>
                      <a:pPr algn="just">
                        <a:spcAft>
                          <a:spcPts val="0"/>
                        </a:spcAft>
                      </a:pPr>
                      <a:r>
                        <a:rPr lang="zh-TW" sz="1600">
                          <a:effectLst/>
                          <a:latin typeface="Times New Roman" panose="02020603050405020304" pitchFamily="18" charset="0"/>
                          <a:ea typeface="標楷體" panose="03000509000000000000" pitchFamily="65" charset="-120"/>
                          <a:cs typeface="Times New Roman" panose="02020603050405020304" pitchFamily="18" charset="0"/>
                        </a:rPr>
                        <a:t>植物醫學系</a:t>
                      </a:r>
                      <a:endParaRPr lang="zh-TW" sz="16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600">
                          <a:effectLst/>
                          <a:latin typeface="Times New Roman" panose="02020603050405020304" pitchFamily="18" charset="0"/>
                          <a:ea typeface="標楷體" panose="03000509000000000000" pitchFamily="65" charset="-120"/>
                          <a:cs typeface="Times New Roman" panose="02020603050405020304" pitchFamily="18" charset="0"/>
                        </a:rPr>
                        <a:t>林盈宏</a:t>
                      </a:r>
                      <a:endParaRPr lang="zh-TW" sz="16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sz="1600" dirty="0">
                          <a:effectLst/>
                          <a:latin typeface="Times New Roman" panose="02020603050405020304" pitchFamily="18" charset="0"/>
                          <a:ea typeface="標楷體" panose="03000509000000000000" pitchFamily="65" charset="-120"/>
                          <a:cs typeface="Times New Roman" panose="02020603050405020304" pitchFamily="18" charset="0"/>
                        </a:rPr>
                        <a:t>教授</a:t>
                      </a:r>
                      <a:endParaRPr lang="zh-TW" sz="16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0696551"/>
                  </a:ext>
                </a:extLst>
              </a:tr>
              <a:tr h="393302">
                <a:tc>
                  <a:txBody>
                    <a:bodyPr/>
                    <a:lstStyle/>
                    <a:p>
                      <a:pPr algn="just">
                        <a:spcAft>
                          <a:spcPts val="0"/>
                        </a:spcAft>
                      </a:pPr>
                      <a:r>
                        <a:rPr lang="zh-TW" sz="1600">
                          <a:effectLst/>
                          <a:latin typeface="Times New Roman" panose="02020603050405020304" pitchFamily="18" charset="0"/>
                          <a:ea typeface="標楷體" panose="03000509000000000000" pitchFamily="65" charset="-120"/>
                          <a:cs typeface="Times New Roman" panose="02020603050405020304" pitchFamily="18" charset="0"/>
                        </a:rPr>
                        <a:t>植物醫學系</a:t>
                      </a:r>
                      <a:endParaRPr lang="zh-TW" sz="16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600">
                          <a:effectLst/>
                          <a:latin typeface="Times New Roman" panose="02020603050405020304" pitchFamily="18" charset="0"/>
                          <a:ea typeface="標楷體" panose="03000509000000000000" pitchFamily="65" charset="-120"/>
                          <a:cs typeface="Times New Roman" panose="02020603050405020304" pitchFamily="18" charset="0"/>
                        </a:rPr>
                        <a:t>江主惠</a:t>
                      </a:r>
                      <a:endParaRPr lang="zh-TW" sz="16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sz="1600" dirty="0">
                          <a:effectLst/>
                          <a:latin typeface="Times New Roman" panose="02020603050405020304" pitchFamily="18" charset="0"/>
                          <a:ea typeface="標楷體" panose="03000509000000000000" pitchFamily="65" charset="-120"/>
                          <a:cs typeface="Times New Roman" panose="02020603050405020304" pitchFamily="18" charset="0"/>
                        </a:rPr>
                        <a:t>副教授</a:t>
                      </a:r>
                      <a:endParaRPr lang="zh-TW" sz="16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3387833"/>
                  </a:ext>
                </a:extLst>
              </a:tr>
            </a:tbl>
          </a:graphicData>
        </a:graphic>
      </p:graphicFrame>
      <p:graphicFrame>
        <p:nvGraphicFramePr>
          <p:cNvPr id="5" name="表格 4">
            <a:extLst>
              <a:ext uri="{FF2B5EF4-FFF2-40B4-BE49-F238E27FC236}">
                <a16:creationId xmlns:a16="http://schemas.microsoft.com/office/drawing/2014/main" id="{B6916674-7E40-4193-9CFE-CE50CF1CA5C0}"/>
              </a:ext>
            </a:extLst>
          </p:cNvPr>
          <p:cNvGraphicFramePr>
            <a:graphicFrameLocks noGrp="1"/>
          </p:cNvGraphicFramePr>
          <p:nvPr>
            <p:extLst>
              <p:ext uri="{D42A27DB-BD31-4B8C-83A1-F6EECF244321}">
                <p14:modId xmlns:p14="http://schemas.microsoft.com/office/powerpoint/2010/main" val="933901701"/>
              </p:ext>
            </p:extLst>
          </p:nvPr>
        </p:nvGraphicFramePr>
        <p:xfrm>
          <a:off x="4567085" y="4690993"/>
          <a:ext cx="4372204" cy="1043910"/>
        </p:xfrm>
        <a:graphic>
          <a:graphicData uri="http://schemas.openxmlformats.org/drawingml/2006/table">
            <a:tbl>
              <a:tblPr/>
              <a:tblGrid>
                <a:gridCol w="1728047">
                  <a:extLst>
                    <a:ext uri="{9D8B030D-6E8A-4147-A177-3AD203B41FA5}">
                      <a16:colId xmlns:a16="http://schemas.microsoft.com/office/drawing/2014/main" val="484844570"/>
                    </a:ext>
                  </a:extLst>
                </a:gridCol>
                <a:gridCol w="996950">
                  <a:extLst>
                    <a:ext uri="{9D8B030D-6E8A-4147-A177-3AD203B41FA5}">
                      <a16:colId xmlns:a16="http://schemas.microsoft.com/office/drawing/2014/main" val="2167431055"/>
                    </a:ext>
                  </a:extLst>
                </a:gridCol>
                <a:gridCol w="1647207">
                  <a:extLst>
                    <a:ext uri="{9D8B030D-6E8A-4147-A177-3AD203B41FA5}">
                      <a16:colId xmlns:a16="http://schemas.microsoft.com/office/drawing/2014/main" val="80946938"/>
                    </a:ext>
                  </a:extLst>
                </a:gridCol>
              </a:tblGrid>
              <a:tr h="347970">
                <a:tc>
                  <a:txBody>
                    <a:bodyPr/>
                    <a:lstStyle/>
                    <a:p>
                      <a:pPr algn="just">
                        <a:spcAft>
                          <a:spcPts val="0"/>
                        </a:spcAft>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主聘單位</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just">
                        <a:spcAft>
                          <a:spcPts val="0"/>
                        </a:spcAft>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姓名</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just">
                        <a:spcAft>
                          <a:spcPts val="0"/>
                        </a:spcAft>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職級名稱</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843263298"/>
                  </a:ext>
                </a:extLst>
              </a:tr>
              <a:tr h="347970">
                <a:tc>
                  <a:txBody>
                    <a:bodyPr/>
                    <a:lstStyle/>
                    <a:p>
                      <a:pPr algn="just">
                        <a:spcAft>
                          <a:spcPts val="0"/>
                        </a:spcAft>
                      </a:pP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木材科學與設計系</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鄧兆鈞</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alt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專案</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講師</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2259792"/>
                  </a:ext>
                </a:extLst>
              </a:tr>
              <a:tr h="347970">
                <a:tc>
                  <a:txBody>
                    <a:bodyPr/>
                    <a:lstStyle/>
                    <a:p>
                      <a:pPr algn="just">
                        <a:spcAft>
                          <a:spcPts val="0"/>
                        </a:spcAft>
                      </a:pPr>
                      <a:r>
                        <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動物科學與畜產系</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altLang="en-US"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陳栢元</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altLang="en-US"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專案</a:t>
                      </a:r>
                      <a:r>
                        <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助理教授</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4059487"/>
                  </a:ext>
                </a:extLst>
              </a:tr>
            </a:tbl>
          </a:graphicData>
        </a:graphic>
      </p:graphicFrame>
      <p:sp>
        <p:nvSpPr>
          <p:cNvPr id="8" name="矩形 7">
            <a:extLst>
              <a:ext uri="{FF2B5EF4-FFF2-40B4-BE49-F238E27FC236}">
                <a16:creationId xmlns:a16="http://schemas.microsoft.com/office/drawing/2014/main" id="{87C0AB85-CFD4-4F2E-A9C1-DE318BFEAC25}"/>
              </a:ext>
            </a:extLst>
          </p:cNvPr>
          <p:cNvSpPr/>
          <p:nvPr/>
        </p:nvSpPr>
        <p:spPr>
          <a:xfrm>
            <a:off x="4407048" y="5901597"/>
            <a:ext cx="4736952" cy="646331"/>
          </a:xfrm>
          <a:prstGeom prst="rect">
            <a:avLst/>
          </a:prstGeom>
        </p:spPr>
        <p:txBody>
          <a:bodyPr wrap="square">
            <a:spAutoFit/>
          </a:bodyPr>
          <a:lstStyle/>
          <a:p>
            <a:r>
              <a:rPr lang="zh-TW" altLang="zh-TW" b="1" dirty="0">
                <a:ea typeface="標楷體" panose="03000509000000000000" pitchFamily="65" charset="-120"/>
                <a:cs typeface="Times New Roman" panose="02020603050405020304" pitchFamily="18" charset="0"/>
              </a:rPr>
              <a:t>農學院專任教師</a:t>
            </a:r>
            <a:r>
              <a:rPr lang="en-US" altLang="zh-TW" b="1" dirty="0">
                <a:ea typeface="標楷體" panose="03000509000000000000" pitchFamily="65" charset="-120"/>
                <a:cs typeface="Times New Roman" panose="02020603050405020304" pitchFamily="18" charset="0"/>
              </a:rPr>
              <a:t>113</a:t>
            </a:r>
            <a:r>
              <a:rPr lang="zh-TW" altLang="zh-TW" b="1" dirty="0">
                <a:ea typeface="標楷體" panose="03000509000000000000" pitchFamily="65" charset="-120"/>
                <a:cs typeface="Times New Roman" panose="02020603050405020304" pitchFamily="18" charset="0"/>
              </a:rPr>
              <a:t>學年度共</a:t>
            </a:r>
            <a:r>
              <a:rPr lang="en-US" altLang="zh-TW" b="1" u="sng" dirty="0">
                <a:solidFill>
                  <a:srgbClr val="FF0000"/>
                </a:solidFill>
                <a:ea typeface="標楷體" panose="03000509000000000000" pitchFamily="65" charset="-120"/>
                <a:cs typeface="Times New Roman" panose="02020603050405020304" pitchFamily="18" charset="0"/>
              </a:rPr>
              <a:t>20</a:t>
            </a:r>
            <a:r>
              <a:rPr lang="zh-TW" altLang="zh-TW" b="1" u="sng" dirty="0">
                <a:solidFill>
                  <a:srgbClr val="FF0000"/>
                </a:solidFill>
                <a:ea typeface="標楷體" panose="03000509000000000000" pitchFamily="65" charset="-120"/>
                <a:cs typeface="Times New Roman" panose="02020603050405020304" pitchFamily="18" charset="0"/>
              </a:rPr>
              <a:t>人</a:t>
            </a:r>
            <a:r>
              <a:rPr lang="zh-TW" altLang="zh-TW" b="1" dirty="0">
                <a:ea typeface="標楷體" panose="03000509000000000000" pitchFamily="65" charset="-120"/>
                <a:cs typeface="Times New Roman" panose="02020603050405020304" pitchFamily="18" charset="0"/>
              </a:rPr>
              <a:t>；</a:t>
            </a:r>
            <a:r>
              <a:rPr lang="zh-TW" altLang="en-US" b="1" dirty="0">
                <a:ea typeface="標楷體" panose="03000509000000000000" pitchFamily="65" charset="-120"/>
                <a:cs typeface="Times New Roman" panose="02020603050405020304" pitchFamily="18" charset="0"/>
              </a:rPr>
              <a:t>專案教師</a:t>
            </a:r>
            <a:r>
              <a:rPr lang="en-US" altLang="zh-TW" b="1" u="sng" dirty="0">
                <a:solidFill>
                  <a:srgbClr val="FF0000"/>
                </a:solidFill>
                <a:ea typeface="標楷體" panose="03000509000000000000" pitchFamily="65" charset="-120"/>
                <a:cs typeface="Times New Roman" panose="02020603050405020304" pitchFamily="18" charset="0"/>
              </a:rPr>
              <a:t>2</a:t>
            </a:r>
            <a:r>
              <a:rPr lang="zh-TW" altLang="zh-TW" b="1" u="sng" dirty="0">
                <a:solidFill>
                  <a:srgbClr val="FF0000"/>
                </a:solidFill>
                <a:ea typeface="標楷體" panose="03000509000000000000" pitchFamily="65" charset="-120"/>
                <a:cs typeface="Times New Roman" panose="02020603050405020304" pitchFamily="18" charset="0"/>
              </a:rPr>
              <a:t>人</a:t>
            </a:r>
            <a:r>
              <a:rPr lang="zh-TW" altLang="zh-TW" b="1" dirty="0">
                <a:ea typeface="標楷體" panose="03000509000000000000" pitchFamily="65" charset="-120"/>
                <a:cs typeface="Times New Roman" panose="02020603050405020304" pitchFamily="18" charset="0"/>
              </a:rPr>
              <a:t>接受評鑑</a:t>
            </a:r>
            <a:endParaRPr lang="zh-TW" altLang="en-US" dirty="0"/>
          </a:p>
        </p:txBody>
      </p:sp>
      <p:graphicFrame>
        <p:nvGraphicFramePr>
          <p:cNvPr id="3" name="表格 2">
            <a:extLst>
              <a:ext uri="{FF2B5EF4-FFF2-40B4-BE49-F238E27FC236}">
                <a16:creationId xmlns:a16="http://schemas.microsoft.com/office/drawing/2014/main" id="{3E7AE2B8-701C-4855-9882-8A69AB138776}"/>
              </a:ext>
            </a:extLst>
          </p:cNvPr>
          <p:cNvGraphicFramePr>
            <a:graphicFrameLocks noGrp="1"/>
          </p:cNvGraphicFramePr>
          <p:nvPr>
            <p:extLst>
              <p:ext uri="{D42A27DB-BD31-4B8C-83A1-F6EECF244321}">
                <p14:modId xmlns:p14="http://schemas.microsoft.com/office/powerpoint/2010/main" val="16363024"/>
              </p:ext>
            </p:extLst>
          </p:nvPr>
        </p:nvGraphicFramePr>
        <p:xfrm>
          <a:off x="4572001" y="1182665"/>
          <a:ext cx="4149512" cy="3279540"/>
        </p:xfrm>
        <a:graphic>
          <a:graphicData uri="http://schemas.openxmlformats.org/drawingml/2006/table">
            <a:tbl>
              <a:tblPr/>
              <a:tblGrid>
                <a:gridCol w="1728191">
                  <a:extLst>
                    <a:ext uri="{9D8B030D-6E8A-4147-A177-3AD203B41FA5}">
                      <a16:colId xmlns:a16="http://schemas.microsoft.com/office/drawing/2014/main" val="564544675"/>
                    </a:ext>
                  </a:extLst>
                </a:gridCol>
                <a:gridCol w="1224136">
                  <a:extLst>
                    <a:ext uri="{9D8B030D-6E8A-4147-A177-3AD203B41FA5}">
                      <a16:colId xmlns:a16="http://schemas.microsoft.com/office/drawing/2014/main" val="2472737537"/>
                    </a:ext>
                  </a:extLst>
                </a:gridCol>
                <a:gridCol w="1197185">
                  <a:extLst>
                    <a:ext uri="{9D8B030D-6E8A-4147-A177-3AD203B41FA5}">
                      <a16:colId xmlns:a16="http://schemas.microsoft.com/office/drawing/2014/main" val="3572297573"/>
                    </a:ext>
                  </a:extLst>
                </a:gridCol>
              </a:tblGrid>
              <a:tr h="432048">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系所</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教師姓名</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職級</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65011367"/>
                  </a:ext>
                </a:extLst>
              </a:tr>
              <a:tr h="393302">
                <a:tc>
                  <a:txBody>
                    <a:bodyPr/>
                    <a:lstStyle/>
                    <a:p>
                      <a:pPr algn="just">
                        <a:spcAft>
                          <a:spcPts val="0"/>
                        </a:spcAft>
                      </a:pPr>
                      <a:r>
                        <a:rPr lang="zh-TW" sz="1600" dirty="0">
                          <a:effectLst/>
                          <a:latin typeface="Times New Roman" panose="02020603050405020304" pitchFamily="18" charset="0"/>
                          <a:ea typeface="標楷體" panose="03000509000000000000" pitchFamily="65" charset="-120"/>
                          <a:cs typeface="Times New Roman" panose="02020603050405020304" pitchFamily="18" charset="0"/>
                        </a:rPr>
                        <a:t>植物醫學系</a:t>
                      </a:r>
                      <a:endParaRPr lang="zh-TW" sz="16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600">
                          <a:effectLst/>
                          <a:latin typeface="Times New Roman" panose="02020603050405020304" pitchFamily="18" charset="0"/>
                          <a:ea typeface="標楷體" panose="03000509000000000000" pitchFamily="65" charset="-120"/>
                          <a:cs typeface="Times New Roman" panose="02020603050405020304" pitchFamily="18" charset="0"/>
                        </a:rPr>
                        <a:t>曾珍</a:t>
                      </a:r>
                      <a:endParaRPr lang="zh-TW" sz="16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sz="1600" dirty="0">
                          <a:effectLst/>
                          <a:latin typeface="Times New Roman" panose="02020603050405020304" pitchFamily="18" charset="0"/>
                          <a:ea typeface="標楷體" panose="03000509000000000000" pitchFamily="65" charset="-120"/>
                          <a:cs typeface="Times New Roman" panose="02020603050405020304" pitchFamily="18" charset="0"/>
                        </a:rPr>
                        <a:t>講師</a:t>
                      </a:r>
                      <a:endParaRPr lang="zh-TW" sz="16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7658379"/>
                  </a:ext>
                </a:extLst>
              </a:tr>
              <a:tr h="393302">
                <a:tc>
                  <a:txBody>
                    <a:bodyPr/>
                    <a:lstStyle/>
                    <a:p>
                      <a:pPr algn="just">
                        <a:spcAft>
                          <a:spcPts val="0"/>
                        </a:spcAft>
                      </a:pPr>
                      <a:r>
                        <a:rPr lang="zh-TW" sz="1600" dirty="0">
                          <a:effectLst/>
                          <a:latin typeface="Times New Roman" panose="02020603050405020304" pitchFamily="18" charset="0"/>
                          <a:ea typeface="標楷體" panose="03000509000000000000" pitchFamily="65" charset="-120"/>
                          <a:cs typeface="Times New Roman" panose="02020603050405020304" pitchFamily="18" charset="0"/>
                        </a:rPr>
                        <a:t>木材科學與設計系</a:t>
                      </a:r>
                      <a:endParaRPr lang="zh-TW" sz="16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600">
                          <a:effectLst/>
                          <a:latin typeface="Times New Roman" panose="02020603050405020304" pitchFamily="18" charset="0"/>
                          <a:ea typeface="標楷體" panose="03000509000000000000" pitchFamily="65" charset="-120"/>
                          <a:cs typeface="Times New Roman" panose="02020603050405020304" pitchFamily="18" charset="0"/>
                        </a:rPr>
                        <a:t>馮俊豪</a:t>
                      </a:r>
                      <a:endParaRPr lang="zh-TW" sz="16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sz="16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副教授</a:t>
                      </a:r>
                      <a:endParaRPr lang="zh-TW" sz="1600" dirty="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3081897"/>
                  </a:ext>
                </a:extLst>
              </a:tr>
              <a:tr h="393302">
                <a:tc>
                  <a:txBody>
                    <a:bodyPr/>
                    <a:lstStyle/>
                    <a:p>
                      <a:pPr algn="just">
                        <a:spcAft>
                          <a:spcPts val="0"/>
                        </a:spcAft>
                      </a:pPr>
                      <a:r>
                        <a:rPr lang="zh-TW" sz="1600" dirty="0">
                          <a:effectLst/>
                          <a:latin typeface="Times New Roman" panose="02020603050405020304" pitchFamily="18" charset="0"/>
                          <a:ea typeface="標楷體" panose="03000509000000000000" pitchFamily="65" charset="-120"/>
                          <a:cs typeface="Times New Roman" panose="02020603050405020304" pitchFamily="18" charset="0"/>
                        </a:rPr>
                        <a:t>木材科學與設計系</a:t>
                      </a:r>
                      <a:endParaRPr lang="zh-TW" sz="16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600" dirty="0">
                          <a:effectLst/>
                          <a:latin typeface="Times New Roman" panose="02020603050405020304" pitchFamily="18" charset="0"/>
                          <a:ea typeface="標楷體" panose="03000509000000000000" pitchFamily="65" charset="-120"/>
                          <a:cs typeface="Times New Roman" panose="02020603050405020304" pitchFamily="18" charset="0"/>
                        </a:rPr>
                        <a:t>侯博倫</a:t>
                      </a:r>
                      <a:endParaRPr lang="zh-TW" sz="16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sz="1600">
                          <a:effectLst/>
                          <a:latin typeface="Times New Roman" panose="02020603050405020304" pitchFamily="18" charset="0"/>
                          <a:ea typeface="標楷體" panose="03000509000000000000" pitchFamily="65" charset="-120"/>
                          <a:cs typeface="Times New Roman" panose="02020603050405020304" pitchFamily="18" charset="0"/>
                        </a:rPr>
                        <a:t>助理教授</a:t>
                      </a:r>
                      <a:endParaRPr lang="zh-TW" sz="16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5993810"/>
                  </a:ext>
                </a:extLst>
              </a:tr>
              <a:tr h="393302">
                <a:tc>
                  <a:txBody>
                    <a:bodyPr/>
                    <a:lstStyle/>
                    <a:p>
                      <a:pPr algn="just">
                        <a:spcAft>
                          <a:spcPts val="0"/>
                        </a:spcAft>
                      </a:pPr>
                      <a:r>
                        <a:rPr lang="zh-TW" sz="1600">
                          <a:effectLst/>
                          <a:latin typeface="Times New Roman" panose="02020603050405020304" pitchFamily="18" charset="0"/>
                          <a:ea typeface="標楷體" panose="03000509000000000000" pitchFamily="65" charset="-120"/>
                          <a:cs typeface="Times New Roman" panose="02020603050405020304" pitchFamily="18" charset="0"/>
                        </a:rPr>
                        <a:t>生物科技系</a:t>
                      </a:r>
                      <a:endParaRPr lang="zh-TW" sz="16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600" dirty="0">
                          <a:effectLst/>
                          <a:latin typeface="Times New Roman" panose="02020603050405020304" pitchFamily="18" charset="0"/>
                          <a:ea typeface="標楷體" panose="03000509000000000000" pitchFamily="65" charset="-120"/>
                          <a:cs typeface="Times New Roman" panose="02020603050405020304" pitchFamily="18" charset="0"/>
                        </a:rPr>
                        <a:t>蔡添順</a:t>
                      </a:r>
                      <a:endParaRPr lang="zh-TW" sz="16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sz="1600">
                          <a:effectLst/>
                          <a:latin typeface="Times New Roman" panose="02020603050405020304" pitchFamily="18" charset="0"/>
                          <a:ea typeface="標楷體" panose="03000509000000000000" pitchFamily="65" charset="-120"/>
                          <a:cs typeface="Times New Roman" panose="02020603050405020304" pitchFamily="18" charset="0"/>
                        </a:rPr>
                        <a:t>教授</a:t>
                      </a:r>
                      <a:endParaRPr lang="zh-TW" sz="16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1861960"/>
                  </a:ext>
                </a:extLst>
              </a:tr>
              <a:tr h="393302">
                <a:tc>
                  <a:txBody>
                    <a:bodyPr/>
                    <a:lstStyle/>
                    <a:p>
                      <a:pPr algn="just">
                        <a:spcAft>
                          <a:spcPts val="0"/>
                        </a:spcAft>
                      </a:pPr>
                      <a:r>
                        <a:rPr lang="zh-TW" sz="1600">
                          <a:effectLst/>
                          <a:latin typeface="Times New Roman" panose="02020603050405020304" pitchFamily="18" charset="0"/>
                          <a:ea typeface="標楷體" panose="03000509000000000000" pitchFamily="65" charset="-120"/>
                          <a:cs typeface="Times New Roman" panose="02020603050405020304" pitchFamily="18" charset="0"/>
                        </a:rPr>
                        <a:t>生物科技系</a:t>
                      </a:r>
                      <a:endParaRPr lang="zh-TW" sz="16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600" dirty="0">
                          <a:effectLst/>
                          <a:latin typeface="Times New Roman" panose="02020603050405020304" pitchFamily="18" charset="0"/>
                          <a:ea typeface="標楷體" panose="03000509000000000000" pitchFamily="65" charset="-120"/>
                          <a:cs typeface="Times New Roman" panose="02020603050405020304" pitchFamily="18" charset="0"/>
                        </a:rPr>
                        <a:t>徐志宏</a:t>
                      </a:r>
                      <a:endParaRPr lang="zh-TW" sz="16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sz="1600" dirty="0">
                          <a:effectLst/>
                          <a:latin typeface="Times New Roman" panose="02020603050405020304" pitchFamily="18" charset="0"/>
                          <a:ea typeface="標楷體" panose="03000509000000000000" pitchFamily="65" charset="-120"/>
                          <a:cs typeface="Times New Roman" panose="02020603050405020304" pitchFamily="18" charset="0"/>
                        </a:rPr>
                        <a:t>副教授</a:t>
                      </a:r>
                      <a:endParaRPr lang="zh-TW" sz="16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498344"/>
                  </a:ext>
                </a:extLst>
              </a:tr>
              <a:tr h="393302">
                <a:tc>
                  <a:txBody>
                    <a:bodyPr/>
                    <a:lstStyle/>
                    <a:p>
                      <a:pPr algn="just">
                        <a:spcAft>
                          <a:spcPts val="0"/>
                        </a:spcAft>
                      </a:pPr>
                      <a:r>
                        <a:rPr lang="zh-TW" sz="1600">
                          <a:effectLst/>
                          <a:latin typeface="Times New Roman" panose="02020603050405020304" pitchFamily="18" charset="0"/>
                          <a:ea typeface="標楷體" panose="03000509000000000000" pitchFamily="65" charset="-120"/>
                          <a:cs typeface="Times New Roman" panose="02020603050405020304" pitchFamily="18" charset="0"/>
                        </a:rPr>
                        <a:t>生物科技系</a:t>
                      </a:r>
                      <a:endParaRPr lang="zh-TW" sz="16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600">
                          <a:effectLst/>
                          <a:latin typeface="Times New Roman" panose="02020603050405020304" pitchFamily="18" charset="0"/>
                          <a:ea typeface="標楷體" panose="03000509000000000000" pitchFamily="65" charset="-120"/>
                          <a:cs typeface="Times New Roman" panose="02020603050405020304" pitchFamily="18" charset="0"/>
                        </a:rPr>
                        <a:t>顏嘉宏</a:t>
                      </a:r>
                      <a:endParaRPr lang="zh-TW" sz="16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sz="1600" dirty="0">
                          <a:effectLst/>
                          <a:latin typeface="Times New Roman" panose="02020603050405020304" pitchFamily="18" charset="0"/>
                          <a:ea typeface="標楷體" panose="03000509000000000000" pitchFamily="65" charset="-120"/>
                          <a:cs typeface="Times New Roman" panose="02020603050405020304" pitchFamily="18" charset="0"/>
                        </a:rPr>
                        <a:t>副教授</a:t>
                      </a:r>
                      <a:endParaRPr lang="zh-TW" sz="16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07956"/>
                  </a:ext>
                </a:extLst>
              </a:tr>
              <a:tr h="393302">
                <a:tc>
                  <a:txBody>
                    <a:bodyPr/>
                    <a:lstStyle/>
                    <a:p>
                      <a:pPr algn="just">
                        <a:spcAft>
                          <a:spcPts val="0"/>
                        </a:spcAft>
                      </a:pPr>
                      <a:r>
                        <a:rPr lang="zh-TW" sz="1600">
                          <a:effectLst/>
                          <a:latin typeface="Times New Roman" panose="02020603050405020304" pitchFamily="18" charset="0"/>
                          <a:ea typeface="標楷體" panose="03000509000000000000" pitchFamily="65" charset="-120"/>
                          <a:cs typeface="Times New Roman" panose="02020603050405020304" pitchFamily="18" charset="0"/>
                        </a:rPr>
                        <a:t>農學院生物資源博士班</a:t>
                      </a:r>
                      <a:endParaRPr lang="zh-TW" sz="16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600">
                          <a:effectLst/>
                          <a:latin typeface="Times New Roman" panose="02020603050405020304" pitchFamily="18" charset="0"/>
                          <a:ea typeface="標楷體" panose="03000509000000000000" pitchFamily="65" charset="-120"/>
                          <a:cs typeface="Times New Roman" panose="02020603050405020304" pitchFamily="18" charset="0"/>
                        </a:rPr>
                        <a:t>洪國翔</a:t>
                      </a:r>
                      <a:endParaRPr lang="zh-TW" sz="16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sz="1600" dirty="0">
                          <a:effectLst/>
                          <a:latin typeface="Times New Roman" panose="02020603050405020304" pitchFamily="18" charset="0"/>
                          <a:ea typeface="標楷體" panose="03000509000000000000" pitchFamily="65" charset="-120"/>
                          <a:cs typeface="Times New Roman" panose="02020603050405020304" pitchFamily="18" charset="0"/>
                        </a:rPr>
                        <a:t>教授</a:t>
                      </a:r>
                      <a:endParaRPr lang="zh-TW" sz="16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6167858"/>
                  </a:ext>
                </a:extLst>
              </a:tr>
            </a:tbl>
          </a:graphicData>
        </a:graphic>
      </p:graphicFrame>
    </p:spTree>
    <p:extLst>
      <p:ext uri="{BB962C8B-B14F-4D97-AF65-F5344CB8AC3E}">
        <p14:creationId xmlns:p14="http://schemas.microsoft.com/office/powerpoint/2010/main" val="25755398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C66928-75CA-4FDC-9A35-4CB9C6767049}"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zh-TW" altLang="en-US" sz="12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標題 1"/>
          <p:cNvSpPr>
            <a:spLocks noGrp="1"/>
          </p:cNvSpPr>
          <p:nvPr>
            <p:ph type="title"/>
          </p:nvPr>
        </p:nvSpPr>
        <p:spPr>
          <a:xfrm>
            <a:off x="628650" y="144357"/>
            <a:ext cx="8335838" cy="855745"/>
          </a:xfrm>
        </p:spPr>
        <p:txBody>
          <a:bodyPr>
            <a:noAutofit/>
          </a:bodyPr>
          <a:lstStyle/>
          <a:p>
            <a:pPr algn="ctr"/>
            <a:r>
              <a:rPr lang="zh-TW" altLang="en-US" sz="3000" b="1" dirty="0"/>
              <a:t>工學院受評教師一覽表</a:t>
            </a:r>
          </a:p>
        </p:txBody>
      </p:sp>
      <p:graphicFrame>
        <p:nvGraphicFramePr>
          <p:cNvPr id="5" name="表格 4">
            <a:extLst>
              <a:ext uri="{FF2B5EF4-FFF2-40B4-BE49-F238E27FC236}">
                <a16:creationId xmlns:a16="http://schemas.microsoft.com/office/drawing/2014/main" id="{B6916674-7E40-4193-9CFE-CE50CF1CA5C0}"/>
              </a:ext>
            </a:extLst>
          </p:cNvPr>
          <p:cNvGraphicFramePr>
            <a:graphicFrameLocks noGrp="1"/>
          </p:cNvGraphicFramePr>
          <p:nvPr>
            <p:extLst>
              <p:ext uri="{D42A27DB-BD31-4B8C-83A1-F6EECF244321}">
                <p14:modId xmlns:p14="http://schemas.microsoft.com/office/powerpoint/2010/main" val="3006846859"/>
              </p:ext>
            </p:extLst>
          </p:nvPr>
        </p:nvGraphicFramePr>
        <p:xfrm>
          <a:off x="4716016" y="1560871"/>
          <a:ext cx="4248471" cy="3381960"/>
        </p:xfrm>
        <a:graphic>
          <a:graphicData uri="http://schemas.openxmlformats.org/drawingml/2006/table">
            <a:tbl>
              <a:tblPr/>
              <a:tblGrid>
                <a:gridCol w="1656184">
                  <a:extLst>
                    <a:ext uri="{9D8B030D-6E8A-4147-A177-3AD203B41FA5}">
                      <a16:colId xmlns:a16="http://schemas.microsoft.com/office/drawing/2014/main" val="484844570"/>
                    </a:ext>
                  </a:extLst>
                </a:gridCol>
                <a:gridCol w="1094531">
                  <a:extLst>
                    <a:ext uri="{9D8B030D-6E8A-4147-A177-3AD203B41FA5}">
                      <a16:colId xmlns:a16="http://schemas.microsoft.com/office/drawing/2014/main" val="2167431055"/>
                    </a:ext>
                  </a:extLst>
                </a:gridCol>
                <a:gridCol w="1497756">
                  <a:extLst>
                    <a:ext uri="{9D8B030D-6E8A-4147-A177-3AD203B41FA5}">
                      <a16:colId xmlns:a16="http://schemas.microsoft.com/office/drawing/2014/main" val="80946938"/>
                    </a:ext>
                  </a:extLst>
                </a:gridCol>
              </a:tblGrid>
              <a:tr h="520116">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主聘單位</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姓名</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just">
                        <a:spcAft>
                          <a:spcPts val="0"/>
                        </a:spcAft>
                      </a:pPr>
                      <a:r>
                        <a:rPr lang="zh-TW" sz="1800" kern="100">
                          <a:effectLst/>
                          <a:latin typeface="Times New Roman" panose="02020603050405020304" pitchFamily="18" charset="0"/>
                          <a:ea typeface="標楷體" panose="03000509000000000000" pitchFamily="65" charset="-120"/>
                          <a:cs typeface="Times New Roman" panose="02020603050405020304" pitchFamily="18" charset="0"/>
                        </a:rPr>
                        <a:t>職級名稱</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843263298"/>
                  </a:ext>
                </a:extLst>
              </a:tr>
              <a:tr h="476974">
                <a:tc>
                  <a:txBody>
                    <a:bodyPr/>
                    <a:lstStyle/>
                    <a:p>
                      <a:pPr algn="just">
                        <a:spcAft>
                          <a:spcPts val="0"/>
                        </a:spcAft>
                      </a:pPr>
                      <a:r>
                        <a:rPr lang="zh-TW" sz="16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機械工程系</a:t>
                      </a:r>
                      <a:endParaRPr lang="zh-TW" sz="1600" dirty="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6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林奇鋒</a:t>
                      </a:r>
                      <a:endParaRPr lang="zh-TW" sz="160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zh-TW" sz="16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專案助理教授</a:t>
                      </a:r>
                      <a:endParaRPr lang="zh-TW" sz="160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530087"/>
                  </a:ext>
                </a:extLst>
              </a:tr>
              <a:tr h="476974">
                <a:tc>
                  <a:txBody>
                    <a:bodyPr/>
                    <a:lstStyle/>
                    <a:p>
                      <a:pPr algn="just">
                        <a:spcAft>
                          <a:spcPts val="0"/>
                        </a:spcAft>
                      </a:pPr>
                      <a:r>
                        <a:rPr lang="zh-TW" sz="16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機械工程系</a:t>
                      </a:r>
                      <a:endParaRPr lang="zh-TW" sz="160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600" b="1"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楊志豪</a:t>
                      </a:r>
                      <a:endParaRPr lang="zh-TW" sz="1600" dirty="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spcAft>
                          <a:spcPts val="0"/>
                        </a:spcAft>
                      </a:pPr>
                      <a:r>
                        <a:rPr lang="zh-TW" sz="16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專案助理教授</a:t>
                      </a:r>
                      <a:endParaRPr lang="zh-TW" sz="160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0956776"/>
                  </a:ext>
                </a:extLst>
              </a:tr>
              <a:tr h="476974">
                <a:tc>
                  <a:txBody>
                    <a:bodyPr/>
                    <a:lstStyle/>
                    <a:p>
                      <a:pPr algn="just">
                        <a:spcAft>
                          <a:spcPts val="0"/>
                        </a:spcAft>
                      </a:pPr>
                      <a:r>
                        <a:rPr lang="zh-TW" sz="16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機械工程系</a:t>
                      </a:r>
                      <a:endParaRPr lang="zh-TW" sz="160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6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陳彩蓉</a:t>
                      </a:r>
                      <a:endParaRPr lang="zh-TW" sz="160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sz="16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專案助理教授</a:t>
                      </a:r>
                      <a:endParaRPr lang="zh-TW" sz="160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4736721"/>
                  </a:ext>
                </a:extLst>
              </a:tr>
              <a:tr h="476974">
                <a:tc>
                  <a:txBody>
                    <a:bodyPr/>
                    <a:lstStyle/>
                    <a:p>
                      <a:pPr algn="just">
                        <a:spcAft>
                          <a:spcPts val="0"/>
                        </a:spcAft>
                      </a:pPr>
                      <a:r>
                        <a:rPr lang="zh-TW" sz="16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機械工程系</a:t>
                      </a:r>
                      <a:endParaRPr lang="zh-TW" sz="160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6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蔣銘源</a:t>
                      </a:r>
                      <a:endParaRPr lang="zh-TW" sz="160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zh-TW" sz="16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專案助理教授</a:t>
                      </a:r>
                      <a:endParaRPr lang="zh-TW" sz="160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2259792"/>
                  </a:ext>
                </a:extLst>
              </a:tr>
              <a:tr h="476974">
                <a:tc>
                  <a:txBody>
                    <a:bodyPr/>
                    <a:lstStyle/>
                    <a:p>
                      <a:pPr algn="just">
                        <a:spcAft>
                          <a:spcPts val="0"/>
                        </a:spcAft>
                      </a:pPr>
                      <a:r>
                        <a:rPr lang="zh-TW" sz="16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機械工程系</a:t>
                      </a:r>
                      <a:endParaRPr lang="zh-TW" sz="160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6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楊凱琳</a:t>
                      </a:r>
                      <a:endParaRPr lang="zh-TW" sz="160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zh-TW" sz="16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專案助理教授</a:t>
                      </a:r>
                      <a:endParaRPr lang="zh-TW" sz="160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6658951"/>
                  </a:ext>
                </a:extLst>
              </a:tr>
              <a:tr h="476974">
                <a:tc>
                  <a:txBody>
                    <a:bodyPr/>
                    <a:lstStyle/>
                    <a:p>
                      <a:pPr algn="just">
                        <a:spcAft>
                          <a:spcPts val="0"/>
                        </a:spcAft>
                      </a:pPr>
                      <a:r>
                        <a:rPr lang="zh-TW" sz="16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生物機電工程系</a:t>
                      </a:r>
                      <a:endParaRPr lang="zh-TW" sz="160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600" b="1"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尤仁宏</a:t>
                      </a:r>
                      <a:endParaRPr lang="zh-TW" sz="1600" dirty="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spcAft>
                          <a:spcPts val="0"/>
                        </a:spcAft>
                      </a:pPr>
                      <a:r>
                        <a:rPr lang="zh-TW" sz="16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專案講師</a:t>
                      </a:r>
                      <a:endParaRPr lang="zh-TW" sz="1600" dirty="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7672975"/>
                  </a:ext>
                </a:extLst>
              </a:tr>
            </a:tbl>
          </a:graphicData>
        </a:graphic>
      </p:graphicFrame>
      <p:graphicFrame>
        <p:nvGraphicFramePr>
          <p:cNvPr id="3" name="表格 2">
            <a:extLst>
              <a:ext uri="{FF2B5EF4-FFF2-40B4-BE49-F238E27FC236}">
                <a16:creationId xmlns:a16="http://schemas.microsoft.com/office/drawing/2014/main" id="{04ED0E02-E42F-43DE-8FA7-1739C2D598B4}"/>
              </a:ext>
            </a:extLst>
          </p:cNvPr>
          <p:cNvGraphicFramePr>
            <a:graphicFrameLocks noGrp="1"/>
          </p:cNvGraphicFramePr>
          <p:nvPr>
            <p:extLst>
              <p:ext uri="{D42A27DB-BD31-4B8C-83A1-F6EECF244321}">
                <p14:modId xmlns:p14="http://schemas.microsoft.com/office/powerpoint/2010/main" val="2298382924"/>
              </p:ext>
            </p:extLst>
          </p:nvPr>
        </p:nvGraphicFramePr>
        <p:xfrm>
          <a:off x="282049" y="1542315"/>
          <a:ext cx="4289950" cy="3988048"/>
        </p:xfrm>
        <a:graphic>
          <a:graphicData uri="http://schemas.openxmlformats.org/drawingml/2006/table">
            <a:tbl>
              <a:tblPr/>
              <a:tblGrid>
                <a:gridCol w="1974739">
                  <a:extLst>
                    <a:ext uri="{9D8B030D-6E8A-4147-A177-3AD203B41FA5}">
                      <a16:colId xmlns:a16="http://schemas.microsoft.com/office/drawing/2014/main" val="2969645242"/>
                    </a:ext>
                  </a:extLst>
                </a:gridCol>
                <a:gridCol w="1091076">
                  <a:extLst>
                    <a:ext uri="{9D8B030D-6E8A-4147-A177-3AD203B41FA5}">
                      <a16:colId xmlns:a16="http://schemas.microsoft.com/office/drawing/2014/main" val="2945597960"/>
                    </a:ext>
                  </a:extLst>
                </a:gridCol>
                <a:gridCol w="1224135">
                  <a:extLst>
                    <a:ext uri="{9D8B030D-6E8A-4147-A177-3AD203B41FA5}">
                      <a16:colId xmlns:a16="http://schemas.microsoft.com/office/drawing/2014/main" val="1569443405"/>
                    </a:ext>
                  </a:extLst>
                </a:gridCol>
              </a:tblGrid>
              <a:tr h="432048">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系所</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教師姓名</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職級</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967063864"/>
                  </a:ext>
                </a:extLst>
              </a:tr>
              <a:tr h="508000">
                <a:tc>
                  <a:txBody>
                    <a:bodyPr/>
                    <a:lstStyle/>
                    <a:p>
                      <a:pPr algn="just">
                        <a:spcAft>
                          <a:spcPts val="0"/>
                        </a:spcAft>
                      </a:pPr>
                      <a:r>
                        <a:rPr lang="zh-TW" sz="1800" dirty="0">
                          <a:effectLst/>
                          <a:latin typeface="Times New Roman" panose="02020603050405020304" pitchFamily="18" charset="0"/>
                          <a:ea typeface="標楷體" panose="03000509000000000000" pitchFamily="65" charset="-120"/>
                          <a:cs typeface="Times New Roman" panose="02020603050405020304" pitchFamily="18" charset="0"/>
                        </a:rPr>
                        <a:t>土木工程系</a:t>
                      </a:r>
                      <a:endParaRPr lang="zh-TW" sz="18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dirty="0">
                          <a:effectLst/>
                          <a:latin typeface="Times New Roman" panose="02020603050405020304" pitchFamily="18" charset="0"/>
                          <a:ea typeface="標楷體" panose="03000509000000000000" pitchFamily="65" charset="-120"/>
                          <a:cs typeface="Times New Roman" panose="02020603050405020304" pitchFamily="18" charset="0"/>
                        </a:rPr>
                        <a:t>韋家振</a:t>
                      </a:r>
                      <a:endParaRPr lang="zh-TW" sz="18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sz="1800">
                          <a:effectLst/>
                          <a:latin typeface="Times New Roman" panose="02020603050405020304" pitchFamily="18" charset="0"/>
                          <a:ea typeface="標楷體" panose="03000509000000000000" pitchFamily="65" charset="-120"/>
                          <a:cs typeface="Times New Roman" panose="02020603050405020304" pitchFamily="18" charset="0"/>
                        </a:rPr>
                        <a:t>副教授</a:t>
                      </a:r>
                      <a:endParaRPr lang="zh-TW" sz="18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6575587"/>
                  </a:ext>
                </a:extLst>
              </a:tr>
              <a:tr h="508000">
                <a:tc>
                  <a:txBody>
                    <a:bodyPr/>
                    <a:lstStyle/>
                    <a:p>
                      <a:pPr algn="just">
                        <a:spcAft>
                          <a:spcPts val="0"/>
                        </a:spcAft>
                      </a:pPr>
                      <a:r>
                        <a:rPr lang="zh-TW" sz="1800" dirty="0">
                          <a:effectLst/>
                          <a:latin typeface="Times New Roman" panose="02020603050405020304" pitchFamily="18" charset="0"/>
                          <a:ea typeface="標楷體" panose="03000509000000000000" pitchFamily="65" charset="-120"/>
                          <a:cs typeface="Times New Roman" panose="02020603050405020304" pitchFamily="18" charset="0"/>
                        </a:rPr>
                        <a:t>土木工程系</a:t>
                      </a:r>
                      <a:endParaRPr lang="zh-TW" sz="18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dirty="0">
                          <a:effectLst/>
                          <a:latin typeface="Times New Roman" panose="02020603050405020304" pitchFamily="18" charset="0"/>
                          <a:ea typeface="標楷體" panose="03000509000000000000" pitchFamily="65" charset="-120"/>
                          <a:cs typeface="Times New Roman" panose="02020603050405020304" pitchFamily="18" charset="0"/>
                        </a:rPr>
                        <a:t>陳智謀</a:t>
                      </a:r>
                      <a:endParaRPr lang="zh-TW" sz="18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sz="1800" dirty="0">
                          <a:effectLst/>
                          <a:latin typeface="Times New Roman" panose="02020603050405020304" pitchFamily="18" charset="0"/>
                          <a:ea typeface="標楷體" panose="03000509000000000000" pitchFamily="65" charset="-120"/>
                          <a:cs typeface="Times New Roman" panose="02020603050405020304" pitchFamily="18" charset="0"/>
                        </a:rPr>
                        <a:t>助理教授</a:t>
                      </a:r>
                      <a:endParaRPr lang="zh-TW" sz="18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6363849"/>
                  </a:ext>
                </a:extLst>
              </a:tr>
              <a:tr h="508000">
                <a:tc>
                  <a:txBody>
                    <a:bodyPr/>
                    <a:lstStyle/>
                    <a:p>
                      <a:pPr algn="just">
                        <a:spcAft>
                          <a:spcPts val="0"/>
                        </a:spcAft>
                      </a:pPr>
                      <a:r>
                        <a:rPr lang="zh-TW" sz="1800">
                          <a:effectLst/>
                          <a:latin typeface="Times New Roman" panose="02020603050405020304" pitchFamily="18" charset="0"/>
                          <a:ea typeface="標楷體" panose="03000509000000000000" pitchFamily="65" charset="-120"/>
                          <a:cs typeface="Times New Roman" panose="02020603050405020304" pitchFamily="18" charset="0"/>
                        </a:rPr>
                        <a:t>車輛工程系</a:t>
                      </a:r>
                      <a:endParaRPr lang="zh-TW" sz="18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a:effectLst/>
                          <a:latin typeface="Times New Roman" panose="02020603050405020304" pitchFamily="18" charset="0"/>
                          <a:ea typeface="標楷體" panose="03000509000000000000" pitchFamily="65" charset="-120"/>
                          <a:cs typeface="Times New Roman" panose="02020603050405020304" pitchFamily="18" charset="0"/>
                        </a:rPr>
                        <a:t>張明彥</a:t>
                      </a:r>
                      <a:endParaRPr lang="zh-TW" sz="18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sz="1800" dirty="0">
                          <a:effectLst/>
                          <a:latin typeface="Times New Roman" panose="02020603050405020304" pitchFamily="18" charset="0"/>
                          <a:ea typeface="標楷體" panose="03000509000000000000" pitchFamily="65" charset="-120"/>
                          <a:cs typeface="Times New Roman" panose="02020603050405020304" pitchFamily="18" charset="0"/>
                        </a:rPr>
                        <a:t>助理教授</a:t>
                      </a:r>
                      <a:endParaRPr lang="zh-TW" sz="18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6929195"/>
                  </a:ext>
                </a:extLst>
              </a:tr>
              <a:tr h="508000">
                <a:tc>
                  <a:txBody>
                    <a:bodyPr/>
                    <a:lstStyle/>
                    <a:p>
                      <a:pPr algn="just">
                        <a:spcAft>
                          <a:spcPts val="0"/>
                        </a:spcAft>
                      </a:pPr>
                      <a:r>
                        <a:rPr lang="zh-TW" sz="1800">
                          <a:effectLst/>
                          <a:latin typeface="Times New Roman" panose="02020603050405020304" pitchFamily="18" charset="0"/>
                          <a:ea typeface="標楷體" panose="03000509000000000000" pitchFamily="65" charset="-120"/>
                          <a:cs typeface="Times New Roman" panose="02020603050405020304" pitchFamily="18" charset="0"/>
                        </a:rPr>
                        <a:t>生物機電工程系</a:t>
                      </a:r>
                      <a:endParaRPr lang="zh-TW" sz="18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a:effectLst/>
                          <a:latin typeface="Times New Roman" panose="02020603050405020304" pitchFamily="18" charset="0"/>
                          <a:ea typeface="標楷體" panose="03000509000000000000" pitchFamily="65" charset="-120"/>
                          <a:cs typeface="Times New Roman" panose="02020603050405020304" pitchFamily="18" charset="0"/>
                        </a:rPr>
                        <a:t>蔡循恒</a:t>
                      </a:r>
                      <a:endParaRPr lang="zh-TW" sz="18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sz="1800" dirty="0">
                          <a:effectLst/>
                          <a:latin typeface="Times New Roman" panose="02020603050405020304" pitchFamily="18" charset="0"/>
                          <a:ea typeface="標楷體" panose="03000509000000000000" pitchFamily="65" charset="-120"/>
                          <a:cs typeface="Times New Roman" panose="02020603050405020304" pitchFamily="18" charset="0"/>
                        </a:rPr>
                        <a:t>教授</a:t>
                      </a:r>
                      <a:endParaRPr lang="zh-TW" sz="18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9757369"/>
                  </a:ext>
                </a:extLst>
              </a:tr>
              <a:tr h="508000">
                <a:tc>
                  <a:txBody>
                    <a:bodyPr/>
                    <a:lstStyle/>
                    <a:p>
                      <a:pPr algn="just">
                        <a:spcAft>
                          <a:spcPts val="0"/>
                        </a:spcAft>
                      </a:pPr>
                      <a:r>
                        <a:rPr lang="zh-TW" sz="1800">
                          <a:effectLst/>
                          <a:latin typeface="Times New Roman" panose="02020603050405020304" pitchFamily="18" charset="0"/>
                          <a:ea typeface="標楷體" panose="03000509000000000000" pitchFamily="65" charset="-120"/>
                          <a:cs typeface="Times New Roman" panose="02020603050405020304" pitchFamily="18" charset="0"/>
                        </a:rPr>
                        <a:t>生物機電工程系</a:t>
                      </a:r>
                      <a:endParaRPr lang="zh-TW" sz="18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a:effectLst/>
                          <a:latin typeface="Times New Roman" panose="02020603050405020304" pitchFamily="18" charset="0"/>
                          <a:ea typeface="標楷體" panose="03000509000000000000" pitchFamily="65" charset="-120"/>
                          <a:cs typeface="Times New Roman" panose="02020603050405020304" pitchFamily="18" charset="0"/>
                        </a:rPr>
                        <a:t>許益誠</a:t>
                      </a:r>
                      <a:endParaRPr lang="zh-TW" sz="18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sz="1800" dirty="0">
                          <a:effectLst/>
                          <a:latin typeface="Times New Roman" panose="02020603050405020304" pitchFamily="18" charset="0"/>
                          <a:ea typeface="標楷體" panose="03000509000000000000" pitchFamily="65" charset="-120"/>
                          <a:cs typeface="Times New Roman" panose="02020603050405020304" pitchFamily="18" charset="0"/>
                        </a:rPr>
                        <a:t>教授</a:t>
                      </a:r>
                      <a:endParaRPr lang="zh-TW" sz="18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3858129"/>
                  </a:ext>
                </a:extLst>
              </a:tr>
              <a:tr h="508000">
                <a:tc>
                  <a:txBody>
                    <a:bodyPr/>
                    <a:lstStyle/>
                    <a:p>
                      <a:pPr algn="just">
                        <a:spcAft>
                          <a:spcPts val="0"/>
                        </a:spcAft>
                      </a:pPr>
                      <a:r>
                        <a:rPr lang="zh-TW" sz="18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生物機電工程系</a:t>
                      </a:r>
                      <a:endParaRPr lang="zh-TW" sz="180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李文宗</a:t>
                      </a:r>
                      <a:endParaRPr lang="zh-TW" sz="1800" dirty="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sz="1800" dirty="0">
                          <a:effectLst/>
                          <a:latin typeface="Times New Roman" panose="02020603050405020304" pitchFamily="18" charset="0"/>
                          <a:ea typeface="標楷體" panose="03000509000000000000" pitchFamily="65" charset="-120"/>
                          <a:cs typeface="Times New Roman" panose="02020603050405020304" pitchFamily="18" charset="0"/>
                        </a:rPr>
                        <a:t>教授</a:t>
                      </a:r>
                      <a:endParaRPr lang="zh-TW" sz="18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1937561"/>
                  </a:ext>
                </a:extLst>
              </a:tr>
              <a:tr h="508000">
                <a:tc>
                  <a:txBody>
                    <a:bodyPr/>
                    <a:lstStyle/>
                    <a:p>
                      <a:pPr marL="39370" algn="just">
                        <a:spcAft>
                          <a:spcPts val="0"/>
                        </a:spcAft>
                      </a:pPr>
                      <a:r>
                        <a:rPr lang="zh-TW" sz="1800">
                          <a:effectLst/>
                          <a:latin typeface="Times New Roman" panose="02020603050405020304" pitchFamily="18" charset="0"/>
                          <a:ea typeface="標楷體" panose="03000509000000000000" pitchFamily="65" charset="-120"/>
                          <a:cs typeface="Times New Roman" panose="02020603050405020304" pitchFamily="18" charset="0"/>
                        </a:rPr>
                        <a:t>材料工程系</a:t>
                      </a:r>
                      <a:endParaRPr lang="zh-TW" sz="18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a:effectLst/>
                          <a:latin typeface="Times New Roman" panose="02020603050405020304" pitchFamily="18" charset="0"/>
                          <a:ea typeface="標楷體" panose="03000509000000000000" pitchFamily="65" charset="-120"/>
                          <a:cs typeface="Times New Roman" panose="02020603050405020304" pitchFamily="18" charset="0"/>
                        </a:rPr>
                        <a:t>楊茹媛</a:t>
                      </a:r>
                      <a:endParaRPr lang="zh-TW" sz="18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sz="1800" dirty="0">
                          <a:effectLst/>
                          <a:latin typeface="Times New Roman" panose="02020603050405020304" pitchFamily="18" charset="0"/>
                          <a:ea typeface="標楷體" panose="03000509000000000000" pitchFamily="65" charset="-120"/>
                          <a:cs typeface="Times New Roman" panose="02020603050405020304" pitchFamily="18" charset="0"/>
                        </a:rPr>
                        <a:t>教授</a:t>
                      </a:r>
                      <a:endParaRPr lang="zh-TW" sz="18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6174533"/>
                  </a:ext>
                </a:extLst>
              </a:tr>
            </a:tbl>
          </a:graphicData>
        </a:graphic>
      </p:graphicFrame>
      <p:sp>
        <p:nvSpPr>
          <p:cNvPr id="7" name="矩形 6">
            <a:extLst>
              <a:ext uri="{FF2B5EF4-FFF2-40B4-BE49-F238E27FC236}">
                <a16:creationId xmlns:a16="http://schemas.microsoft.com/office/drawing/2014/main" id="{A7DA0082-C373-4DDA-AF3D-8D2357E3D751}"/>
              </a:ext>
            </a:extLst>
          </p:cNvPr>
          <p:cNvSpPr/>
          <p:nvPr/>
        </p:nvSpPr>
        <p:spPr>
          <a:xfrm>
            <a:off x="4694032" y="5295675"/>
            <a:ext cx="4449968" cy="707886"/>
          </a:xfrm>
          <a:prstGeom prst="rect">
            <a:avLst/>
          </a:prstGeom>
        </p:spPr>
        <p:txBody>
          <a:bodyPr wrap="square">
            <a:spAutoFit/>
          </a:bodyPr>
          <a:lstStyle/>
          <a:p>
            <a:r>
              <a:rPr lang="zh-TW" altLang="zh-TW" sz="2000" b="1" dirty="0">
                <a:ea typeface="標楷體" panose="03000509000000000000" pitchFamily="65" charset="-120"/>
                <a:cs typeface="Times New Roman" panose="02020603050405020304" pitchFamily="18" charset="0"/>
              </a:rPr>
              <a:t>工學院</a:t>
            </a:r>
            <a:r>
              <a:rPr lang="en-US" altLang="zh-TW" sz="2000" b="1" dirty="0">
                <a:ea typeface="標楷體" panose="03000509000000000000" pitchFamily="65" charset="-120"/>
                <a:cs typeface="Times New Roman" panose="02020603050405020304" pitchFamily="18" charset="0"/>
              </a:rPr>
              <a:t>113</a:t>
            </a:r>
            <a:r>
              <a:rPr lang="zh-TW" altLang="zh-TW" sz="2000" b="1" dirty="0">
                <a:ea typeface="標楷體" panose="03000509000000000000" pitchFamily="65" charset="-120"/>
                <a:cs typeface="Times New Roman" panose="02020603050405020304" pitchFamily="18" charset="0"/>
              </a:rPr>
              <a:t>學年度專任教師共</a:t>
            </a:r>
            <a:r>
              <a:rPr lang="en-US" altLang="zh-TW" sz="2000" b="1" u="sng" dirty="0">
                <a:solidFill>
                  <a:srgbClr val="FF0000"/>
                </a:solidFill>
                <a:ea typeface="標楷體" panose="03000509000000000000" pitchFamily="65" charset="-120"/>
                <a:cs typeface="Times New Roman" panose="02020603050405020304" pitchFamily="18" charset="0"/>
              </a:rPr>
              <a:t>7</a:t>
            </a:r>
            <a:r>
              <a:rPr lang="zh-TW" altLang="zh-TW" sz="2000" b="1" u="sng" dirty="0">
                <a:solidFill>
                  <a:srgbClr val="FF0000"/>
                </a:solidFill>
                <a:ea typeface="標楷體" panose="03000509000000000000" pitchFamily="65" charset="-120"/>
                <a:cs typeface="Times New Roman" panose="02020603050405020304" pitchFamily="18" charset="0"/>
              </a:rPr>
              <a:t>人</a:t>
            </a:r>
            <a:r>
              <a:rPr lang="zh-TW" altLang="zh-TW" sz="2000" b="1" dirty="0">
                <a:ea typeface="標楷體" panose="03000509000000000000" pitchFamily="65" charset="-120"/>
                <a:cs typeface="Times New Roman" panose="02020603050405020304" pitchFamily="18" charset="0"/>
              </a:rPr>
              <a:t>；</a:t>
            </a:r>
            <a:r>
              <a:rPr lang="zh-TW" altLang="en-US" sz="2000" b="1" dirty="0">
                <a:ea typeface="標楷體" panose="03000509000000000000" pitchFamily="65" charset="-120"/>
                <a:cs typeface="Times New Roman" panose="02020603050405020304" pitchFamily="18" charset="0"/>
              </a:rPr>
              <a:t>專案教師</a:t>
            </a:r>
            <a:r>
              <a:rPr lang="en-US" altLang="zh-TW" sz="2000" b="1" u="sng" dirty="0">
                <a:solidFill>
                  <a:srgbClr val="FF0000"/>
                </a:solidFill>
                <a:ea typeface="標楷體" panose="03000509000000000000" pitchFamily="65" charset="-120"/>
                <a:cs typeface="Times New Roman" panose="02020603050405020304" pitchFamily="18" charset="0"/>
              </a:rPr>
              <a:t>6</a:t>
            </a:r>
            <a:r>
              <a:rPr lang="zh-TW" altLang="zh-TW" sz="2000" b="1" u="sng" dirty="0">
                <a:solidFill>
                  <a:srgbClr val="FF0000"/>
                </a:solidFill>
                <a:ea typeface="標楷體" panose="03000509000000000000" pitchFamily="65" charset="-120"/>
                <a:cs typeface="Times New Roman" panose="02020603050405020304" pitchFamily="18" charset="0"/>
              </a:rPr>
              <a:t>人</a:t>
            </a:r>
            <a:r>
              <a:rPr lang="en-US" altLang="zh-TW" sz="2000" b="1" dirty="0">
                <a:ea typeface="標楷體" panose="03000509000000000000" pitchFamily="65" charset="-120"/>
                <a:cs typeface="Times New Roman" panose="02020603050405020304" pitchFamily="18" charset="0"/>
              </a:rPr>
              <a:t>(</a:t>
            </a:r>
            <a:r>
              <a:rPr lang="zh-TW" altLang="zh-TW" sz="2000" b="1" dirty="0">
                <a:solidFill>
                  <a:srgbClr val="0070C0"/>
                </a:solidFill>
                <a:ea typeface="標楷體" panose="03000509000000000000" pitchFamily="65" charset="-120"/>
                <a:cs typeface="Times New Roman" panose="02020603050405020304" pitchFamily="18" charset="0"/>
              </a:rPr>
              <a:t>須評</a:t>
            </a:r>
            <a:r>
              <a:rPr lang="en-US" altLang="zh-TW" sz="2000" b="1" dirty="0">
                <a:solidFill>
                  <a:srgbClr val="0070C0"/>
                </a:solidFill>
                <a:ea typeface="標楷體" panose="03000509000000000000" pitchFamily="65" charset="-120"/>
                <a:cs typeface="Times New Roman" panose="02020603050405020304" pitchFamily="18" charset="0"/>
              </a:rPr>
              <a:t>B-</a:t>
            </a:r>
            <a:r>
              <a:rPr lang="zh-TW" altLang="zh-TW" sz="2000" b="1" dirty="0">
                <a:solidFill>
                  <a:srgbClr val="0070C0"/>
                </a:solidFill>
                <a:ea typeface="標楷體" panose="03000509000000000000" pitchFamily="65" charset="-120"/>
                <a:cs typeface="Times New Roman" panose="02020603050405020304" pitchFamily="18" charset="0"/>
              </a:rPr>
              <a:t>研究項</a:t>
            </a:r>
            <a:r>
              <a:rPr lang="en-US" altLang="zh-TW" sz="2000" b="1" u="sng" dirty="0">
                <a:solidFill>
                  <a:srgbClr val="FF0000"/>
                </a:solidFill>
                <a:ea typeface="標楷體" panose="03000509000000000000" pitchFamily="65" charset="-120"/>
                <a:cs typeface="Times New Roman" panose="02020603050405020304" pitchFamily="18" charset="0"/>
              </a:rPr>
              <a:t>2</a:t>
            </a:r>
            <a:r>
              <a:rPr lang="zh-TW" altLang="zh-TW" sz="2000" b="1" u="sng" dirty="0">
                <a:solidFill>
                  <a:srgbClr val="FF0000"/>
                </a:solidFill>
                <a:ea typeface="標楷體" panose="03000509000000000000" pitchFamily="65" charset="-120"/>
                <a:cs typeface="Times New Roman" panose="02020603050405020304" pitchFamily="18" charset="0"/>
              </a:rPr>
              <a:t>人</a:t>
            </a:r>
            <a:r>
              <a:rPr lang="en-US" altLang="zh-TW" sz="2000" b="1" u="sng" dirty="0">
                <a:ea typeface="標楷體" panose="03000509000000000000" pitchFamily="65" charset="-120"/>
                <a:cs typeface="Times New Roman" panose="02020603050405020304" pitchFamily="18" charset="0"/>
              </a:rPr>
              <a:t>)</a:t>
            </a:r>
            <a:r>
              <a:rPr lang="zh-TW" altLang="zh-TW" sz="2000" b="1" dirty="0">
                <a:ea typeface="標楷體" panose="03000509000000000000" pitchFamily="65" charset="-120"/>
                <a:cs typeface="Times New Roman" panose="02020603050405020304" pitchFamily="18" charset="0"/>
              </a:rPr>
              <a:t>接受評鑑</a:t>
            </a:r>
            <a:endParaRPr lang="zh-TW" altLang="en-US" dirty="0"/>
          </a:p>
        </p:txBody>
      </p:sp>
    </p:spTree>
    <p:extLst>
      <p:ext uri="{BB962C8B-B14F-4D97-AF65-F5344CB8AC3E}">
        <p14:creationId xmlns:p14="http://schemas.microsoft.com/office/powerpoint/2010/main" val="428891088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C66928-75CA-4FDC-9A35-4CB9C6767049}"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標題 1"/>
          <p:cNvSpPr>
            <a:spLocks noGrp="1"/>
          </p:cNvSpPr>
          <p:nvPr>
            <p:ph type="title"/>
          </p:nvPr>
        </p:nvSpPr>
        <p:spPr>
          <a:xfrm>
            <a:off x="628650" y="144357"/>
            <a:ext cx="8335838" cy="855745"/>
          </a:xfrm>
        </p:spPr>
        <p:txBody>
          <a:bodyPr>
            <a:noAutofit/>
          </a:bodyPr>
          <a:lstStyle/>
          <a:p>
            <a:pPr algn="ctr"/>
            <a:r>
              <a:rPr lang="zh-TW" altLang="en-US" sz="3000" b="1" dirty="0"/>
              <a:t>管理學院受評教師一覽表</a:t>
            </a:r>
          </a:p>
        </p:txBody>
      </p:sp>
      <p:graphicFrame>
        <p:nvGraphicFramePr>
          <p:cNvPr id="8" name="表格 7">
            <a:extLst>
              <a:ext uri="{FF2B5EF4-FFF2-40B4-BE49-F238E27FC236}">
                <a16:creationId xmlns:a16="http://schemas.microsoft.com/office/drawing/2014/main" id="{246176C4-0F7A-4BDD-B3B0-E830D4E97D1A}"/>
              </a:ext>
            </a:extLst>
          </p:cNvPr>
          <p:cNvGraphicFramePr>
            <a:graphicFrameLocks noGrp="1"/>
          </p:cNvGraphicFramePr>
          <p:nvPr>
            <p:extLst>
              <p:ext uri="{D42A27DB-BD31-4B8C-83A1-F6EECF244321}">
                <p14:modId xmlns:p14="http://schemas.microsoft.com/office/powerpoint/2010/main" val="958923658"/>
              </p:ext>
            </p:extLst>
          </p:nvPr>
        </p:nvGraphicFramePr>
        <p:xfrm>
          <a:off x="395536" y="1412776"/>
          <a:ext cx="5008704" cy="4431379"/>
        </p:xfrm>
        <a:graphic>
          <a:graphicData uri="http://schemas.openxmlformats.org/drawingml/2006/table">
            <a:tbl>
              <a:tblPr/>
              <a:tblGrid>
                <a:gridCol w="2146248">
                  <a:extLst>
                    <a:ext uri="{9D8B030D-6E8A-4147-A177-3AD203B41FA5}">
                      <a16:colId xmlns:a16="http://schemas.microsoft.com/office/drawing/2014/main" val="1602509232"/>
                    </a:ext>
                  </a:extLst>
                </a:gridCol>
                <a:gridCol w="1449345">
                  <a:extLst>
                    <a:ext uri="{9D8B030D-6E8A-4147-A177-3AD203B41FA5}">
                      <a16:colId xmlns:a16="http://schemas.microsoft.com/office/drawing/2014/main" val="1230697341"/>
                    </a:ext>
                  </a:extLst>
                </a:gridCol>
                <a:gridCol w="1413111">
                  <a:extLst>
                    <a:ext uri="{9D8B030D-6E8A-4147-A177-3AD203B41FA5}">
                      <a16:colId xmlns:a16="http://schemas.microsoft.com/office/drawing/2014/main" val="3475520240"/>
                    </a:ext>
                  </a:extLst>
                </a:gridCol>
              </a:tblGrid>
              <a:tr h="554677">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系所</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教師姓名</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職級</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325057375"/>
                  </a:ext>
                </a:extLst>
              </a:tr>
              <a:tr h="554677">
                <a:tc>
                  <a:txBody>
                    <a:bodyPr/>
                    <a:lstStyle/>
                    <a:p>
                      <a:pPr algn="just">
                        <a:spcAft>
                          <a:spcPts val="0"/>
                        </a:spcAft>
                      </a:pPr>
                      <a:r>
                        <a:rPr lang="zh-TW" sz="1800" dirty="0">
                          <a:effectLst/>
                          <a:latin typeface="Times New Roman" panose="02020603050405020304" pitchFamily="18" charset="0"/>
                          <a:ea typeface="標楷體" panose="03000509000000000000" pitchFamily="65" charset="-120"/>
                          <a:cs typeface="Times New Roman" panose="02020603050405020304" pitchFamily="18" charset="0"/>
                        </a:rPr>
                        <a:t>農企業管理系</a:t>
                      </a:r>
                      <a:endParaRPr lang="zh-TW" sz="18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dirty="0">
                          <a:effectLst/>
                          <a:latin typeface="Times New Roman" panose="02020603050405020304" pitchFamily="18" charset="0"/>
                          <a:ea typeface="標楷體" panose="03000509000000000000" pitchFamily="65" charset="-120"/>
                          <a:cs typeface="Times New Roman" panose="02020603050405020304" pitchFamily="18" charset="0"/>
                        </a:rPr>
                        <a:t>黃文琪</a:t>
                      </a:r>
                      <a:endParaRPr lang="zh-TW" sz="18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sz="1800">
                          <a:effectLst/>
                          <a:latin typeface="Times New Roman" panose="02020603050405020304" pitchFamily="18" charset="0"/>
                          <a:ea typeface="標楷體" panose="03000509000000000000" pitchFamily="65" charset="-120"/>
                          <a:cs typeface="Times New Roman" panose="02020603050405020304" pitchFamily="18" charset="0"/>
                        </a:rPr>
                        <a:t>特聘教授</a:t>
                      </a:r>
                      <a:endParaRPr lang="zh-TW" sz="18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5819567"/>
                  </a:ext>
                </a:extLst>
              </a:tr>
              <a:tr h="554677">
                <a:tc>
                  <a:txBody>
                    <a:bodyPr/>
                    <a:lstStyle/>
                    <a:p>
                      <a:pPr algn="just">
                        <a:spcAft>
                          <a:spcPts val="0"/>
                        </a:spcAft>
                      </a:pPr>
                      <a:r>
                        <a:rPr lang="zh-TW" sz="1800" dirty="0">
                          <a:effectLst/>
                          <a:latin typeface="Times New Roman" panose="02020603050405020304" pitchFamily="18" charset="0"/>
                          <a:ea typeface="標楷體" panose="03000509000000000000" pitchFamily="65" charset="-120"/>
                          <a:cs typeface="Times New Roman" panose="02020603050405020304" pitchFamily="18" charset="0"/>
                        </a:rPr>
                        <a:t>工業管理系</a:t>
                      </a:r>
                      <a:endParaRPr lang="zh-TW" sz="18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dirty="0">
                          <a:effectLst/>
                          <a:latin typeface="Times New Roman" panose="02020603050405020304" pitchFamily="18" charset="0"/>
                          <a:ea typeface="標楷體" panose="03000509000000000000" pitchFamily="65" charset="-120"/>
                          <a:cs typeface="Times New Roman" panose="02020603050405020304" pitchFamily="18" charset="0"/>
                        </a:rPr>
                        <a:t>蘇泰盛</a:t>
                      </a:r>
                      <a:endParaRPr lang="zh-TW" sz="18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sz="1800" dirty="0">
                          <a:effectLst/>
                          <a:latin typeface="Times New Roman" panose="02020603050405020304" pitchFamily="18" charset="0"/>
                          <a:ea typeface="標楷體" panose="03000509000000000000" pitchFamily="65" charset="-120"/>
                          <a:cs typeface="Times New Roman" panose="02020603050405020304" pitchFamily="18" charset="0"/>
                        </a:rPr>
                        <a:t>教授</a:t>
                      </a:r>
                      <a:endParaRPr lang="zh-TW" sz="18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7556450"/>
                  </a:ext>
                </a:extLst>
              </a:tr>
              <a:tr h="554677">
                <a:tc>
                  <a:txBody>
                    <a:bodyPr/>
                    <a:lstStyle/>
                    <a:p>
                      <a:pPr algn="just">
                        <a:spcAft>
                          <a:spcPts val="0"/>
                        </a:spcAft>
                      </a:pPr>
                      <a:r>
                        <a:rPr lang="zh-TW" sz="1800">
                          <a:effectLst/>
                          <a:latin typeface="Times New Roman" panose="02020603050405020304" pitchFamily="18" charset="0"/>
                          <a:ea typeface="標楷體" panose="03000509000000000000" pitchFamily="65" charset="-120"/>
                          <a:cs typeface="Times New Roman" panose="02020603050405020304" pitchFamily="18" charset="0"/>
                        </a:rPr>
                        <a:t>工業管理系</a:t>
                      </a:r>
                      <a:endParaRPr lang="zh-TW" sz="18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a:effectLst/>
                          <a:latin typeface="Times New Roman" panose="02020603050405020304" pitchFamily="18" charset="0"/>
                          <a:ea typeface="標楷體" panose="03000509000000000000" pitchFamily="65" charset="-120"/>
                          <a:cs typeface="Times New Roman" panose="02020603050405020304" pitchFamily="18" charset="0"/>
                        </a:rPr>
                        <a:t>洪宗乾</a:t>
                      </a:r>
                      <a:endParaRPr lang="zh-TW" sz="18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sz="1800" dirty="0">
                          <a:effectLst/>
                          <a:latin typeface="Times New Roman" panose="02020603050405020304" pitchFamily="18" charset="0"/>
                          <a:ea typeface="標楷體" panose="03000509000000000000" pitchFamily="65" charset="-120"/>
                          <a:cs typeface="Times New Roman" panose="02020603050405020304" pitchFamily="18" charset="0"/>
                        </a:rPr>
                        <a:t>教授</a:t>
                      </a:r>
                      <a:endParaRPr lang="zh-TW" sz="18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3687282"/>
                  </a:ext>
                </a:extLst>
              </a:tr>
              <a:tr h="554677">
                <a:tc>
                  <a:txBody>
                    <a:bodyPr/>
                    <a:lstStyle/>
                    <a:p>
                      <a:pPr algn="just">
                        <a:spcAft>
                          <a:spcPts val="0"/>
                        </a:spcAft>
                      </a:pPr>
                      <a:r>
                        <a:rPr lang="zh-TW" sz="1800">
                          <a:effectLst/>
                          <a:latin typeface="Times New Roman" panose="02020603050405020304" pitchFamily="18" charset="0"/>
                          <a:ea typeface="標楷體" panose="03000509000000000000" pitchFamily="65" charset="-120"/>
                          <a:cs typeface="Times New Roman" panose="02020603050405020304" pitchFamily="18" charset="0"/>
                        </a:rPr>
                        <a:t>時尚設計與管理系</a:t>
                      </a:r>
                      <a:endParaRPr lang="zh-TW" sz="18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a:effectLst/>
                          <a:latin typeface="Times New Roman" panose="02020603050405020304" pitchFamily="18" charset="0"/>
                          <a:ea typeface="標楷體" panose="03000509000000000000" pitchFamily="65" charset="-120"/>
                          <a:cs typeface="Times New Roman" panose="02020603050405020304" pitchFamily="18" charset="0"/>
                        </a:rPr>
                        <a:t>黃淑芳</a:t>
                      </a:r>
                      <a:endParaRPr lang="zh-TW" sz="18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sz="1800" dirty="0">
                          <a:effectLst/>
                          <a:latin typeface="Times New Roman" panose="02020603050405020304" pitchFamily="18" charset="0"/>
                          <a:ea typeface="標楷體" panose="03000509000000000000" pitchFamily="65" charset="-120"/>
                          <a:cs typeface="Times New Roman" panose="02020603050405020304" pitchFamily="18" charset="0"/>
                        </a:rPr>
                        <a:t>副教授</a:t>
                      </a:r>
                      <a:endParaRPr lang="zh-TW" sz="18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02428"/>
                  </a:ext>
                </a:extLst>
              </a:tr>
              <a:tr h="554677">
                <a:tc>
                  <a:txBody>
                    <a:bodyPr/>
                    <a:lstStyle/>
                    <a:p>
                      <a:pPr algn="just">
                        <a:spcAft>
                          <a:spcPts val="0"/>
                        </a:spcAft>
                      </a:pPr>
                      <a:r>
                        <a:rPr lang="zh-TW" sz="1800">
                          <a:effectLst/>
                          <a:latin typeface="Times New Roman" panose="02020603050405020304" pitchFamily="18" charset="0"/>
                          <a:ea typeface="標楷體" panose="03000509000000000000" pitchFamily="65" charset="-120"/>
                          <a:cs typeface="Times New Roman" panose="02020603050405020304" pitchFamily="18" charset="0"/>
                        </a:rPr>
                        <a:t>餐旅管理系</a:t>
                      </a:r>
                      <a:endParaRPr lang="zh-TW" sz="18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a:effectLst/>
                          <a:latin typeface="Times New Roman" panose="02020603050405020304" pitchFamily="18" charset="0"/>
                          <a:ea typeface="標楷體" panose="03000509000000000000" pitchFamily="65" charset="-120"/>
                          <a:cs typeface="Times New Roman" panose="02020603050405020304" pitchFamily="18" charset="0"/>
                        </a:rPr>
                        <a:t>張慧珍</a:t>
                      </a:r>
                      <a:endParaRPr lang="zh-TW" sz="18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sz="1800" dirty="0">
                          <a:effectLst/>
                          <a:latin typeface="Times New Roman" panose="02020603050405020304" pitchFamily="18" charset="0"/>
                          <a:ea typeface="標楷體" panose="03000509000000000000" pitchFamily="65" charset="-120"/>
                          <a:cs typeface="Times New Roman" panose="02020603050405020304" pitchFamily="18" charset="0"/>
                        </a:rPr>
                        <a:t>副教授</a:t>
                      </a:r>
                      <a:endParaRPr lang="zh-TW" sz="18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3869864"/>
                  </a:ext>
                </a:extLst>
              </a:tr>
              <a:tr h="29208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zh-TW" sz="18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景觀暨遊憩管理研究所</a:t>
                      </a:r>
                      <a:endParaRPr lang="zh-TW" sz="18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altLang="zh-TW" sz="1800" kern="1200" dirty="0">
                          <a:solidFill>
                            <a:schemeClr val="tx1"/>
                          </a:solidFill>
                          <a:effectLst/>
                          <a:latin typeface="標楷體" panose="03000509000000000000" pitchFamily="65" charset="-120"/>
                          <a:ea typeface="標楷體" panose="03000509000000000000" pitchFamily="65" charset="-120"/>
                          <a:cs typeface="+mn-cs"/>
                        </a:rPr>
                        <a:t>周宛俞</a:t>
                      </a:r>
                      <a:endParaRPr lang="zh-TW" sz="1800" dirty="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altLang="en-US" sz="1800" dirty="0">
                          <a:effectLst/>
                          <a:latin typeface="標楷體" panose="03000509000000000000" pitchFamily="65" charset="-120"/>
                          <a:ea typeface="標楷體" panose="03000509000000000000" pitchFamily="65" charset="-120"/>
                          <a:cs typeface="SimSun" panose="02010600030101010101" pitchFamily="2" charset="-122"/>
                        </a:rPr>
                        <a:t>副教授</a:t>
                      </a:r>
                      <a:endParaRPr lang="zh-TW" sz="1800" dirty="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2162004"/>
                  </a:ext>
                </a:extLst>
              </a:tr>
              <a:tr h="554677">
                <a:tc>
                  <a:txBody>
                    <a:bodyPr/>
                    <a:lstStyle/>
                    <a:p>
                      <a:pPr algn="just">
                        <a:spcAft>
                          <a:spcPts val="0"/>
                        </a:spcAft>
                      </a:pPr>
                      <a:r>
                        <a:rPr lang="zh-TW" sz="18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景觀暨遊憩管理研究所</a:t>
                      </a:r>
                      <a:endParaRPr lang="zh-TW" sz="18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廖曼利</a:t>
                      </a:r>
                      <a:endParaRPr lang="zh-TW" sz="18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sz="18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助理教授</a:t>
                      </a:r>
                      <a:endParaRPr lang="zh-TW" sz="18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15749"/>
                  </a:ext>
                </a:extLst>
              </a:tr>
            </a:tbl>
          </a:graphicData>
        </a:graphic>
      </p:graphicFrame>
      <p:sp>
        <p:nvSpPr>
          <p:cNvPr id="10" name="矩形 9">
            <a:extLst>
              <a:ext uri="{FF2B5EF4-FFF2-40B4-BE49-F238E27FC236}">
                <a16:creationId xmlns:a16="http://schemas.microsoft.com/office/drawing/2014/main" id="{4666BFC3-882D-4086-9141-B2B5BC971A38}"/>
              </a:ext>
            </a:extLst>
          </p:cNvPr>
          <p:cNvSpPr/>
          <p:nvPr/>
        </p:nvSpPr>
        <p:spPr>
          <a:xfrm>
            <a:off x="5508104" y="5101802"/>
            <a:ext cx="3456384" cy="707886"/>
          </a:xfrm>
          <a:prstGeom prst="rect">
            <a:avLst/>
          </a:prstGeom>
        </p:spPr>
        <p:txBody>
          <a:bodyPr wrap="square">
            <a:spAutoFit/>
          </a:bodyPr>
          <a:lstStyle/>
          <a:p>
            <a:pPr>
              <a:spcAft>
                <a:spcPts val="0"/>
              </a:spcAft>
            </a:pPr>
            <a:r>
              <a:rPr lang="zh-TW" altLang="zh-TW" sz="2000" b="1" kern="100" dirty="0">
                <a:latin typeface="Calibri" panose="020F0502020204030204" pitchFamily="34" charset="0"/>
                <a:ea typeface="標楷體" panose="03000509000000000000" pitchFamily="65" charset="-120"/>
                <a:cs typeface="Times New Roman" panose="02020603050405020304" pitchFamily="18" charset="0"/>
              </a:rPr>
              <a:t>管理學院</a:t>
            </a:r>
            <a:r>
              <a:rPr lang="en-US" altLang="zh-TW" sz="2000" b="1" kern="100" dirty="0">
                <a:latin typeface="Calibri" panose="020F0502020204030204" pitchFamily="34" charset="0"/>
                <a:ea typeface="標楷體" panose="03000509000000000000" pitchFamily="65" charset="-120"/>
                <a:cs typeface="Times New Roman" panose="02020603050405020304" pitchFamily="18" charset="0"/>
              </a:rPr>
              <a:t>113</a:t>
            </a:r>
            <a:r>
              <a:rPr lang="zh-TW" altLang="zh-TW" sz="2000" b="1" kern="100" dirty="0">
                <a:latin typeface="Calibri" panose="020F0502020204030204" pitchFamily="34" charset="0"/>
                <a:ea typeface="標楷體" panose="03000509000000000000" pitchFamily="65" charset="-120"/>
                <a:cs typeface="Times New Roman" panose="02020603050405020304" pitchFamily="18" charset="0"/>
              </a:rPr>
              <a:t>學年度專任教師共</a:t>
            </a:r>
            <a:r>
              <a:rPr lang="en-US" altLang="zh-TW" sz="2000" b="1"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7</a:t>
            </a:r>
            <a:r>
              <a:rPr lang="zh-TW" altLang="zh-TW" sz="2000" b="1"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人</a:t>
            </a:r>
            <a:r>
              <a:rPr lang="zh-TW" altLang="zh-TW" sz="2000" b="1" kern="100" dirty="0">
                <a:latin typeface="Calibri" panose="020F0502020204030204" pitchFamily="34" charset="0"/>
                <a:ea typeface="標楷體" panose="03000509000000000000" pitchFamily="65" charset="-120"/>
                <a:cs typeface="Times New Roman" panose="02020603050405020304" pitchFamily="18" charset="0"/>
              </a:rPr>
              <a:t>接受評鑑</a:t>
            </a:r>
            <a:endParaRPr lang="zh-TW" altLang="zh-TW" sz="1200" kern="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741955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C66928-75CA-4FDC-9A35-4CB9C6767049}"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標題 1"/>
          <p:cNvSpPr>
            <a:spLocks noGrp="1"/>
          </p:cNvSpPr>
          <p:nvPr>
            <p:ph type="title"/>
          </p:nvPr>
        </p:nvSpPr>
        <p:spPr>
          <a:xfrm>
            <a:off x="628650" y="144357"/>
            <a:ext cx="8335838" cy="855745"/>
          </a:xfrm>
        </p:spPr>
        <p:txBody>
          <a:bodyPr>
            <a:noAutofit/>
          </a:bodyPr>
          <a:lstStyle/>
          <a:p>
            <a:pPr algn="ctr"/>
            <a:r>
              <a:rPr lang="zh-TW" altLang="en-US" sz="3000" b="1" dirty="0"/>
              <a:t>人文暨社會科學院受評教師一覽表</a:t>
            </a:r>
          </a:p>
        </p:txBody>
      </p:sp>
      <p:graphicFrame>
        <p:nvGraphicFramePr>
          <p:cNvPr id="3" name="表格 2">
            <a:extLst>
              <a:ext uri="{FF2B5EF4-FFF2-40B4-BE49-F238E27FC236}">
                <a16:creationId xmlns:a16="http://schemas.microsoft.com/office/drawing/2014/main" id="{5C715489-0545-4F1F-B756-6B1D94A7FCF2}"/>
              </a:ext>
            </a:extLst>
          </p:cNvPr>
          <p:cNvGraphicFramePr>
            <a:graphicFrameLocks noGrp="1"/>
          </p:cNvGraphicFramePr>
          <p:nvPr>
            <p:extLst>
              <p:ext uri="{D42A27DB-BD31-4B8C-83A1-F6EECF244321}">
                <p14:modId xmlns:p14="http://schemas.microsoft.com/office/powerpoint/2010/main" val="1996597424"/>
              </p:ext>
            </p:extLst>
          </p:nvPr>
        </p:nvGraphicFramePr>
        <p:xfrm>
          <a:off x="327158" y="1455314"/>
          <a:ext cx="4257017" cy="4863558"/>
        </p:xfrm>
        <a:graphic>
          <a:graphicData uri="http://schemas.openxmlformats.org/drawingml/2006/table">
            <a:tbl>
              <a:tblPr/>
              <a:tblGrid>
                <a:gridCol w="1728192">
                  <a:extLst>
                    <a:ext uri="{9D8B030D-6E8A-4147-A177-3AD203B41FA5}">
                      <a16:colId xmlns:a16="http://schemas.microsoft.com/office/drawing/2014/main" val="2495791864"/>
                    </a:ext>
                  </a:extLst>
                </a:gridCol>
                <a:gridCol w="1224136">
                  <a:extLst>
                    <a:ext uri="{9D8B030D-6E8A-4147-A177-3AD203B41FA5}">
                      <a16:colId xmlns:a16="http://schemas.microsoft.com/office/drawing/2014/main" val="3234967756"/>
                    </a:ext>
                  </a:extLst>
                </a:gridCol>
                <a:gridCol w="1304689">
                  <a:extLst>
                    <a:ext uri="{9D8B030D-6E8A-4147-A177-3AD203B41FA5}">
                      <a16:colId xmlns:a16="http://schemas.microsoft.com/office/drawing/2014/main" val="2525039179"/>
                    </a:ext>
                  </a:extLst>
                </a:gridCol>
              </a:tblGrid>
              <a:tr h="432048">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系所</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教師姓名</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職級</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06402297"/>
                  </a:ext>
                </a:extLst>
              </a:tr>
              <a:tr h="492390">
                <a:tc>
                  <a:txBody>
                    <a:bodyPr/>
                    <a:lstStyle/>
                    <a:p>
                      <a:pPr algn="just">
                        <a:spcAft>
                          <a:spcPts val="0"/>
                        </a:spcAft>
                      </a:pPr>
                      <a:r>
                        <a:rPr lang="zh-TW" sz="18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社會工作系</a:t>
                      </a:r>
                      <a:endParaRPr lang="zh-TW" sz="180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張麗玉</a:t>
                      </a:r>
                      <a:endParaRPr lang="zh-TW" sz="180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sz="18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副教授</a:t>
                      </a:r>
                      <a:endParaRPr lang="zh-TW" sz="180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5783608"/>
                  </a:ext>
                </a:extLst>
              </a:tr>
              <a:tr h="492390">
                <a:tc>
                  <a:txBody>
                    <a:bodyPr/>
                    <a:lstStyle/>
                    <a:p>
                      <a:pPr algn="just">
                        <a:spcAft>
                          <a:spcPts val="0"/>
                        </a:spcAft>
                      </a:pPr>
                      <a:r>
                        <a:rPr lang="zh-TW" sz="18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社會工作系</a:t>
                      </a:r>
                      <a:endParaRPr lang="zh-TW" sz="180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林宏陽</a:t>
                      </a:r>
                      <a:endParaRPr lang="zh-TW" sz="180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sz="18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教授</a:t>
                      </a:r>
                      <a:endParaRPr lang="zh-TW" sz="180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5056977"/>
                  </a:ext>
                </a:extLst>
              </a:tr>
              <a:tr h="492390">
                <a:tc>
                  <a:txBody>
                    <a:bodyPr/>
                    <a:lstStyle/>
                    <a:p>
                      <a:pPr algn="just">
                        <a:spcAft>
                          <a:spcPts val="0"/>
                        </a:spcAft>
                      </a:pPr>
                      <a:r>
                        <a:rPr lang="zh-TW" sz="18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應用外語系</a:t>
                      </a:r>
                      <a:endParaRPr lang="zh-TW" sz="180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林美貞</a:t>
                      </a:r>
                      <a:endParaRPr lang="zh-TW" sz="180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sz="18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助理教授</a:t>
                      </a:r>
                      <a:endParaRPr lang="zh-TW" sz="180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7376323"/>
                  </a:ext>
                </a:extLst>
              </a:tr>
              <a:tr h="492390">
                <a:tc>
                  <a:txBody>
                    <a:bodyPr/>
                    <a:lstStyle/>
                    <a:p>
                      <a:pPr algn="just">
                        <a:spcAft>
                          <a:spcPts val="0"/>
                        </a:spcAft>
                      </a:pPr>
                      <a:r>
                        <a:rPr lang="zh-TW" sz="18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應用外語系</a:t>
                      </a:r>
                      <a:endParaRPr lang="zh-TW" sz="180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藍淑雯</a:t>
                      </a:r>
                      <a:endParaRPr lang="zh-TW" sz="180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sz="18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副教授</a:t>
                      </a:r>
                      <a:endParaRPr lang="zh-TW" sz="180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4883382"/>
                  </a:ext>
                </a:extLst>
              </a:tr>
              <a:tr h="492390">
                <a:tc>
                  <a:txBody>
                    <a:bodyPr/>
                    <a:lstStyle/>
                    <a:p>
                      <a:pPr algn="just">
                        <a:spcAft>
                          <a:spcPts val="0"/>
                        </a:spcAft>
                      </a:pPr>
                      <a:r>
                        <a:rPr lang="zh-TW" sz="18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應用外語系</a:t>
                      </a:r>
                      <a:endParaRPr lang="zh-TW" sz="180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李俊忠</a:t>
                      </a:r>
                      <a:endParaRPr lang="zh-TW" sz="180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sz="18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講師</a:t>
                      </a:r>
                      <a:endParaRPr lang="zh-TW" sz="180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2766172"/>
                  </a:ext>
                </a:extLst>
              </a:tr>
              <a:tr h="492390">
                <a:tc>
                  <a:txBody>
                    <a:bodyPr/>
                    <a:lstStyle/>
                    <a:p>
                      <a:pPr algn="just">
                        <a:spcAft>
                          <a:spcPts val="0"/>
                        </a:spcAft>
                      </a:pPr>
                      <a:r>
                        <a:rPr lang="zh-TW" sz="18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幼兒保育系</a:t>
                      </a:r>
                      <a:endParaRPr lang="zh-TW" sz="180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林純雯</a:t>
                      </a:r>
                      <a:endParaRPr lang="zh-TW" sz="180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sz="18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教授</a:t>
                      </a:r>
                      <a:endParaRPr lang="zh-TW" sz="180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6297164"/>
                  </a:ext>
                </a:extLst>
              </a:tr>
              <a:tr h="492390">
                <a:tc>
                  <a:txBody>
                    <a:bodyPr/>
                    <a:lstStyle/>
                    <a:p>
                      <a:pPr algn="just">
                        <a:spcAft>
                          <a:spcPts val="0"/>
                        </a:spcAft>
                      </a:pPr>
                      <a:r>
                        <a:rPr lang="zh-TW" sz="18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通識教育中心</a:t>
                      </a:r>
                      <a:endParaRPr lang="zh-TW" sz="180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趙修霈</a:t>
                      </a:r>
                      <a:endParaRPr lang="zh-TW" sz="180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sz="18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教授</a:t>
                      </a:r>
                      <a:endParaRPr lang="zh-TW" sz="180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8148924"/>
                  </a:ext>
                </a:extLst>
              </a:tr>
              <a:tr h="492390">
                <a:tc>
                  <a:txBody>
                    <a:bodyPr/>
                    <a:lstStyle/>
                    <a:p>
                      <a:pPr algn="just">
                        <a:spcAft>
                          <a:spcPts val="0"/>
                        </a:spcAft>
                      </a:pPr>
                      <a:r>
                        <a:rPr lang="zh-TW" sz="18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通識教育中心</a:t>
                      </a:r>
                      <a:endParaRPr lang="zh-TW" sz="180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劉原池</a:t>
                      </a:r>
                      <a:endParaRPr lang="zh-TW" sz="180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sz="18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副教授</a:t>
                      </a:r>
                      <a:endParaRPr lang="zh-TW" sz="180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5087167"/>
                  </a:ext>
                </a:extLst>
              </a:tr>
              <a:tr h="492390">
                <a:tc>
                  <a:txBody>
                    <a:bodyPr/>
                    <a:lstStyle/>
                    <a:p>
                      <a:pPr algn="just">
                        <a:spcAft>
                          <a:spcPts val="0"/>
                        </a:spcAft>
                      </a:pPr>
                      <a:r>
                        <a:rPr lang="zh-TW" sz="18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通識教育中心</a:t>
                      </a:r>
                      <a:endParaRPr lang="zh-TW" sz="180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姜宜君</a:t>
                      </a:r>
                      <a:endParaRPr lang="zh-TW" sz="180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sz="18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副教授</a:t>
                      </a:r>
                      <a:endParaRPr lang="zh-TW" sz="1800" dirty="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1357420"/>
                  </a:ext>
                </a:extLst>
              </a:tr>
            </a:tbl>
          </a:graphicData>
        </a:graphic>
      </p:graphicFrame>
      <p:graphicFrame>
        <p:nvGraphicFramePr>
          <p:cNvPr id="7" name="表格 6">
            <a:extLst>
              <a:ext uri="{FF2B5EF4-FFF2-40B4-BE49-F238E27FC236}">
                <a16:creationId xmlns:a16="http://schemas.microsoft.com/office/drawing/2014/main" id="{6C26A248-17DD-4340-8BA8-EDC281D361F7}"/>
              </a:ext>
            </a:extLst>
          </p:cNvPr>
          <p:cNvGraphicFramePr>
            <a:graphicFrameLocks noGrp="1"/>
          </p:cNvGraphicFramePr>
          <p:nvPr>
            <p:extLst>
              <p:ext uri="{D42A27DB-BD31-4B8C-83A1-F6EECF244321}">
                <p14:modId xmlns:p14="http://schemas.microsoft.com/office/powerpoint/2010/main" val="3128691975"/>
              </p:ext>
            </p:extLst>
          </p:nvPr>
        </p:nvGraphicFramePr>
        <p:xfrm>
          <a:off x="4763641" y="2950570"/>
          <a:ext cx="4224093" cy="1953528"/>
        </p:xfrm>
        <a:graphic>
          <a:graphicData uri="http://schemas.openxmlformats.org/drawingml/2006/table">
            <a:tbl>
              <a:tblPr/>
              <a:tblGrid>
                <a:gridCol w="1750898">
                  <a:extLst>
                    <a:ext uri="{9D8B030D-6E8A-4147-A177-3AD203B41FA5}">
                      <a16:colId xmlns:a16="http://schemas.microsoft.com/office/drawing/2014/main" val="1350161202"/>
                    </a:ext>
                  </a:extLst>
                </a:gridCol>
                <a:gridCol w="950676">
                  <a:extLst>
                    <a:ext uri="{9D8B030D-6E8A-4147-A177-3AD203B41FA5}">
                      <a16:colId xmlns:a16="http://schemas.microsoft.com/office/drawing/2014/main" val="3746534554"/>
                    </a:ext>
                  </a:extLst>
                </a:gridCol>
                <a:gridCol w="1522519">
                  <a:extLst>
                    <a:ext uri="{9D8B030D-6E8A-4147-A177-3AD203B41FA5}">
                      <a16:colId xmlns:a16="http://schemas.microsoft.com/office/drawing/2014/main" val="4168556209"/>
                    </a:ext>
                  </a:extLst>
                </a:gridCol>
              </a:tblGrid>
              <a:tr h="336212">
                <a:tc>
                  <a:txBody>
                    <a:bodyPr/>
                    <a:lstStyle/>
                    <a:p>
                      <a:pPr algn="just">
                        <a:spcAft>
                          <a:spcPts val="0"/>
                        </a:spcAft>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主聘單位</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姓名</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職級名稱</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472902979"/>
                  </a:ext>
                </a:extLst>
              </a:tr>
              <a:tr h="401476">
                <a:tc>
                  <a:txBody>
                    <a:bodyPr/>
                    <a:lstStyle/>
                    <a:p>
                      <a:pPr algn="just">
                        <a:spcAft>
                          <a:spcPts val="0"/>
                        </a:spcAft>
                      </a:pPr>
                      <a:r>
                        <a:rPr lang="zh-TW" sz="18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休閒運動健康系</a:t>
                      </a:r>
                      <a:endParaRPr lang="zh-TW" sz="1800" dirty="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鄭峰茂</a:t>
                      </a:r>
                      <a:endParaRPr lang="zh-TW" sz="180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zh-TW" sz="18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專案助理教授</a:t>
                      </a:r>
                      <a:endParaRPr lang="zh-TW" sz="180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9135165"/>
                  </a:ext>
                </a:extLst>
              </a:tr>
              <a:tr h="412888">
                <a:tc>
                  <a:txBody>
                    <a:bodyPr/>
                    <a:lstStyle/>
                    <a:p>
                      <a:pPr algn="just">
                        <a:spcAft>
                          <a:spcPts val="0"/>
                        </a:spcAft>
                      </a:pPr>
                      <a:r>
                        <a:rPr lang="zh-TW" sz="18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休閒運動健康系</a:t>
                      </a:r>
                      <a:endParaRPr lang="zh-TW" sz="180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陳聖峰</a:t>
                      </a:r>
                      <a:endParaRPr lang="zh-TW" sz="180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zh-TW" sz="18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專案助理教授</a:t>
                      </a:r>
                      <a:endParaRPr lang="zh-TW" sz="180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8242689"/>
                  </a:ext>
                </a:extLst>
              </a:tr>
              <a:tr h="401476">
                <a:tc>
                  <a:txBody>
                    <a:bodyPr/>
                    <a:lstStyle/>
                    <a:p>
                      <a:pPr algn="just">
                        <a:spcAft>
                          <a:spcPts val="0"/>
                        </a:spcAft>
                      </a:pPr>
                      <a:r>
                        <a:rPr lang="zh-TW" sz="18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休閒運動健康系</a:t>
                      </a:r>
                      <a:endParaRPr lang="zh-TW" sz="180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田詠惠</a:t>
                      </a:r>
                      <a:endParaRPr lang="zh-TW" sz="180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zh-TW" sz="18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專案講師</a:t>
                      </a:r>
                      <a:endParaRPr lang="zh-TW" sz="180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5823493"/>
                  </a:ext>
                </a:extLst>
              </a:tr>
              <a:tr h="401476">
                <a:tc>
                  <a:txBody>
                    <a:bodyPr/>
                    <a:lstStyle/>
                    <a:p>
                      <a:pPr algn="just">
                        <a:spcAft>
                          <a:spcPts val="0"/>
                        </a:spcAft>
                      </a:pPr>
                      <a:r>
                        <a:rPr lang="zh-TW" sz="1800" dirty="0">
                          <a:effectLst/>
                          <a:latin typeface="Times New Roman" panose="02020603050405020304" pitchFamily="18" charset="0"/>
                          <a:ea typeface="標楷體" panose="03000509000000000000" pitchFamily="65" charset="-120"/>
                          <a:cs typeface="Times New Roman" panose="02020603050405020304" pitchFamily="18" charset="0"/>
                        </a:rPr>
                        <a:t>幼兒保育系</a:t>
                      </a:r>
                      <a:endParaRPr lang="zh-TW" sz="18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a:effectLst/>
                          <a:latin typeface="Times New Roman" panose="02020603050405020304" pitchFamily="18" charset="0"/>
                          <a:ea typeface="標楷體" panose="03000509000000000000" pitchFamily="65" charset="-120"/>
                          <a:cs typeface="Times New Roman" panose="02020603050405020304" pitchFamily="18" charset="0"/>
                        </a:rPr>
                        <a:t>黃庭玫</a:t>
                      </a:r>
                      <a:endParaRPr lang="zh-TW" sz="18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zh-TW" sz="1800" dirty="0">
                          <a:effectLst/>
                          <a:latin typeface="Times New Roman" panose="02020603050405020304" pitchFamily="18" charset="0"/>
                          <a:ea typeface="標楷體" panose="03000509000000000000" pitchFamily="65" charset="-120"/>
                          <a:cs typeface="Times New Roman" panose="02020603050405020304" pitchFamily="18" charset="0"/>
                        </a:rPr>
                        <a:t>專案助理教授</a:t>
                      </a:r>
                      <a:endParaRPr lang="zh-TW" sz="18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7574318"/>
                  </a:ext>
                </a:extLst>
              </a:tr>
            </a:tbl>
          </a:graphicData>
        </a:graphic>
      </p:graphicFrame>
      <p:sp>
        <p:nvSpPr>
          <p:cNvPr id="8" name="矩形 7">
            <a:extLst>
              <a:ext uri="{FF2B5EF4-FFF2-40B4-BE49-F238E27FC236}">
                <a16:creationId xmlns:a16="http://schemas.microsoft.com/office/drawing/2014/main" id="{A9E9CC26-9D38-40CA-97D6-1FCBC1F6CF27}"/>
              </a:ext>
            </a:extLst>
          </p:cNvPr>
          <p:cNvSpPr/>
          <p:nvPr/>
        </p:nvSpPr>
        <p:spPr>
          <a:xfrm>
            <a:off x="4763642" y="5303209"/>
            <a:ext cx="4224093" cy="707886"/>
          </a:xfrm>
          <a:prstGeom prst="rect">
            <a:avLst/>
          </a:prstGeom>
        </p:spPr>
        <p:txBody>
          <a:bodyPr wrap="square">
            <a:spAutoFit/>
          </a:bodyPr>
          <a:lstStyle/>
          <a:p>
            <a:r>
              <a:rPr lang="zh-TW" altLang="zh-TW" sz="2000" b="1" dirty="0">
                <a:ea typeface="標楷體" panose="03000509000000000000" pitchFamily="65" charset="-120"/>
                <a:cs typeface="Times New Roman" panose="02020603050405020304" pitchFamily="18" charset="0"/>
              </a:rPr>
              <a:t>人文暨社會科學院</a:t>
            </a:r>
            <a:r>
              <a:rPr lang="en-US" altLang="zh-TW" sz="2000" b="1" dirty="0">
                <a:ea typeface="標楷體" panose="03000509000000000000" pitchFamily="65" charset="-120"/>
                <a:cs typeface="Times New Roman" panose="02020603050405020304" pitchFamily="18" charset="0"/>
              </a:rPr>
              <a:t>113</a:t>
            </a:r>
            <a:r>
              <a:rPr lang="zh-TW" altLang="zh-TW" sz="2000" b="1" dirty="0">
                <a:ea typeface="標楷體" panose="03000509000000000000" pitchFamily="65" charset="-120"/>
                <a:cs typeface="Times New Roman" panose="02020603050405020304" pitchFamily="18" charset="0"/>
              </a:rPr>
              <a:t>學年度專任教師共</a:t>
            </a:r>
            <a:r>
              <a:rPr lang="en-US" altLang="zh-TW" sz="2000" b="1" u="sng" dirty="0">
                <a:solidFill>
                  <a:srgbClr val="FF0000"/>
                </a:solidFill>
                <a:ea typeface="標楷體" panose="03000509000000000000" pitchFamily="65" charset="-120"/>
                <a:cs typeface="Times New Roman" panose="02020603050405020304" pitchFamily="18" charset="0"/>
              </a:rPr>
              <a:t>10</a:t>
            </a:r>
            <a:r>
              <a:rPr lang="zh-TW" altLang="zh-TW" sz="2000" b="1" u="sng" dirty="0">
                <a:solidFill>
                  <a:srgbClr val="FF0000"/>
                </a:solidFill>
                <a:ea typeface="標楷體" panose="03000509000000000000" pitchFamily="65" charset="-120"/>
                <a:cs typeface="Times New Roman" panose="02020603050405020304" pitchFamily="18" charset="0"/>
              </a:rPr>
              <a:t>人</a:t>
            </a:r>
            <a:r>
              <a:rPr lang="zh-TW" altLang="zh-TW" sz="2000" b="1" dirty="0">
                <a:ea typeface="標楷體" panose="03000509000000000000" pitchFamily="65" charset="-120"/>
                <a:cs typeface="Times New Roman" panose="02020603050405020304" pitchFamily="18" charset="0"/>
              </a:rPr>
              <a:t>；</a:t>
            </a:r>
            <a:r>
              <a:rPr lang="zh-TW" altLang="en-US" sz="2000" b="1" dirty="0">
                <a:ea typeface="標楷體" panose="03000509000000000000" pitchFamily="65" charset="-120"/>
                <a:cs typeface="Times New Roman" panose="02020603050405020304" pitchFamily="18" charset="0"/>
              </a:rPr>
              <a:t>專案教師共</a:t>
            </a:r>
            <a:r>
              <a:rPr lang="en-US" altLang="zh-TW" sz="2000" b="1" u="sng" dirty="0">
                <a:solidFill>
                  <a:srgbClr val="FF0000"/>
                </a:solidFill>
                <a:ea typeface="標楷體" panose="03000509000000000000" pitchFamily="65" charset="-120"/>
                <a:cs typeface="Times New Roman" panose="02020603050405020304" pitchFamily="18" charset="0"/>
              </a:rPr>
              <a:t>4</a:t>
            </a:r>
            <a:r>
              <a:rPr lang="zh-TW" altLang="zh-TW" sz="2000" b="1" u="sng" dirty="0">
                <a:solidFill>
                  <a:srgbClr val="FF0000"/>
                </a:solidFill>
                <a:ea typeface="標楷體" panose="03000509000000000000" pitchFamily="65" charset="-120"/>
                <a:cs typeface="Times New Roman" panose="02020603050405020304" pitchFamily="18" charset="0"/>
              </a:rPr>
              <a:t>人</a:t>
            </a:r>
            <a:r>
              <a:rPr lang="zh-TW" altLang="zh-TW" sz="2000" b="1" dirty="0">
                <a:ea typeface="標楷體" panose="03000509000000000000" pitchFamily="65" charset="-120"/>
                <a:cs typeface="Times New Roman" panose="02020603050405020304" pitchFamily="18" charset="0"/>
              </a:rPr>
              <a:t>接受評鑑</a:t>
            </a:r>
            <a:endParaRPr lang="zh-TW" altLang="en-US" dirty="0"/>
          </a:p>
        </p:txBody>
      </p:sp>
      <p:graphicFrame>
        <p:nvGraphicFramePr>
          <p:cNvPr id="2" name="表格 1">
            <a:extLst>
              <a:ext uri="{FF2B5EF4-FFF2-40B4-BE49-F238E27FC236}">
                <a16:creationId xmlns:a16="http://schemas.microsoft.com/office/drawing/2014/main" id="{8DB80A33-2ABA-40AB-8F78-0395E4328778}"/>
              </a:ext>
            </a:extLst>
          </p:cNvPr>
          <p:cNvGraphicFramePr>
            <a:graphicFrameLocks noGrp="1"/>
          </p:cNvGraphicFramePr>
          <p:nvPr>
            <p:extLst>
              <p:ext uri="{D42A27DB-BD31-4B8C-83A1-F6EECF244321}">
                <p14:modId xmlns:p14="http://schemas.microsoft.com/office/powerpoint/2010/main" val="840385600"/>
              </p:ext>
            </p:extLst>
          </p:nvPr>
        </p:nvGraphicFramePr>
        <p:xfrm>
          <a:off x="4763643" y="1482485"/>
          <a:ext cx="4257017" cy="924438"/>
        </p:xfrm>
        <a:graphic>
          <a:graphicData uri="http://schemas.openxmlformats.org/drawingml/2006/table">
            <a:tbl>
              <a:tblPr/>
              <a:tblGrid>
                <a:gridCol w="2112613">
                  <a:extLst>
                    <a:ext uri="{9D8B030D-6E8A-4147-A177-3AD203B41FA5}">
                      <a16:colId xmlns:a16="http://schemas.microsoft.com/office/drawing/2014/main" val="1168897870"/>
                    </a:ext>
                  </a:extLst>
                </a:gridCol>
                <a:gridCol w="1224136">
                  <a:extLst>
                    <a:ext uri="{9D8B030D-6E8A-4147-A177-3AD203B41FA5}">
                      <a16:colId xmlns:a16="http://schemas.microsoft.com/office/drawing/2014/main" val="907774690"/>
                    </a:ext>
                  </a:extLst>
                </a:gridCol>
                <a:gridCol w="920268">
                  <a:extLst>
                    <a:ext uri="{9D8B030D-6E8A-4147-A177-3AD203B41FA5}">
                      <a16:colId xmlns:a16="http://schemas.microsoft.com/office/drawing/2014/main" val="2709418173"/>
                    </a:ext>
                  </a:extLst>
                </a:gridCol>
              </a:tblGrid>
              <a:tr h="432048">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系所</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教師姓名</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職級</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396848937"/>
                  </a:ext>
                </a:extLst>
              </a:tr>
              <a:tr h="492390">
                <a:tc>
                  <a:txBody>
                    <a:bodyPr/>
                    <a:lstStyle/>
                    <a:p>
                      <a:pPr algn="just">
                        <a:spcAft>
                          <a:spcPts val="0"/>
                        </a:spcAft>
                      </a:pPr>
                      <a:r>
                        <a:rPr lang="zh-TW" sz="1800" dirty="0">
                          <a:effectLst/>
                          <a:latin typeface="Times New Roman" panose="02020603050405020304" pitchFamily="18" charset="0"/>
                          <a:ea typeface="標楷體" panose="03000509000000000000" pitchFamily="65" charset="-120"/>
                          <a:cs typeface="Times New Roman" panose="02020603050405020304" pitchFamily="18" charset="0"/>
                        </a:rPr>
                        <a:t>客家文化產業研究所</a:t>
                      </a:r>
                      <a:endParaRPr lang="zh-TW" sz="18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dirty="0">
                          <a:effectLst/>
                          <a:latin typeface="Times New Roman" panose="02020603050405020304" pitchFamily="18" charset="0"/>
                          <a:ea typeface="標楷體" panose="03000509000000000000" pitchFamily="65" charset="-120"/>
                          <a:cs typeface="Times New Roman" panose="02020603050405020304" pitchFamily="18" charset="0"/>
                        </a:rPr>
                        <a:t>李梁淑</a:t>
                      </a:r>
                      <a:endParaRPr lang="zh-TW" sz="18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altLang="en-US" sz="1800" kern="100" dirty="0">
                          <a:effectLst/>
                          <a:latin typeface="標楷體" panose="03000509000000000000" pitchFamily="65" charset="-120"/>
                          <a:ea typeface="標楷體" panose="03000509000000000000" pitchFamily="65" charset="-120"/>
                          <a:cs typeface="SimSun" panose="02010600030101010101" pitchFamily="2" charset="-122"/>
                        </a:rPr>
                        <a:t>副教授</a:t>
                      </a:r>
                      <a:endParaRPr lang="zh-TW" sz="1800" kern="100" dirty="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527713"/>
                  </a:ext>
                </a:extLst>
              </a:tr>
            </a:tbl>
          </a:graphicData>
        </a:graphic>
      </p:graphicFrame>
    </p:spTree>
    <p:extLst>
      <p:ext uri="{BB962C8B-B14F-4D97-AF65-F5344CB8AC3E}">
        <p14:creationId xmlns:p14="http://schemas.microsoft.com/office/powerpoint/2010/main" val="418831320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C66928-75CA-4FDC-9A35-4CB9C6767049}"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標題 1"/>
          <p:cNvSpPr>
            <a:spLocks noGrp="1"/>
          </p:cNvSpPr>
          <p:nvPr>
            <p:ph type="title"/>
          </p:nvPr>
        </p:nvSpPr>
        <p:spPr>
          <a:xfrm>
            <a:off x="628650" y="144357"/>
            <a:ext cx="8335838" cy="855745"/>
          </a:xfrm>
        </p:spPr>
        <p:txBody>
          <a:bodyPr>
            <a:noAutofit/>
          </a:bodyPr>
          <a:lstStyle/>
          <a:p>
            <a:pPr algn="ctr"/>
            <a:r>
              <a:rPr lang="zh-TW" altLang="en-US" sz="3000" b="1" dirty="0"/>
              <a:t>獸醫</a:t>
            </a:r>
            <a:r>
              <a:rPr lang="en-US" altLang="zh-TW" sz="3000" b="1" dirty="0"/>
              <a:t>/</a:t>
            </a:r>
            <a:r>
              <a:rPr lang="zh-TW" altLang="en-US" sz="3000" b="1" dirty="0"/>
              <a:t>國際</a:t>
            </a:r>
            <a:r>
              <a:rPr lang="en-US" altLang="zh-TW" sz="3000" b="1" dirty="0"/>
              <a:t>/</a:t>
            </a:r>
            <a:r>
              <a:rPr lang="zh-TW" altLang="en-US" sz="3000" b="1" dirty="0"/>
              <a:t>達人學院受評教師一覽表</a:t>
            </a:r>
          </a:p>
        </p:txBody>
      </p:sp>
      <p:graphicFrame>
        <p:nvGraphicFramePr>
          <p:cNvPr id="8" name="表格 7">
            <a:extLst>
              <a:ext uri="{FF2B5EF4-FFF2-40B4-BE49-F238E27FC236}">
                <a16:creationId xmlns:a16="http://schemas.microsoft.com/office/drawing/2014/main" id="{FF03D0C7-FE6B-4534-87E8-59691C53B001}"/>
              </a:ext>
            </a:extLst>
          </p:cNvPr>
          <p:cNvGraphicFramePr>
            <a:graphicFrameLocks noGrp="1"/>
          </p:cNvGraphicFramePr>
          <p:nvPr>
            <p:extLst>
              <p:ext uri="{D42A27DB-BD31-4B8C-83A1-F6EECF244321}">
                <p14:modId xmlns:p14="http://schemas.microsoft.com/office/powerpoint/2010/main" val="2106243991"/>
              </p:ext>
            </p:extLst>
          </p:nvPr>
        </p:nvGraphicFramePr>
        <p:xfrm>
          <a:off x="251520" y="1199232"/>
          <a:ext cx="4680520" cy="1780485"/>
        </p:xfrm>
        <a:graphic>
          <a:graphicData uri="http://schemas.openxmlformats.org/drawingml/2006/table">
            <a:tbl>
              <a:tblPr/>
              <a:tblGrid>
                <a:gridCol w="2376264">
                  <a:extLst>
                    <a:ext uri="{9D8B030D-6E8A-4147-A177-3AD203B41FA5}">
                      <a16:colId xmlns:a16="http://schemas.microsoft.com/office/drawing/2014/main" val="2705999665"/>
                    </a:ext>
                  </a:extLst>
                </a:gridCol>
                <a:gridCol w="1152128">
                  <a:extLst>
                    <a:ext uri="{9D8B030D-6E8A-4147-A177-3AD203B41FA5}">
                      <a16:colId xmlns:a16="http://schemas.microsoft.com/office/drawing/2014/main" val="2743836305"/>
                    </a:ext>
                  </a:extLst>
                </a:gridCol>
                <a:gridCol w="1152128">
                  <a:extLst>
                    <a:ext uri="{9D8B030D-6E8A-4147-A177-3AD203B41FA5}">
                      <a16:colId xmlns:a16="http://schemas.microsoft.com/office/drawing/2014/main" val="249063380"/>
                    </a:ext>
                  </a:extLst>
                </a:gridCol>
              </a:tblGrid>
              <a:tr h="432048">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系所</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教師姓名</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職級</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79519589"/>
                  </a:ext>
                </a:extLst>
              </a:tr>
              <a:tr h="449479">
                <a:tc>
                  <a:txBody>
                    <a:bodyPr/>
                    <a:lstStyle/>
                    <a:p>
                      <a:pPr algn="just">
                        <a:spcAft>
                          <a:spcPts val="0"/>
                        </a:spcAft>
                      </a:pPr>
                      <a:r>
                        <a:rPr lang="zh-TW" sz="1800" dirty="0">
                          <a:effectLst/>
                          <a:latin typeface="Times New Roman" panose="02020603050405020304" pitchFamily="18" charset="0"/>
                          <a:ea typeface="標楷體" panose="03000509000000000000" pitchFamily="65" charset="-120"/>
                          <a:cs typeface="Times New Roman" panose="02020603050405020304" pitchFamily="18" charset="0"/>
                        </a:rPr>
                        <a:t>獸醫學系</a:t>
                      </a:r>
                      <a:endParaRPr lang="zh-TW" sz="18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a:effectLst/>
                          <a:latin typeface="Times New Roman" panose="02020603050405020304" pitchFamily="18" charset="0"/>
                          <a:ea typeface="標楷體" panose="03000509000000000000" pitchFamily="65" charset="-120"/>
                          <a:cs typeface="Times New Roman" panose="02020603050405020304" pitchFamily="18" charset="0"/>
                        </a:rPr>
                        <a:t>林韋豪</a:t>
                      </a:r>
                      <a:endParaRPr lang="zh-TW" sz="18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sz="1800">
                          <a:effectLst/>
                          <a:latin typeface="Times New Roman" panose="02020603050405020304" pitchFamily="18" charset="0"/>
                          <a:ea typeface="標楷體" panose="03000509000000000000" pitchFamily="65" charset="-120"/>
                          <a:cs typeface="Times New Roman" panose="02020603050405020304" pitchFamily="18" charset="0"/>
                        </a:rPr>
                        <a:t>助理教授</a:t>
                      </a:r>
                      <a:endParaRPr lang="zh-TW" sz="18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5510166"/>
                  </a:ext>
                </a:extLst>
              </a:tr>
              <a:tr h="449479">
                <a:tc>
                  <a:txBody>
                    <a:bodyPr/>
                    <a:lstStyle/>
                    <a:p>
                      <a:pPr algn="just">
                        <a:spcAft>
                          <a:spcPts val="0"/>
                        </a:spcAft>
                      </a:pPr>
                      <a:r>
                        <a:rPr lang="zh-TW" sz="1800" dirty="0">
                          <a:effectLst/>
                          <a:latin typeface="Times New Roman" panose="02020603050405020304" pitchFamily="18" charset="0"/>
                          <a:ea typeface="標楷體" panose="03000509000000000000" pitchFamily="65" charset="-120"/>
                          <a:cs typeface="Times New Roman" panose="02020603050405020304" pitchFamily="18" charset="0"/>
                        </a:rPr>
                        <a:t>動物疫苗科技研究所</a:t>
                      </a:r>
                      <a:endParaRPr lang="zh-TW" sz="18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dirty="0">
                          <a:effectLst/>
                          <a:latin typeface="Times New Roman" panose="02020603050405020304" pitchFamily="18" charset="0"/>
                          <a:ea typeface="標楷體" panose="03000509000000000000" pitchFamily="65" charset="-120"/>
                          <a:cs typeface="Times New Roman" panose="02020603050405020304" pitchFamily="18" charset="0"/>
                        </a:rPr>
                        <a:t>楊忠達</a:t>
                      </a:r>
                      <a:endParaRPr lang="zh-TW" sz="18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sz="1800">
                          <a:effectLst/>
                          <a:latin typeface="Times New Roman" panose="02020603050405020304" pitchFamily="18" charset="0"/>
                          <a:ea typeface="標楷體" panose="03000509000000000000" pitchFamily="65" charset="-120"/>
                          <a:cs typeface="Times New Roman" panose="02020603050405020304" pitchFamily="18" charset="0"/>
                        </a:rPr>
                        <a:t>教授</a:t>
                      </a:r>
                      <a:endParaRPr lang="zh-TW" sz="18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8502940"/>
                  </a:ext>
                </a:extLst>
              </a:tr>
              <a:tr h="449479">
                <a:tc>
                  <a:txBody>
                    <a:bodyPr/>
                    <a:lstStyle/>
                    <a:p>
                      <a:pPr algn="just">
                        <a:spcAft>
                          <a:spcPts val="0"/>
                        </a:spcAft>
                      </a:pPr>
                      <a:r>
                        <a:rPr lang="zh-TW" sz="1800">
                          <a:effectLst/>
                          <a:latin typeface="Times New Roman" panose="02020603050405020304" pitchFamily="18" charset="0"/>
                          <a:ea typeface="標楷體" panose="03000509000000000000" pitchFamily="65" charset="-120"/>
                          <a:cs typeface="Times New Roman" panose="02020603050405020304" pitchFamily="18" charset="0"/>
                        </a:rPr>
                        <a:t>野生動物保育研究所</a:t>
                      </a:r>
                      <a:endParaRPr lang="zh-TW" sz="18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dirty="0">
                          <a:effectLst/>
                          <a:latin typeface="Times New Roman" panose="02020603050405020304" pitchFamily="18" charset="0"/>
                          <a:ea typeface="標楷體" panose="03000509000000000000" pitchFamily="65" charset="-120"/>
                          <a:cs typeface="Times New Roman" panose="02020603050405020304" pitchFamily="18" charset="0"/>
                        </a:rPr>
                        <a:t>蘇秀慧</a:t>
                      </a:r>
                      <a:endParaRPr lang="zh-TW" sz="18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sz="1800" dirty="0">
                          <a:effectLst/>
                          <a:latin typeface="Times New Roman" panose="02020603050405020304" pitchFamily="18" charset="0"/>
                          <a:ea typeface="標楷體" panose="03000509000000000000" pitchFamily="65" charset="-120"/>
                          <a:cs typeface="Times New Roman" panose="02020603050405020304" pitchFamily="18" charset="0"/>
                        </a:rPr>
                        <a:t>副教授</a:t>
                      </a:r>
                      <a:endParaRPr lang="zh-TW" sz="18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7904032"/>
                  </a:ext>
                </a:extLst>
              </a:tr>
            </a:tbl>
          </a:graphicData>
        </a:graphic>
      </p:graphicFrame>
      <p:graphicFrame>
        <p:nvGraphicFramePr>
          <p:cNvPr id="11" name="表格 10">
            <a:extLst>
              <a:ext uri="{FF2B5EF4-FFF2-40B4-BE49-F238E27FC236}">
                <a16:creationId xmlns:a16="http://schemas.microsoft.com/office/drawing/2014/main" id="{0196EACC-3820-4E7B-BE95-79D76ED16D76}"/>
              </a:ext>
            </a:extLst>
          </p:cNvPr>
          <p:cNvGraphicFramePr>
            <a:graphicFrameLocks noGrp="1"/>
          </p:cNvGraphicFramePr>
          <p:nvPr>
            <p:extLst>
              <p:ext uri="{D42A27DB-BD31-4B8C-83A1-F6EECF244321}">
                <p14:modId xmlns:p14="http://schemas.microsoft.com/office/powerpoint/2010/main" val="1230678282"/>
              </p:ext>
            </p:extLst>
          </p:nvPr>
        </p:nvGraphicFramePr>
        <p:xfrm>
          <a:off x="5215369" y="1223305"/>
          <a:ext cx="3749119" cy="1137012"/>
        </p:xfrm>
        <a:graphic>
          <a:graphicData uri="http://schemas.openxmlformats.org/drawingml/2006/table">
            <a:tbl>
              <a:tblPr/>
              <a:tblGrid>
                <a:gridCol w="1398825">
                  <a:extLst>
                    <a:ext uri="{9D8B030D-6E8A-4147-A177-3AD203B41FA5}">
                      <a16:colId xmlns:a16="http://schemas.microsoft.com/office/drawing/2014/main" val="2596370935"/>
                    </a:ext>
                  </a:extLst>
                </a:gridCol>
                <a:gridCol w="930542">
                  <a:extLst>
                    <a:ext uri="{9D8B030D-6E8A-4147-A177-3AD203B41FA5}">
                      <a16:colId xmlns:a16="http://schemas.microsoft.com/office/drawing/2014/main" val="3127724370"/>
                    </a:ext>
                  </a:extLst>
                </a:gridCol>
                <a:gridCol w="1419752">
                  <a:extLst>
                    <a:ext uri="{9D8B030D-6E8A-4147-A177-3AD203B41FA5}">
                      <a16:colId xmlns:a16="http://schemas.microsoft.com/office/drawing/2014/main" val="404322365"/>
                    </a:ext>
                  </a:extLst>
                </a:gridCol>
              </a:tblGrid>
              <a:tr h="0">
                <a:tc>
                  <a:txBody>
                    <a:bodyPr/>
                    <a:lstStyle/>
                    <a:p>
                      <a:pPr algn="just">
                        <a:spcAft>
                          <a:spcPts val="0"/>
                        </a:spcAft>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主聘單位</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姓名</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just">
                        <a:spcAft>
                          <a:spcPts val="0"/>
                        </a:spcAft>
                      </a:pPr>
                      <a:r>
                        <a:rPr lang="zh-TW" sz="1800" kern="100">
                          <a:effectLst/>
                          <a:latin typeface="Times New Roman" panose="02020603050405020304" pitchFamily="18" charset="0"/>
                          <a:ea typeface="標楷體" panose="03000509000000000000" pitchFamily="65" charset="-120"/>
                          <a:cs typeface="Times New Roman" panose="02020603050405020304" pitchFamily="18" charset="0"/>
                        </a:rPr>
                        <a:t>職級名稱</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498207625"/>
                  </a:ext>
                </a:extLst>
              </a:tr>
              <a:tr h="304408">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獸醫學系</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李伊嘉</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alt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專案</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講師</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8937185"/>
                  </a:ext>
                </a:extLst>
              </a:tr>
              <a:tr h="123435">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獸醫學系</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林文琦</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alt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專案</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講師</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2895519"/>
                  </a:ext>
                </a:extLst>
              </a:tr>
              <a:tr h="283964">
                <a:tc>
                  <a:txBody>
                    <a:bodyPr/>
                    <a:lstStyle/>
                    <a:p>
                      <a:pPr algn="just">
                        <a:spcAft>
                          <a:spcPts val="0"/>
                        </a:spcAft>
                      </a:pPr>
                      <a:r>
                        <a:rPr lang="zh-TW"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獸醫學系</a:t>
                      </a:r>
                      <a:endParaRPr lang="zh-TW" sz="18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潘昱儀</a:t>
                      </a:r>
                      <a:endParaRPr lang="zh-TW" sz="18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just">
                        <a:spcAft>
                          <a:spcPts val="0"/>
                        </a:spcAft>
                      </a:pPr>
                      <a:r>
                        <a:rPr lang="zh-TW" altLang="en-US"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專案</a:t>
                      </a:r>
                      <a:r>
                        <a:rPr lang="zh-TW"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講師</a:t>
                      </a:r>
                      <a:endParaRPr lang="zh-TW" sz="18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7264846"/>
                  </a:ext>
                </a:extLst>
              </a:tr>
            </a:tbl>
          </a:graphicData>
        </a:graphic>
      </p:graphicFrame>
      <p:graphicFrame>
        <p:nvGraphicFramePr>
          <p:cNvPr id="12" name="表格 11">
            <a:extLst>
              <a:ext uri="{FF2B5EF4-FFF2-40B4-BE49-F238E27FC236}">
                <a16:creationId xmlns:a16="http://schemas.microsoft.com/office/drawing/2014/main" id="{10C5EE67-07D8-4BBE-8BE9-DC578E4FEA6E}"/>
              </a:ext>
            </a:extLst>
          </p:cNvPr>
          <p:cNvGraphicFramePr>
            <a:graphicFrameLocks noGrp="1"/>
          </p:cNvGraphicFramePr>
          <p:nvPr>
            <p:extLst>
              <p:ext uri="{D42A27DB-BD31-4B8C-83A1-F6EECF244321}">
                <p14:modId xmlns:p14="http://schemas.microsoft.com/office/powerpoint/2010/main" val="1995037040"/>
              </p:ext>
            </p:extLst>
          </p:nvPr>
        </p:nvGraphicFramePr>
        <p:xfrm>
          <a:off x="5215369" y="5335830"/>
          <a:ext cx="3749119" cy="898277"/>
        </p:xfrm>
        <a:graphic>
          <a:graphicData uri="http://schemas.openxmlformats.org/drawingml/2006/table">
            <a:tbl>
              <a:tblPr/>
              <a:tblGrid>
                <a:gridCol w="1393263">
                  <a:extLst>
                    <a:ext uri="{9D8B030D-6E8A-4147-A177-3AD203B41FA5}">
                      <a16:colId xmlns:a16="http://schemas.microsoft.com/office/drawing/2014/main" val="1329780857"/>
                    </a:ext>
                  </a:extLst>
                </a:gridCol>
                <a:gridCol w="936104">
                  <a:extLst>
                    <a:ext uri="{9D8B030D-6E8A-4147-A177-3AD203B41FA5}">
                      <a16:colId xmlns:a16="http://schemas.microsoft.com/office/drawing/2014/main" val="638996926"/>
                    </a:ext>
                  </a:extLst>
                </a:gridCol>
                <a:gridCol w="1419752">
                  <a:extLst>
                    <a:ext uri="{9D8B030D-6E8A-4147-A177-3AD203B41FA5}">
                      <a16:colId xmlns:a16="http://schemas.microsoft.com/office/drawing/2014/main" val="1211321849"/>
                    </a:ext>
                  </a:extLst>
                </a:gridCol>
              </a:tblGrid>
              <a:tr h="349637">
                <a:tc>
                  <a:txBody>
                    <a:bodyPr/>
                    <a:lstStyle/>
                    <a:p>
                      <a:pPr algn="just">
                        <a:spcAft>
                          <a:spcPts val="0"/>
                        </a:spcAft>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主聘單位</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姓名</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just">
                        <a:spcAft>
                          <a:spcPts val="0"/>
                        </a:spcAft>
                      </a:pPr>
                      <a:r>
                        <a:rPr lang="zh-TW" sz="1800" kern="100">
                          <a:effectLst/>
                          <a:latin typeface="Times New Roman" panose="02020603050405020304" pitchFamily="18" charset="0"/>
                          <a:ea typeface="標楷體" panose="03000509000000000000" pitchFamily="65" charset="-120"/>
                          <a:cs typeface="Times New Roman" panose="02020603050405020304" pitchFamily="18" charset="0"/>
                        </a:rPr>
                        <a:t>職級名稱</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529102499"/>
                  </a:ext>
                </a:extLst>
              </a:tr>
              <a:tr h="304408">
                <a:tc>
                  <a:txBody>
                    <a:bodyPr/>
                    <a:lstStyle/>
                    <a:p>
                      <a:pPr algn="just">
                        <a:spcAft>
                          <a:spcPts val="0"/>
                        </a:spcAft>
                      </a:pP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智慧機電學士學位學程</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b="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楊忠原</a:t>
                      </a:r>
                      <a:endParaRPr lang="zh-TW" sz="1800" b="0" dirty="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zh-TW" sz="1800" b="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專案助理教授</a:t>
                      </a:r>
                      <a:endParaRPr lang="zh-TW" sz="1800" b="0" dirty="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0503324"/>
                  </a:ext>
                </a:extLst>
              </a:tr>
            </a:tbl>
          </a:graphicData>
        </a:graphic>
      </p:graphicFrame>
      <p:sp>
        <p:nvSpPr>
          <p:cNvPr id="14" name="矩形 13">
            <a:extLst>
              <a:ext uri="{FF2B5EF4-FFF2-40B4-BE49-F238E27FC236}">
                <a16:creationId xmlns:a16="http://schemas.microsoft.com/office/drawing/2014/main" id="{26803FD7-BCD8-4AC8-8404-2E198D329753}"/>
              </a:ext>
            </a:extLst>
          </p:cNvPr>
          <p:cNvSpPr/>
          <p:nvPr/>
        </p:nvSpPr>
        <p:spPr>
          <a:xfrm>
            <a:off x="5125243" y="2448803"/>
            <a:ext cx="3839245" cy="1015663"/>
          </a:xfrm>
          <a:prstGeom prst="rect">
            <a:avLst/>
          </a:prstGeom>
        </p:spPr>
        <p:txBody>
          <a:bodyPr wrap="square">
            <a:spAutoFit/>
          </a:bodyPr>
          <a:lstStyle/>
          <a:p>
            <a:r>
              <a:rPr lang="zh-TW" altLang="zh-TW" sz="2000" b="1" dirty="0">
                <a:ea typeface="標楷體" panose="03000509000000000000" pitchFamily="65" charset="-120"/>
                <a:cs typeface="Times New Roman" panose="02020603050405020304" pitchFamily="18" charset="0"/>
              </a:rPr>
              <a:t>獸醫學院</a:t>
            </a:r>
            <a:r>
              <a:rPr lang="en-US" altLang="zh-TW" sz="2000" b="1" dirty="0">
                <a:ea typeface="標楷體" panose="03000509000000000000" pitchFamily="65" charset="-120"/>
                <a:cs typeface="Times New Roman" panose="02020603050405020304" pitchFamily="18" charset="0"/>
              </a:rPr>
              <a:t>113</a:t>
            </a:r>
            <a:r>
              <a:rPr lang="zh-TW" altLang="zh-TW" sz="2000" b="1" dirty="0">
                <a:ea typeface="標楷體" panose="03000509000000000000" pitchFamily="65" charset="-120"/>
                <a:cs typeface="Times New Roman" panose="02020603050405020304" pitchFamily="18" charset="0"/>
              </a:rPr>
              <a:t>年度專任教師共</a:t>
            </a:r>
            <a:r>
              <a:rPr lang="en-US" altLang="zh-TW" sz="2000" b="1" u="sng" dirty="0">
                <a:solidFill>
                  <a:srgbClr val="FF0000"/>
                </a:solidFill>
                <a:ea typeface="標楷體" panose="03000509000000000000" pitchFamily="65" charset="-120"/>
                <a:cs typeface="Times New Roman" panose="02020603050405020304" pitchFamily="18" charset="0"/>
              </a:rPr>
              <a:t>3</a:t>
            </a:r>
            <a:r>
              <a:rPr lang="zh-TW" altLang="zh-TW" sz="2000" b="1" u="sng" dirty="0">
                <a:solidFill>
                  <a:srgbClr val="FF0000"/>
                </a:solidFill>
                <a:ea typeface="標楷體" panose="03000509000000000000" pitchFamily="65" charset="-120"/>
                <a:cs typeface="Times New Roman" panose="02020603050405020304" pitchFamily="18" charset="0"/>
              </a:rPr>
              <a:t>人</a:t>
            </a:r>
            <a:r>
              <a:rPr lang="zh-TW" altLang="zh-TW" sz="2000" b="1" dirty="0">
                <a:ea typeface="標楷體" panose="03000509000000000000" pitchFamily="65" charset="-120"/>
                <a:cs typeface="Times New Roman" panose="02020603050405020304" pitchFamily="18" charset="0"/>
              </a:rPr>
              <a:t>；</a:t>
            </a:r>
            <a:r>
              <a:rPr lang="zh-TW" altLang="en-US" sz="2000" b="1" dirty="0">
                <a:ea typeface="標楷體" panose="03000509000000000000" pitchFamily="65" charset="-120"/>
                <a:cs typeface="Times New Roman" panose="02020603050405020304" pitchFamily="18" charset="0"/>
              </a:rPr>
              <a:t>專案教師</a:t>
            </a:r>
            <a:r>
              <a:rPr lang="en-US" altLang="zh-TW" sz="2000" b="1" u="sng" dirty="0">
                <a:solidFill>
                  <a:srgbClr val="FF0000"/>
                </a:solidFill>
                <a:ea typeface="標楷體" panose="03000509000000000000" pitchFamily="65" charset="-120"/>
                <a:cs typeface="Times New Roman" panose="02020603050405020304" pitchFamily="18" charset="0"/>
              </a:rPr>
              <a:t>3</a:t>
            </a:r>
            <a:r>
              <a:rPr lang="zh-TW" altLang="zh-TW" sz="2000" b="1" u="sng" dirty="0">
                <a:solidFill>
                  <a:srgbClr val="FF0000"/>
                </a:solidFill>
                <a:ea typeface="標楷體" panose="03000509000000000000" pitchFamily="65" charset="-120"/>
                <a:cs typeface="Times New Roman" panose="02020603050405020304" pitchFamily="18" charset="0"/>
              </a:rPr>
              <a:t>人</a:t>
            </a:r>
            <a:r>
              <a:rPr lang="en-US" altLang="zh-TW" sz="2000" b="1" dirty="0">
                <a:ea typeface="標楷體" panose="03000509000000000000" pitchFamily="65" charset="-120"/>
                <a:cs typeface="Times New Roman" panose="02020603050405020304" pitchFamily="18" charset="0"/>
              </a:rPr>
              <a:t>(</a:t>
            </a:r>
            <a:r>
              <a:rPr lang="zh-TW" altLang="zh-TW" sz="2000" b="1" dirty="0">
                <a:solidFill>
                  <a:srgbClr val="0070C0"/>
                </a:solidFill>
                <a:ea typeface="標楷體" panose="03000509000000000000" pitchFamily="65" charset="-120"/>
                <a:cs typeface="Times New Roman" panose="02020603050405020304" pitchFamily="18" charset="0"/>
              </a:rPr>
              <a:t>須評</a:t>
            </a:r>
            <a:r>
              <a:rPr lang="en-US" altLang="zh-TW" sz="2000" b="1" dirty="0">
                <a:solidFill>
                  <a:srgbClr val="0070C0"/>
                </a:solidFill>
                <a:ea typeface="標楷體" panose="03000509000000000000" pitchFamily="65" charset="-120"/>
                <a:cs typeface="Times New Roman" panose="02020603050405020304" pitchFamily="18" charset="0"/>
              </a:rPr>
              <a:t>B-</a:t>
            </a:r>
            <a:r>
              <a:rPr lang="zh-TW" altLang="zh-TW" sz="2000" b="1" dirty="0">
                <a:solidFill>
                  <a:srgbClr val="0070C0"/>
                </a:solidFill>
                <a:ea typeface="標楷體" panose="03000509000000000000" pitchFamily="65" charset="-120"/>
                <a:cs typeface="Times New Roman" panose="02020603050405020304" pitchFamily="18" charset="0"/>
              </a:rPr>
              <a:t>研究項</a:t>
            </a:r>
            <a:r>
              <a:rPr lang="en-US" altLang="zh-TW" sz="2000" b="1" u="sng" dirty="0">
                <a:solidFill>
                  <a:srgbClr val="FF0000"/>
                </a:solidFill>
                <a:ea typeface="標楷體" panose="03000509000000000000" pitchFamily="65" charset="-120"/>
                <a:cs typeface="Times New Roman" panose="02020603050405020304" pitchFamily="18" charset="0"/>
              </a:rPr>
              <a:t>1</a:t>
            </a:r>
            <a:r>
              <a:rPr lang="zh-TW" altLang="zh-TW" sz="2000" b="1" u="sng" dirty="0">
                <a:solidFill>
                  <a:srgbClr val="FF0000"/>
                </a:solidFill>
                <a:ea typeface="標楷體" panose="03000509000000000000" pitchFamily="65" charset="-120"/>
                <a:cs typeface="Times New Roman" panose="02020603050405020304" pitchFamily="18" charset="0"/>
              </a:rPr>
              <a:t>人</a:t>
            </a:r>
            <a:r>
              <a:rPr lang="en-US" altLang="zh-TW" sz="2000" b="1" u="sng" dirty="0">
                <a:ea typeface="標楷體" panose="03000509000000000000" pitchFamily="65" charset="-120"/>
                <a:cs typeface="Times New Roman" panose="02020603050405020304" pitchFamily="18" charset="0"/>
              </a:rPr>
              <a:t>)</a:t>
            </a:r>
            <a:r>
              <a:rPr lang="zh-TW" altLang="zh-TW" sz="2000" b="1" dirty="0">
                <a:ea typeface="標楷體" panose="03000509000000000000" pitchFamily="65" charset="-120"/>
                <a:cs typeface="Times New Roman" panose="02020603050405020304" pitchFamily="18" charset="0"/>
              </a:rPr>
              <a:t>接受評鑑</a:t>
            </a:r>
            <a:r>
              <a:rPr lang="zh-TW" altLang="en-US" sz="2000" b="1" dirty="0">
                <a:ea typeface="標楷體" panose="03000509000000000000" pitchFamily="65" charset="-120"/>
                <a:cs typeface="Times New Roman" panose="02020603050405020304" pitchFamily="18" charset="0"/>
              </a:rPr>
              <a:t>。</a:t>
            </a:r>
            <a:endParaRPr lang="zh-TW" altLang="en-US" dirty="0"/>
          </a:p>
        </p:txBody>
      </p:sp>
      <p:sp>
        <p:nvSpPr>
          <p:cNvPr id="15" name="矩形 14">
            <a:extLst>
              <a:ext uri="{FF2B5EF4-FFF2-40B4-BE49-F238E27FC236}">
                <a16:creationId xmlns:a16="http://schemas.microsoft.com/office/drawing/2014/main" id="{C7355F7E-2324-449A-ADE1-9150EA56CBD1}"/>
              </a:ext>
            </a:extLst>
          </p:cNvPr>
          <p:cNvSpPr/>
          <p:nvPr/>
        </p:nvSpPr>
        <p:spPr>
          <a:xfrm>
            <a:off x="5162897" y="4533564"/>
            <a:ext cx="3801591" cy="707886"/>
          </a:xfrm>
          <a:prstGeom prst="rect">
            <a:avLst/>
          </a:prstGeom>
        </p:spPr>
        <p:txBody>
          <a:bodyPr wrap="square">
            <a:spAutoFit/>
          </a:bodyPr>
          <a:lstStyle/>
          <a:p>
            <a:r>
              <a:rPr lang="zh-TW" altLang="en-US" sz="2000" b="1" dirty="0">
                <a:ea typeface="標楷體" panose="03000509000000000000" pitchFamily="65" charset="-120"/>
                <a:cs typeface="Times New Roman" panose="02020603050405020304" pitchFamily="18" charset="0"/>
              </a:rPr>
              <a:t>國際</a:t>
            </a:r>
            <a:r>
              <a:rPr lang="zh-TW" altLang="zh-TW" sz="2000" b="1" dirty="0">
                <a:ea typeface="標楷體" panose="03000509000000000000" pitchFamily="65" charset="-120"/>
                <a:cs typeface="Times New Roman" panose="02020603050405020304" pitchFamily="18" charset="0"/>
              </a:rPr>
              <a:t>學院</a:t>
            </a:r>
            <a:r>
              <a:rPr lang="en-US" altLang="zh-TW" sz="2000" b="1" dirty="0">
                <a:ea typeface="標楷體" panose="03000509000000000000" pitchFamily="65" charset="-120"/>
                <a:cs typeface="Times New Roman" panose="02020603050405020304" pitchFamily="18" charset="0"/>
              </a:rPr>
              <a:t>113</a:t>
            </a:r>
            <a:r>
              <a:rPr lang="zh-TW" altLang="zh-TW" sz="2000" b="1" dirty="0">
                <a:ea typeface="標楷體" panose="03000509000000000000" pitchFamily="65" charset="-120"/>
                <a:cs typeface="Times New Roman" panose="02020603050405020304" pitchFamily="18" charset="0"/>
              </a:rPr>
              <a:t>學年度</a:t>
            </a:r>
            <a:r>
              <a:rPr lang="zh-TW" altLang="en-US" sz="2000" b="1" dirty="0">
                <a:ea typeface="標楷體" panose="03000509000000000000" pitchFamily="65" charset="-120"/>
                <a:cs typeface="Times New Roman" panose="02020603050405020304" pitchFamily="18" charset="0"/>
              </a:rPr>
              <a:t>專任教師</a:t>
            </a:r>
            <a:r>
              <a:rPr lang="en-US" altLang="zh-TW" sz="2000" b="1" u="sng" dirty="0">
                <a:solidFill>
                  <a:srgbClr val="FF0000"/>
                </a:solidFill>
                <a:ea typeface="標楷體" panose="03000509000000000000" pitchFamily="65" charset="-120"/>
                <a:cs typeface="Times New Roman" panose="02020603050405020304" pitchFamily="18" charset="0"/>
              </a:rPr>
              <a:t>2</a:t>
            </a:r>
            <a:r>
              <a:rPr lang="zh-TW" altLang="zh-TW" sz="2000" b="1" u="sng" dirty="0">
                <a:solidFill>
                  <a:srgbClr val="FF0000"/>
                </a:solidFill>
                <a:ea typeface="標楷體" panose="03000509000000000000" pitchFamily="65" charset="-120"/>
                <a:cs typeface="Times New Roman" panose="02020603050405020304" pitchFamily="18" charset="0"/>
              </a:rPr>
              <a:t>人</a:t>
            </a:r>
            <a:r>
              <a:rPr lang="zh-TW" altLang="zh-TW" sz="2000" b="1" dirty="0">
                <a:ea typeface="標楷體" panose="03000509000000000000" pitchFamily="65" charset="-120"/>
                <a:cs typeface="Times New Roman" panose="02020603050405020304" pitchFamily="18" charset="0"/>
              </a:rPr>
              <a:t>；</a:t>
            </a:r>
            <a:r>
              <a:rPr lang="zh-TW" altLang="en-US" sz="2000" b="1" dirty="0">
                <a:ea typeface="標楷體" panose="03000509000000000000" pitchFamily="65" charset="-120"/>
                <a:cs typeface="Times New Roman" panose="02020603050405020304" pitchFamily="18" charset="0"/>
              </a:rPr>
              <a:t>專案教師</a:t>
            </a:r>
            <a:r>
              <a:rPr lang="en-US" altLang="zh-TW" sz="2000" b="1" u="sng" dirty="0">
                <a:solidFill>
                  <a:srgbClr val="FF0000"/>
                </a:solidFill>
                <a:ea typeface="標楷體" panose="03000509000000000000" pitchFamily="65" charset="-120"/>
                <a:cs typeface="Times New Roman" panose="02020603050405020304" pitchFamily="18" charset="0"/>
              </a:rPr>
              <a:t>1</a:t>
            </a:r>
            <a:r>
              <a:rPr lang="zh-TW" altLang="zh-TW" sz="2000" b="1" u="sng" dirty="0">
                <a:solidFill>
                  <a:srgbClr val="FF0000"/>
                </a:solidFill>
                <a:ea typeface="標楷體" panose="03000509000000000000" pitchFamily="65" charset="-120"/>
                <a:cs typeface="Times New Roman" panose="02020603050405020304" pitchFamily="18" charset="0"/>
              </a:rPr>
              <a:t>人</a:t>
            </a:r>
            <a:r>
              <a:rPr lang="zh-TW" altLang="zh-TW" sz="2000" b="1" dirty="0">
                <a:ea typeface="標楷體" panose="03000509000000000000" pitchFamily="65" charset="-120"/>
                <a:cs typeface="Times New Roman" panose="02020603050405020304" pitchFamily="18" charset="0"/>
              </a:rPr>
              <a:t>接受評鑑</a:t>
            </a:r>
            <a:r>
              <a:rPr lang="zh-TW" altLang="en-US" sz="2000" b="1" dirty="0">
                <a:ea typeface="標楷體" panose="03000509000000000000" pitchFamily="65" charset="-120"/>
                <a:cs typeface="Times New Roman" panose="02020603050405020304" pitchFamily="18" charset="0"/>
              </a:rPr>
              <a:t>。</a:t>
            </a:r>
            <a:endParaRPr lang="zh-TW" altLang="en-US" sz="2000" dirty="0"/>
          </a:p>
        </p:txBody>
      </p:sp>
      <p:sp>
        <p:nvSpPr>
          <p:cNvPr id="9" name="矩形 8">
            <a:extLst>
              <a:ext uri="{FF2B5EF4-FFF2-40B4-BE49-F238E27FC236}">
                <a16:creationId xmlns:a16="http://schemas.microsoft.com/office/drawing/2014/main" id="{48740FFC-D017-4348-9DB0-A05F7803479D}"/>
              </a:ext>
            </a:extLst>
          </p:cNvPr>
          <p:cNvSpPr/>
          <p:nvPr/>
        </p:nvSpPr>
        <p:spPr>
          <a:xfrm>
            <a:off x="107504" y="6244850"/>
            <a:ext cx="6732933" cy="400110"/>
          </a:xfrm>
          <a:prstGeom prst="rect">
            <a:avLst/>
          </a:prstGeom>
        </p:spPr>
        <p:txBody>
          <a:bodyPr wrap="none">
            <a:spAutoFit/>
          </a:bodyPr>
          <a:lstStyle/>
          <a:p>
            <a:r>
              <a:rPr lang="zh-TW" altLang="zh-TW" sz="2000" b="1" dirty="0">
                <a:ea typeface="標楷體" panose="03000509000000000000" pitchFamily="65" charset="-120"/>
                <a:cs typeface="Times New Roman" panose="02020603050405020304" pitchFamily="18" charset="0"/>
              </a:rPr>
              <a:t>達人學院</a:t>
            </a:r>
            <a:r>
              <a:rPr lang="en-US" altLang="zh-TW" sz="2000" b="1" dirty="0">
                <a:ea typeface="標楷體" panose="03000509000000000000" pitchFamily="65" charset="-120"/>
                <a:cs typeface="Times New Roman" panose="02020603050405020304" pitchFamily="18" charset="0"/>
              </a:rPr>
              <a:t>113</a:t>
            </a:r>
            <a:r>
              <a:rPr lang="zh-TW" altLang="zh-TW" sz="2000" b="1" dirty="0">
                <a:ea typeface="標楷體" panose="03000509000000000000" pitchFamily="65" charset="-120"/>
                <a:cs typeface="Times New Roman" panose="02020603050405020304" pitchFamily="18" charset="0"/>
              </a:rPr>
              <a:t>學年度</a:t>
            </a:r>
            <a:r>
              <a:rPr lang="zh-TW" altLang="en-US" sz="2000" b="1" dirty="0">
                <a:ea typeface="標楷體" panose="03000509000000000000" pitchFamily="65" charset="-120"/>
                <a:cs typeface="Times New Roman" panose="02020603050405020304" pitchFamily="18" charset="0"/>
              </a:rPr>
              <a:t>專任教師</a:t>
            </a:r>
            <a:r>
              <a:rPr lang="en-US" altLang="zh-TW" sz="2000" b="1" u="sng" dirty="0">
                <a:solidFill>
                  <a:srgbClr val="FF0000"/>
                </a:solidFill>
                <a:ea typeface="標楷體" panose="03000509000000000000" pitchFamily="65" charset="-120"/>
                <a:cs typeface="Times New Roman" panose="02020603050405020304" pitchFamily="18" charset="0"/>
              </a:rPr>
              <a:t>1</a:t>
            </a:r>
            <a:r>
              <a:rPr lang="zh-TW" altLang="zh-TW" sz="2000" b="1" u="sng" dirty="0">
                <a:solidFill>
                  <a:srgbClr val="FF0000"/>
                </a:solidFill>
                <a:ea typeface="標楷體" panose="03000509000000000000" pitchFamily="65" charset="-120"/>
                <a:cs typeface="Times New Roman" panose="02020603050405020304" pitchFamily="18" charset="0"/>
              </a:rPr>
              <a:t>人</a:t>
            </a:r>
            <a:r>
              <a:rPr lang="zh-TW" altLang="zh-TW" sz="2000" b="1" dirty="0">
                <a:ea typeface="標楷體" panose="03000509000000000000" pitchFamily="65" charset="-120"/>
                <a:cs typeface="Times New Roman" panose="02020603050405020304" pitchFamily="18" charset="0"/>
              </a:rPr>
              <a:t>；</a:t>
            </a:r>
            <a:r>
              <a:rPr lang="zh-TW" altLang="en-US" sz="2000" b="1" dirty="0">
                <a:ea typeface="標楷體" panose="03000509000000000000" pitchFamily="65" charset="-120"/>
                <a:cs typeface="Times New Roman" panose="02020603050405020304" pitchFamily="18" charset="0"/>
              </a:rPr>
              <a:t>專案教師</a:t>
            </a:r>
            <a:r>
              <a:rPr lang="en-US" altLang="zh-TW" sz="2000" b="1" u="sng" dirty="0">
                <a:solidFill>
                  <a:srgbClr val="FF0000"/>
                </a:solidFill>
                <a:ea typeface="標楷體" panose="03000509000000000000" pitchFamily="65" charset="-120"/>
                <a:cs typeface="Times New Roman" panose="02020603050405020304" pitchFamily="18" charset="0"/>
              </a:rPr>
              <a:t>1</a:t>
            </a:r>
            <a:r>
              <a:rPr lang="zh-TW" altLang="zh-TW" sz="2000" b="1" u="sng" dirty="0">
                <a:solidFill>
                  <a:srgbClr val="FF0000"/>
                </a:solidFill>
                <a:ea typeface="標楷體" panose="03000509000000000000" pitchFamily="65" charset="-120"/>
                <a:cs typeface="Times New Roman" panose="02020603050405020304" pitchFamily="18" charset="0"/>
              </a:rPr>
              <a:t>人</a:t>
            </a:r>
            <a:r>
              <a:rPr lang="zh-TW" altLang="zh-TW" sz="2000" b="1" dirty="0">
                <a:ea typeface="標楷體" panose="03000509000000000000" pitchFamily="65" charset="-120"/>
                <a:cs typeface="Times New Roman" panose="02020603050405020304" pitchFamily="18" charset="0"/>
              </a:rPr>
              <a:t>接受評鑑</a:t>
            </a:r>
            <a:r>
              <a:rPr lang="zh-TW" altLang="en-US" sz="2000" b="1" dirty="0">
                <a:ea typeface="標楷體" panose="03000509000000000000" pitchFamily="65" charset="-120"/>
                <a:cs typeface="Times New Roman" panose="02020603050405020304" pitchFamily="18" charset="0"/>
              </a:rPr>
              <a:t>。</a:t>
            </a:r>
            <a:endParaRPr lang="zh-TW" altLang="en-US" sz="2000" dirty="0"/>
          </a:p>
        </p:txBody>
      </p:sp>
      <p:graphicFrame>
        <p:nvGraphicFramePr>
          <p:cNvPr id="10" name="表格 9">
            <a:extLst>
              <a:ext uri="{FF2B5EF4-FFF2-40B4-BE49-F238E27FC236}">
                <a16:creationId xmlns:a16="http://schemas.microsoft.com/office/drawing/2014/main" id="{856F2CE5-9C74-428C-A976-C03F36136E40}"/>
              </a:ext>
            </a:extLst>
          </p:cNvPr>
          <p:cNvGraphicFramePr>
            <a:graphicFrameLocks noGrp="1"/>
          </p:cNvGraphicFramePr>
          <p:nvPr>
            <p:extLst>
              <p:ext uri="{D42A27DB-BD31-4B8C-83A1-F6EECF244321}">
                <p14:modId xmlns:p14="http://schemas.microsoft.com/office/powerpoint/2010/main" val="589088438"/>
              </p:ext>
            </p:extLst>
          </p:nvPr>
        </p:nvGraphicFramePr>
        <p:xfrm>
          <a:off x="5215369" y="3586764"/>
          <a:ext cx="3749119" cy="840740"/>
        </p:xfrm>
        <a:graphic>
          <a:graphicData uri="http://schemas.openxmlformats.org/drawingml/2006/table">
            <a:tbl>
              <a:tblPr/>
              <a:tblGrid>
                <a:gridCol w="1393263">
                  <a:extLst>
                    <a:ext uri="{9D8B030D-6E8A-4147-A177-3AD203B41FA5}">
                      <a16:colId xmlns:a16="http://schemas.microsoft.com/office/drawing/2014/main" val="1329780857"/>
                    </a:ext>
                  </a:extLst>
                </a:gridCol>
                <a:gridCol w="936104">
                  <a:extLst>
                    <a:ext uri="{9D8B030D-6E8A-4147-A177-3AD203B41FA5}">
                      <a16:colId xmlns:a16="http://schemas.microsoft.com/office/drawing/2014/main" val="638996926"/>
                    </a:ext>
                  </a:extLst>
                </a:gridCol>
                <a:gridCol w="1419752">
                  <a:extLst>
                    <a:ext uri="{9D8B030D-6E8A-4147-A177-3AD203B41FA5}">
                      <a16:colId xmlns:a16="http://schemas.microsoft.com/office/drawing/2014/main" val="1211321849"/>
                    </a:ext>
                  </a:extLst>
                </a:gridCol>
              </a:tblGrid>
              <a:tr h="292100">
                <a:tc>
                  <a:txBody>
                    <a:bodyPr/>
                    <a:lstStyle/>
                    <a:p>
                      <a:pPr algn="just">
                        <a:spcAft>
                          <a:spcPts val="0"/>
                        </a:spcAft>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主聘單位</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姓名</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just">
                        <a:spcAft>
                          <a:spcPts val="0"/>
                        </a:spcAft>
                      </a:pPr>
                      <a:r>
                        <a:rPr lang="zh-TW" sz="1800" kern="100">
                          <a:effectLst/>
                          <a:latin typeface="Times New Roman" panose="02020603050405020304" pitchFamily="18" charset="0"/>
                          <a:ea typeface="標楷體" panose="03000509000000000000" pitchFamily="65" charset="-120"/>
                          <a:cs typeface="Times New Roman" panose="02020603050405020304" pitchFamily="18" charset="0"/>
                        </a:rPr>
                        <a:t>職級名稱</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529102499"/>
                  </a:ext>
                </a:extLst>
              </a:tr>
              <a:tr h="304408">
                <a:tc>
                  <a:txBody>
                    <a:bodyPr/>
                    <a:lstStyle/>
                    <a:p>
                      <a:pPr algn="just">
                        <a:spcAft>
                          <a:spcPts val="0"/>
                        </a:spcAft>
                      </a:pPr>
                      <a:r>
                        <a:rPr lang="zh-TW" alt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熱帶農業暨國際合作系</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dirty="0">
                          <a:effectLst/>
                          <a:latin typeface="Times New Roman" panose="02020603050405020304" pitchFamily="18" charset="0"/>
                          <a:ea typeface="標楷體" panose="03000509000000000000" pitchFamily="65" charset="-120"/>
                          <a:cs typeface="Times New Roman" panose="02020603050405020304" pitchFamily="18" charset="0"/>
                        </a:rPr>
                        <a:t>辛冠霆</a:t>
                      </a:r>
                      <a:endParaRPr lang="zh-TW" sz="18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sz="1800" dirty="0">
                          <a:effectLst/>
                          <a:latin typeface="Times New Roman" panose="02020603050405020304" pitchFamily="18" charset="0"/>
                          <a:ea typeface="標楷體" panose="03000509000000000000" pitchFamily="65" charset="-120"/>
                          <a:cs typeface="Times New Roman" panose="02020603050405020304" pitchFamily="18" charset="0"/>
                        </a:rPr>
                        <a:t>專案助理教授</a:t>
                      </a:r>
                      <a:endParaRPr lang="zh-TW" sz="18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0503324"/>
                  </a:ext>
                </a:extLst>
              </a:tr>
            </a:tbl>
          </a:graphicData>
        </a:graphic>
      </p:graphicFrame>
      <p:graphicFrame>
        <p:nvGraphicFramePr>
          <p:cNvPr id="13" name="表格 12">
            <a:extLst>
              <a:ext uri="{FF2B5EF4-FFF2-40B4-BE49-F238E27FC236}">
                <a16:creationId xmlns:a16="http://schemas.microsoft.com/office/drawing/2014/main" id="{1B688883-6E46-4294-B626-C4915903754E}"/>
              </a:ext>
            </a:extLst>
          </p:cNvPr>
          <p:cNvGraphicFramePr>
            <a:graphicFrameLocks noGrp="1"/>
          </p:cNvGraphicFramePr>
          <p:nvPr>
            <p:extLst>
              <p:ext uri="{D42A27DB-BD31-4B8C-83A1-F6EECF244321}">
                <p14:modId xmlns:p14="http://schemas.microsoft.com/office/powerpoint/2010/main" val="2550949357"/>
              </p:ext>
            </p:extLst>
          </p:nvPr>
        </p:nvGraphicFramePr>
        <p:xfrm>
          <a:off x="220876" y="3333770"/>
          <a:ext cx="4711164" cy="1650944"/>
        </p:xfrm>
        <a:graphic>
          <a:graphicData uri="http://schemas.openxmlformats.org/drawingml/2006/table">
            <a:tbl>
              <a:tblPr/>
              <a:tblGrid>
                <a:gridCol w="2312090">
                  <a:extLst>
                    <a:ext uri="{9D8B030D-6E8A-4147-A177-3AD203B41FA5}">
                      <a16:colId xmlns:a16="http://schemas.microsoft.com/office/drawing/2014/main" val="2705999665"/>
                    </a:ext>
                  </a:extLst>
                </a:gridCol>
                <a:gridCol w="1318953">
                  <a:extLst>
                    <a:ext uri="{9D8B030D-6E8A-4147-A177-3AD203B41FA5}">
                      <a16:colId xmlns:a16="http://schemas.microsoft.com/office/drawing/2014/main" val="2743836305"/>
                    </a:ext>
                  </a:extLst>
                </a:gridCol>
                <a:gridCol w="1080121">
                  <a:extLst>
                    <a:ext uri="{9D8B030D-6E8A-4147-A177-3AD203B41FA5}">
                      <a16:colId xmlns:a16="http://schemas.microsoft.com/office/drawing/2014/main" val="249063380"/>
                    </a:ext>
                  </a:extLst>
                </a:gridCol>
              </a:tblGrid>
              <a:tr h="378505">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系所</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教師姓名</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職級</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79519589"/>
                  </a:ext>
                </a:extLst>
              </a:tr>
              <a:tr h="449479">
                <a:tc>
                  <a:txBody>
                    <a:bodyPr/>
                    <a:lstStyle/>
                    <a:p>
                      <a:pPr algn="just">
                        <a:spcAft>
                          <a:spcPts val="0"/>
                        </a:spcAft>
                      </a:pPr>
                      <a:r>
                        <a:rPr lang="zh-TW" sz="1800" dirty="0">
                          <a:effectLst/>
                          <a:latin typeface="Times New Roman" panose="02020603050405020304" pitchFamily="18" charset="0"/>
                          <a:ea typeface="標楷體" panose="03000509000000000000" pitchFamily="65" charset="-120"/>
                          <a:cs typeface="Times New Roman" panose="02020603050405020304" pitchFamily="18" charset="0"/>
                        </a:rPr>
                        <a:t>熱帶農業暨國際合作系</a:t>
                      </a:r>
                      <a:endParaRPr lang="zh-TW" sz="18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dirty="0">
                          <a:effectLst/>
                          <a:latin typeface="Times New Roman" panose="02020603050405020304" pitchFamily="18" charset="0"/>
                          <a:ea typeface="標楷體" panose="03000509000000000000" pitchFamily="65" charset="-120"/>
                          <a:cs typeface="Times New Roman" panose="02020603050405020304" pitchFamily="18" charset="0"/>
                        </a:rPr>
                        <a:t>黃晁瑋</a:t>
                      </a:r>
                      <a:endParaRPr lang="zh-TW" sz="18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sz="1800" dirty="0">
                          <a:effectLst/>
                          <a:latin typeface="Times New Roman" panose="02020603050405020304" pitchFamily="18" charset="0"/>
                          <a:ea typeface="標楷體" panose="03000509000000000000" pitchFamily="65" charset="-120"/>
                          <a:cs typeface="Times New Roman" panose="02020603050405020304" pitchFamily="18" charset="0"/>
                        </a:rPr>
                        <a:t>助理教授</a:t>
                      </a:r>
                      <a:endParaRPr lang="zh-TW" sz="18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5510166"/>
                  </a:ext>
                </a:extLst>
              </a:tr>
              <a:tr h="449479">
                <a:tc>
                  <a:txBody>
                    <a:bodyPr/>
                    <a:lstStyle/>
                    <a:p>
                      <a:pPr algn="just">
                        <a:spcAft>
                          <a:spcPts val="0"/>
                        </a:spcAft>
                      </a:pPr>
                      <a:r>
                        <a:rPr lang="zh-TW" sz="1800" dirty="0">
                          <a:effectLst/>
                          <a:latin typeface="Times New Roman" panose="02020603050405020304" pitchFamily="18" charset="0"/>
                          <a:ea typeface="標楷體" panose="03000509000000000000" pitchFamily="65" charset="-120"/>
                          <a:cs typeface="Times New Roman" panose="02020603050405020304" pitchFamily="18" charset="0"/>
                        </a:rPr>
                        <a:t>觀賞魚科技及水生動物健康專班</a:t>
                      </a:r>
                      <a:endParaRPr lang="zh-TW" sz="18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dirty="0">
                          <a:effectLst/>
                          <a:latin typeface="Times New Roman" panose="02020603050405020304" pitchFamily="18" charset="0"/>
                          <a:ea typeface="標楷體" panose="03000509000000000000" pitchFamily="65" charset="-120"/>
                          <a:cs typeface="Times New Roman" panose="02020603050405020304" pitchFamily="18" charset="0"/>
                        </a:rPr>
                        <a:t>歐卡爾</a:t>
                      </a:r>
                      <a:endParaRPr lang="zh-TW" sz="1800" dirty="0">
                        <a:effectLst/>
                        <a:latin typeface="SimSun" panose="02010600030101010101" pitchFamily="2" charset="-122"/>
                        <a:ea typeface="SimSun" panose="02010600030101010101" pitchFamily="2" charset="-122"/>
                        <a:cs typeface="SimSun" panose="02010600030101010101" pitchFamily="2" charset="-122"/>
                      </a:endParaRPr>
                    </a:p>
                    <a:p>
                      <a:pPr algn="just">
                        <a:spcAft>
                          <a:spcPts val="0"/>
                        </a:spcAft>
                      </a:pPr>
                      <a:r>
                        <a:rPr lang="en-US" sz="1800" dirty="0">
                          <a:effectLst/>
                          <a:latin typeface="Times New Roman" panose="02020603050405020304" pitchFamily="18" charset="0"/>
                          <a:ea typeface="標楷體" panose="03000509000000000000" pitchFamily="65" charset="-120"/>
                          <a:cs typeface="SimSun" panose="02010600030101010101" pitchFamily="2" charset="-122"/>
                        </a:rPr>
                        <a:t>Omkar Vijay </a:t>
                      </a:r>
                      <a:r>
                        <a:rPr lang="en-US" sz="1800" dirty="0" err="1">
                          <a:effectLst/>
                          <a:latin typeface="Times New Roman" panose="02020603050405020304" pitchFamily="18" charset="0"/>
                          <a:ea typeface="標楷體" panose="03000509000000000000" pitchFamily="65" charset="-120"/>
                          <a:cs typeface="SimSun" panose="02010600030101010101" pitchFamily="2" charset="-122"/>
                        </a:rPr>
                        <a:t>Byadgi</a:t>
                      </a:r>
                      <a:endParaRPr lang="zh-TW" sz="18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sz="1800" dirty="0">
                          <a:effectLst/>
                          <a:latin typeface="Times New Roman" panose="02020603050405020304" pitchFamily="18" charset="0"/>
                          <a:ea typeface="標楷體" panose="03000509000000000000" pitchFamily="65" charset="-120"/>
                          <a:cs typeface="Times New Roman" panose="02020603050405020304" pitchFamily="18" charset="0"/>
                        </a:rPr>
                        <a:t>助理教授</a:t>
                      </a:r>
                      <a:endParaRPr lang="zh-TW" sz="18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8502940"/>
                  </a:ext>
                </a:extLst>
              </a:tr>
            </a:tbl>
          </a:graphicData>
        </a:graphic>
      </p:graphicFrame>
      <p:graphicFrame>
        <p:nvGraphicFramePr>
          <p:cNvPr id="16" name="表格 15">
            <a:extLst>
              <a:ext uri="{FF2B5EF4-FFF2-40B4-BE49-F238E27FC236}">
                <a16:creationId xmlns:a16="http://schemas.microsoft.com/office/drawing/2014/main" id="{F39B11BB-0C17-4398-B547-E0E84F244153}"/>
              </a:ext>
            </a:extLst>
          </p:cNvPr>
          <p:cNvGraphicFramePr>
            <a:graphicFrameLocks noGrp="1"/>
          </p:cNvGraphicFramePr>
          <p:nvPr>
            <p:extLst>
              <p:ext uri="{D42A27DB-BD31-4B8C-83A1-F6EECF244321}">
                <p14:modId xmlns:p14="http://schemas.microsoft.com/office/powerpoint/2010/main" val="2375986361"/>
              </p:ext>
            </p:extLst>
          </p:nvPr>
        </p:nvGraphicFramePr>
        <p:xfrm>
          <a:off x="236349" y="5263632"/>
          <a:ext cx="4711163" cy="881527"/>
        </p:xfrm>
        <a:graphic>
          <a:graphicData uri="http://schemas.openxmlformats.org/drawingml/2006/table">
            <a:tbl>
              <a:tblPr/>
              <a:tblGrid>
                <a:gridCol w="2391821">
                  <a:extLst>
                    <a:ext uri="{9D8B030D-6E8A-4147-A177-3AD203B41FA5}">
                      <a16:colId xmlns:a16="http://schemas.microsoft.com/office/drawing/2014/main" val="2705999665"/>
                    </a:ext>
                  </a:extLst>
                </a:gridCol>
                <a:gridCol w="1159671">
                  <a:extLst>
                    <a:ext uri="{9D8B030D-6E8A-4147-A177-3AD203B41FA5}">
                      <a16:colId xmlns:a16="http://schemas.microsoft.com/office/drawing/2014/main" val="2743836305"/>
                    </a:ext>
                  </a:extLst>
                </a:gridCol>
                <a:gridCol w="1159671">
                  <a:extLst>
                    <a:ext uri="{9D8B030D-6E8A-4147-A177-3AD203B41FA5}">
                      <a16:colId xmlns:a16="http://schemas.microsoft.com/office/drawing/2014/main" val="249063380"/>
                    </a:ext>
                  </a:extLst>
                </a:gridCol>
              </a:tblGrid>
              <a:tr h="432048">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系所</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教師姓名</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職級</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79519589"/>
                  </a:ext>
                </a:extLst>
              </a:tr>
              <a:tr h="449479">
                <a:tc>
                  <a:txBody>
                    <a:bodyPr/>
                    <a:lstStyle/>
                    <a:p>
                      <a:pPr algn="just">
                        <a:spcAft>
                          <a:spcPts val="0"/>
                        </a:spcAft>
                      </a:pPr>
                      <a:r>
                        <a:rPr lang="zh-TW" sz="1800" dirty="0">
                          <a:effectLst/>
                          <a:latin typeface="Times New Roman" panose="02020603050405020304" pitchFamily="18" charset="0"/>
                          <a:ea typeface="標楷體" panose="03000509000000000000" pitchFamily="65" charset="-120"/>
                          <a:cs typeface="Times New Roman" panose="02020603050405020304" pitchFamily="18" charset="0"/>
                        </a:rPr>
                        <a:t>智慧機電學士學位學程</a:t>
                      </a:r>
                      <a:endParaRPr lang="zh-TW" sz="18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dirty="0">
                          <a:effectLst/>
                          <a:latin typeface="Times New Roman" panose="02020603050405020304" pitchFamily="18" charset="0"/>
                          <a:ea typeface="標楷體" panose="03000509000000000000" pitchFamily="65" charset="-120"/>
                          <a:cs typeface="Times New Roman" panose="02020603050405020304" pitchFamily="18" charset="0"/>
                        </a:rPr>
                        <a:t>陳智勇</a:t>
                      </a:r>
                      <a:endParaRPr lang="zh-TW" sz="18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sz="1800" dirty="0">
                          <a:effectLst/>
                          <a:latin typeface="Times New Roman" panose="02020603050405020304" pitchFamily="18" charset="0"/>
                          <a:ea typeface="標楷體" panose="03000509000000000000" pitchFamily="65" charset="-120"/>
                          <a:cs typeface="Times New Roman" panose="02020603050405020304" pitchFamily="18" charset="0"/>
                        </a:rPr>
                        <a:t>副教授</a:t>
                      </a:r>
                      <a:endParaRPr lang="zh-TW" sz="18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5510166"/>
                  </a:ext>
                </a:extLst>
              </a:tr>
            </a:tbl>
          </a:graphicData>
        </a:graphic>
      </p:graphicFrame>
    </p:spTree>
    <p:extLst>
      <p:ext uri="{BB962C8B-B14F-4D97-AF65-F5344CB8AC3E}">
        <p14:creationId xmlns:p14="http://schemas.microsoft.com/office/powerpoint/2010/main" val="282922413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C66928-75CA-4FDC-9A35-4CB9C6767049}"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標題 1"/>
          <p:cNvSpPr>
            <a:spLocks noGrp="1"/>
          </p:cNvSpPr>
          <p:nvPr>
            <p:ph type="title"/>
          </p:nvPr>
        </p:nvSpPr>
        <p:spPr>
          <a:xfrm>
            <a:off x="628650" y="144357"/>
            <a:ext cx="8335838" cy="855745"/>
          </a:xfrm>
        </p:spPr>
        <p:txBody>
          <a:bodyPr>
            <a:noAutofit/>
          </a:bodyPr>
          <a:lstStyle/>
          <a:p>
            <a:pPr algn="ctr"/>
            <a:r>
              <a:rPr lang="zh-TW" altLang="en-US" sz="3000" b="1" dirty="0"/>
              <a:t>語言中心</a:t>
            </a:r>
            <a:r>
              <a:rPr lang="en-US" altLang="zh-TW" sz="3000" b="1" dirty="0"/>
              <a:t>/</a:t>
            </a:r>
            <a:r>
              <a:rPr lang="zh-TW" altLang="en-US" sz="3000" b="1" dirty="0"/>
              <a:t>教學資源中心</a:t>
            </a:r>
            <a:r>
              <a:rPr lang="en-US" altLang="zh-TW" sz="3000" b="1" dirty="0"/>
              <a:t>/</a:t>
            </a:r>
            <a:r>
              <a:rPr lang="zh-TW" altLang="en-US" sz="3000" b="1" dirty="0"/>
              <a:t>體育室受評教師一覽表</a:t>
            </a:r>
          </a:p>
        </p:txBody>
      </p:sp>
      <p:graphicFrame>
        <p:nvGraphicFramePr>
          <p:cNvPr id="5" name="表格 4">
            <a:extLst>
              <a:ext uri="{FF2B5EF4-FFF2-40B4-BE49-F238E27FC236}">
                <a16:creationId xmlns:a16="http://schemas.microsoft.com/office/drawing/2014/main" id="{B6916674-7E40-4193-9CFE-CE50CF1CA5C0}"/>
              </a:ext>
            </a:extLst>
          </p:cNvPr>
          <p:cNvGraphicFramePr>
            <a:graphicFrameLocks noGrp="1"/>
          </p:cNvGraphicFramePr>
          <p:nvPr>
            <p:extLst>
              <p:ext uri="{D42A27DB-BD31-4B8C-83A1-F6EECF244321}">
                <p14:modId xmlns:p14="http://schemas.microsoft.com/office/powerpoint/2010/main" val="1194923830"/>
              </p:ext>
            </p:extLst>
          </p:nvPr>
        </p:nvGraphicFramePr>
        <p:xfrm>
          <a:off x="391216" y="1787807"/>
          <a:ext cx="4032448" cy="3139437"/>
        </p:xfrm>
        <a:graphic>
          <a:graphicData uri="http://schemas.openxmlformats.org/drawingml/2006/table">
            <a:tbl>
              <a:tblPr/>
              <a:tblGrid>
                <a:gridCol w="1539462">
                  <a:extLst>
                    <a:ext uri="{9D8B030D-6E8A-4147-A177-3AD203B41FA5}">
                      <a16:colId xmlns:a16="http://schemas.microsoft.com/office/drawing/2014/main" val="484844570"/>
                    </a:ext>
                  </a:extLst>
                </a:gridCol>
                <a:gridCol w="936104">
                  <a:extLst>
                    <a:ext uri="{9D8B030D-6E8A-4147-A177-3AD203B41FA5}">
                      <a16:colId xmlns:a16="http://schemas.microsoft.com/office/drawing/2014/main" val="2167431055"/>
                    </a:ext>
                  </a:extLst>
                </a:gridCol>
                <a:gridCol w="1556882">
                  <a:extLst>
                    <a:ext uri="{9D8B030D-6E8A-4147-A177-3AD203B41FA5}">
                      <a16:colId xmlns:a16="http://schemas.microsoft.com/office/drawing/2014/main" val="80946938"/>
                    </a:ext>
                  </a:extLst>
                </a:gridCol>
              </a:tblGrid>
              <a:tr h="448491">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主聘單位</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姓名</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職級名稱</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843263298"/>
                  </a:ext>
                </a:extLst>
              </a:tr>
              <a:tr h="448491">
                <a:tc>
                  <a:txBody>
                    <a:bodyPr/>
                    <a:lstStyle/>
                    <a:p>
                      <a:pPr algn="just">
                        <a:spcAft>
                          <a:spcPts val="0"/>
                        </a:spcAft>
                      </a:pPr>
                      <a:r>
                        <a:rPr lang="zh-TW"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語言中心</a:t>
                      </a:r>
                      <a:endParaRPr lang="zh-TW" sz="18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陳昱螢</a:t>
                      </a:r>
                      <a:endParaRPr lang="zh-TW" sz="18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altLang="en-US"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專案</a:t>
                      </a:r>
                      <a:r>
                        <a:rPr lang="zh-TW"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講師</a:t>
                      </a:r>
                      <a:endParaRPr lang="zh-TW" sz="18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530087"/>
                  </a:ext>
                </a:extLst>
              </a:tr>
              <a:tr h="448491">
                <a:tc>
                  <a:txBody>
                    <a:bodyPr/>
                    <a:lstStyle/>
                    <a:p>
                      <a:pPr algn="just">
                        <a:spcAft>
                          <a:spcPts val="0"/>
                        </a:spcAft>
                      </a:pPr>
                      <a:r>
                        <a:rPr lang="zh-TW"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語言中心</a:t>
                      </a:r>
                      <a:endParaRPr lang="zh-TW" sz="18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彭瓊慧</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alt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專案</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助理教授</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126925"/>
                  </a:ext>
                </a:extLst>
              </a:tr>
              <a:tr h="448491">
                <a:tc>
                  <a:txBody>
                    <a:bodyPr/>
                    <a:lstStyle/>
                    <a:p>
                      <a:pPr algn="just">
                        <a:spcAft>
                          <a:spcPts val="0"/>
                        </a:spcAft>
                      </a:pPr>
                      <a:r>
                        <a:rPr lang="zh-TW" sz="1800" kern="100">
                          <a:effectLst/>
                          <a:latin typeface="Times New Roman" panose="02020603050405020304" pitchFamily="18" charset="0"/>
                          <a:ea typeface="標楷體" panose="03000509000000000000" pitchFamily="65" charset="-120"/>
                          <a:cs typeface="Times New Roman" panose="02020603050405020304" pitchFamily="18" charset="0"/>
                        </a:rPr>
                        <a:t>語言中心</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陳智鴻</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alt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專案</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講師</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8197795"/>
                  </a:ext>
                </a:extLst>
              </a:tr>
              <a:tr h="448491">
                <a:tc>
                  <a:txBody>
                    <a:bodyPr/>
                    <a:lstStyle/>
                    <a:p>
                      <a:pPr algn="just">
                        <a:spcAft>
                          <a:spcPts val="0"/>
                        </a:spcAft>
                      </a:pPr>
                      <a:r>
                        <a:rPr lang="zh-TW" sz="18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語言中心</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陳錫宏</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alt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專案</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講師</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2259792"/>
                  </a:ext>
                </a:extLst>
              </a:tr>
              <a:tr h="448491">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語言中心</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許耿誌</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alt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專案</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講師</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8632477"/>
                  </a:ext>
                </a:extLst>
              </a:tr>
              <a:tr h="448491">
                <a:tc>
                  <a:txBody>
                    <a:bodyPr/>
                    <a:lstStyle/>
                    <a:p>
                      <a:pPr algn="just">
                        <a:spcAft>
                          <a:spcPts val="0"/>
                        </a:spcAft>
                      </a:pPr>
                      <a:r>
                        <a:rPr lang="zh-TW"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語言中心</a:t>
                      </a:r>
                      <a:endParaRPr lang="zh-TW" sz="18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zh-TW" altLang="en-US" dirty="0">
                          <a:solidFill>
                            <a:schemeClr val="tx1"/>
                          </a:solidFill>
                          <a:latin typeface="標楷體" panose="03000509000000000000" pitchFamily="65" charset="-120"/>
                          <a:ea typeface="標楷體" panose="03000509000000000000" pitchFamily="65" charset="-120"/>
                        </a:rPr>
                        <a:t>丹尼爾</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zh-TW" altLang="en-US" dirty="0">
                          <a:solidFill>
                            <a:schemeClr val="tx1"/>
                          </a:solidFill>
                          <a:latin typeface="標楷體" panose="03000509000000000000" pitchFamily="65" charset="-120"/>
                          <a:ea typeface="標楷體" panose="03000509000000000000" pitchFamily="65" charset="-120"/>
                        </a:rPr>
                        <a:t>專案講師</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4059487"/>
                  </a:ext>
                </a:extLst>
              </a:tr>
            </a:tbl>
          </a:graphicData>
        </a:graphic>
      </p:graphicFrame>
      <p:graphicFrame>
        <p:nvGraphicFramePr>
          <p:cNvPr id="9" name="表格 8">
            <a:extLst>
              <a:ext uri="{FF2B5EF4-FFF2-40B4-BE49-F238E27FC236}">
                <a16:creationId xmlns:a16="http://schemas.microsoft.com/office/drawing/2014/main" id="{0945434D-7755-48D5-B8BA-5BA132797FAE}"/>
              </a:ext>
            </a:extLst>
          </p:cNvPr>
          <p:cNvGraphicFramePr>
            <a:graphicFrameLocks noGrp="1"/>
          </p:cNvGraphicFramePr>
          <p:nvPr>
            <p:extLst>
              <p:ext uri="{D42A27DB-BD31-4B8C-83A1-F6EECF244321}">
                <p14:modId xmlns:p14="http://schemas.microsoft.com/office/powerpoint/2010/main" val="2762708058"/>
              </p:ext>
            </p:extLst>
          </p:nvPr>
        </p:nvGraphicFramePr>
        <p:xfrm>
          <a:off x="4722101" y="3448803"/>
          <a:ext cx="4032446" cy="1316364"/>
        </p:xfrm>
        <a:graphic>
          <a:graphicData uri="http://schemas.openxmlformats.org/drawingml/2006/table">
            <a:tbl>
              <a:tblPr/>
              <a:tblGrid>
                <a:gridCol w="1587671">
                  <a:extLst>
                    <a:ext uri="{9D8B030D-6E8A-4147-A177-3AD203B41FA5}">
                      <a16:colId xmlns:a16="http://schemas.microsoft.com/office/drawing/2014/main" val="1329780857"/>
                    </a:ext>
                  </a:extLst>
                </a:gridCol>
                <a:gridCol w="1080120">
                  <a:extLst>
                    <a:ext uri="{9D8B030D-6E8A-4147-A177-3AD203B41FA5}">
                      <a16:colId xmlns:a16="http://schemas.microsoft.com/office/drawing/2014/main" val="638996926"/>
                    </a:ext>
                  </a:extLst>
                </a:gridCol>
                <a:gridCol w="1364655">
                  <a:extLst>
                    <a:ext uri="{9D8B030D-6E8A-4147-A177-3AD203B41FA5}">
                      <a16:colId xmlns:a16="http://schemas.microsoft.com/office/drawing/2014/main" val="1211321849"/>
                    </a:ext>
                  </a:extLst>
                </a:gridCol>
              </a:tblGrid>
              <a:tr h="408826">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主聘單位</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姓名</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職級名稱</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529102499"/>
                  </a:ext>
                </a:extLst>
              </a:tr>
              <a:tr h="453769">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體育室</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楊懿仁</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講師級</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0503324"/>
                  </a:ext>
                </a:extLst>
              </a:tr>
              <a:tr h="453769">
                <a:tc>
                  <a:txBody>
                    <a:bodyPr/>
                    <a:lstStyle/>
                    <a:p>
                      <a:pPr algn="just">
                        <a:spcAft>
                          <a:spcPts val="0"/>
                        </a:spcAft>
                      </a:pPr>
                      <a:r>
                        <a:rPr lang="zh-TW" sz="1800" b="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體育室</a:t>
                      </a:r>
                      <a:endParaRPr lang="zh-TW" sz="1800" b="0" dirty="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b="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蔡侑勳</a:t>
                      </a:r>
                      <a:endParaRPr lang="zh-TW" sz="1800" b="0" dirty="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sz="1800" b="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專案講師</a:t>
                      </a:r>
                      <a:endParaRPr lang="zh-TW" sz="1800" b="0" dirty="0">
                        <a:solidFill>
                          <a:schemeClr val="tx1"/>
                        </a:solidFill>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840563"/>
                  </a:ext>
                </a:extLst>
              </a:tr>
            </a:tbl>
          </a:graphicData>
        </a:graphic>
      </p:graphicFrame>
      <p:graphicFrame>
        <p:nvGraphicFramePr>
          <p:cNvPr id="3" name="表格 2">
            <a:extLst>
              <a:ext uri="{FF2B5EF4-FFF2-40B4-BE49-F238E27FC236}">
                <a16:creationId xmlns:a16="http://schemas.microsoft.com/office/drawing/2014/main" id="{69FCAB24-5F51-497C-AE49-77C86DF2FE69}"/>
              </a:ext>
            </a:extLst>
          </p:cNvPr>
          <p:cNvGraphicFramePr>
            <a:graphicFrameLocks noGrp="1"/>
          </p:cNvGraphicFramePr>
          <p:nvPr>
            <p:extLst>
              <p:ext uri="{D42A27DB-BD31-4B8C-83A1-F6EECF244321}">
                <p14:modId xmlns:p14="http://schemas.microsoft.com/office/powerpoint/2010/main" val="1366375374"/>
              </p:ext>
            </p:extLst>
          </p:nvPr>
        </p:nvGraphicFramePr>
        <p:xfrm>
          <a:off x="4722101" y="1874838"/>
          <a:ext cx="4032446" cy="1297219"/>
        </p:xfrm>
        <a:graphic>
          <a:graphicData uri="http://schemas.openxmlformats.org/drawingml/2006/table">
            <a:tbl>
              <a:tblPr/>
              <a:tblGrid>
                <a:gridCol w="1584176">
                  <a:extLst>
                    <a:ext uri="{9D8B030D-6E8A-4147-A177-3AD203B41FA5}">
                      <a16:colId xmlns:a16="http://schemas.microsoft.com/office/drawing/2014/main" val="3567719425"/>
                    </a:ext>
                  </a:extLst>
                </a:gridCol>
                <a:gridCol w="1080120">
                  <a:extLst>
                    <a:ext uri="{9D8B030D-6E8A-4147-A177-3AD203B41FA5}">
                      <a16:colId xmlns:a16="http://schemas.microsoft.com/office/drawing/2014/main" val="2194016344"/>
                    </a:ext>
                  </a:extLst>
                </a:gridCol>
                <a:gridCol w="1368150">
                  <a:extLst>
                    <a:ext uri="{9D8B030D-6E8A-4147-A177-3AD203B41FA5}">
                      <a16:colId xmlns:a16="http://schemas.microsoft.com/office/drawing/2014/main" val="3828499367"/>
                    </a:ext>
                  </a:extLst>
                </a:gridCol>
              </a:tblGrid>
              <a:tr h="377491">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主聘單位</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姓名</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職級名稱</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191536552"/>
                  </a:ext>
                </a:extLst>
              </a:tr>
              <a:tr h="432048">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教學資源中心</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楊州斌</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副教授級</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3550194"/>
                  </a:ext>
                </a:extLst>
              </a:tr>
              <a:tr h="487680">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教學資源中心</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王英義</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助理教授級</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7077838"/>
                  </a:ext>
                </a:extLst>
              </a:tr>
            </a:tbl>
          </a:graphicData>
        </a:graphic>
      </p:graphicFrame>
      <p:sp>
        <p:nvSpPr>
          <p:cNvPr id="10" name="矩形 9">
            <a:extLst>
              <a:ext uri="{FF2B5EF4-FFF2-40B4-BE49-F238E27FC236}">
                <a16:creationId xmlns:a16="http://schemas.microsoft.com/office/drawing/2014/main" id="{1C5AA0F5-1156-48BD-8BEA-6C816870CEB7}"/>
              </a:ext>
            </a:extLst>
          </p:cNvPr>
          <p:cNvSpPr/>
          <p:nvPr/>
        </p:nvSpPr>
        <p:spPr>
          <a:xfrm>
            <a:off x="423998" y="5247284"/>
            <a:ext cx="8335838" cy="707886"/>
          </a:xfrm>
          <a:prstGeom prst="rect">
            <a:avLst/>
          </a:prstGeom>
        </p:spPr>
        <p:txBody>
          <a:bodyPr wrap="square">
            <a:spAutoFit/>
          </a:bodyPr>
          <a:lstStyle/>
          <a:p>
            <a:pPr lvl="0"/>
            <a:r>
              <a:rPr lang="en-US" altLang="zh-TW" sz="2000" b="1" dirty="0">
                <a:solidFill>
                  <a:prstClr val="black"/>
                </a:solidFill>
                <a:ea typeface="標楷體" panose="03000509000000000000" pitchFamily="65" charset="-120"/>
                <a:cs typeface="Times New Roman" panose="02020603050405020304" pitchFamily="18" charset="0"/>
              </a:rPr>
              <a:t>113</a:t>
            </a:r>
            <a:r>
              <a:rPr lang="zh-TW" altLang="zh-TW" sz="2000" b="1" dirty="0">
                <a:solidFill>
                  <a:prstClr val="black"/>
                </a:solidFill>
                <a:ea typeface="標楷體" panose="03000509000000000000" pitchFamily="65" charset="-120"/>
                <a:cs typeface="Times New Roman" panose="02020603050405020304" pitchFamily="18" charset="0"/>
              </a:rPr>
              <a:t>學年度</a:t>
            </a:r>
            <a:r>
              <a:rPr lang="zh-TW" altLang="en-US" sz="2000" b="1" dirty="0">
                <a:solidFill>
                  <a:prstClr val="black"/>
                </a:solidFill>
                <a:ea typeface="標楷體" panose="03000509000000000000" pitchFamily="65" charset="-120"/>
                <a:cs typeface="Times New Roman" panose="02020603050405020304" pitchFamily="18" charset="0"/>
              </a:rPr>
              <a:t>專案教師</a:t>
            </a:r>
            <a:r>
              <a:rPr lang="en-US" altLang="zh-TW" sz="2000" b="1" dirty="0">
                <a:solidFill>
                  <a:prstClr val="black"/>
                </a:solidFill>
                <a:ea typeface="標楷體" panose="03000509000000000000" pitchFamily="65" charset="-120"/>
                <a:cs typeface="Times New Roman" panose="02020603050405020304" pitchFamily="18" charset="0"/>
              </a:rPr>
              <a:t>(</a:t>
            </a:r>
            <a:r>
              <a:rPr lang="zh-TW" altLang="en-US" sz="2000" b="1" dirty="0">
                <a:solidFill>
                  <a:prstClr val="black"/>
                </a:solidFill>
                <a:ea typeface="標楷體" panose="03000509000000000000" pitchFamily="65" charset="-120"/>
                <a:cs typeface="Times New Roman" panose="02020603050405020304" pitchFamily="18" charset="0"/>
              </a:rPr>
              <a:t>行政單位聘用</a:t>
            </a:r>
            <a:r>
              <a:rPr lang="en-US" altLang="zh-TW" sz="2000" b="1" dirty="0">
                <a:solidFill>
                  <a:prstClr val="black"/>
                </a:solidFill>
                <a:ea typeface="標楷體" panose="03000509000000000000" pitchFamily="65" charset="-120"/>
                <a:cs typeface="Times New Roman" panose="02020603050405020304" pitchFamily="18" charset="0"/>
              </a:rPr>
              <a:t>):</a:t>
            </a:r>
          </a:p>
          <a:p>
            <a:pPr lvl="0"/>
            <a:r>
              <a:rPr lang="zh-TW" altLang="en-US" sz="2000" b="1" dirty="0">
                <a:solidFill>
                  <a:prstClr val="black"/>
                </a:solidFill>
                <a:ea typeface="標楷體" panose="03000509000000000000" pitchFamily="65" charset="-120"/>
                <a:cs typeface="Times New Roman" panose="02020603050405020304" pitchFamily="18" charset="0"/>
              </a:rPr>
              <a:t>語言中心</a:t>
            </a:r>
            <a:r>
              <a:rPr lang="en-US" altLang="zh-TW" sz="2000" b="1" u="sng" dirty="0">
                <a:solidFill>
                  <a:srgbClr val="FF0000"/>
                </a:solidFill>
                <a:ea typeface="標楷體" panose="03000509000000000000" pitchFamily="65" charset="-120"/>
                <a:cs typeface="Times New Roman" panose="02020603050405020304" pitchFamily="18" charset="0"/>
              </a:rPr>
              <a:t>6</a:t>
            </a:r>
            <a:r>
              <a:rPr lang="zh-TW" altLang="zh-TW" sz="2000" b="1" u="sng" dirty="0">
                <a:solidFill>
                  <a:srgbClr val="FF0000"/>
                </a:solidFill>
                <a:ea typeface="標楷體" panose="03000509000000000000" pitchFamily="65" charset="-120"/>
                <a:cs typeface="Times New Roman" panose="02020603050405020304" pitchFamily="18" charset="0"/>
              </a:rPr>
              <a:t>人</a:t>
            </a:r>
            <a:r>
              <a:rPr lang="zh-TW" altLang="zh-TW" sz="2000" b="1" dirty="0">
                <a:solidFill>
                  <a:prstClr val="black"/>
                </a:solidFill>
                <a:ea typeface="標楷體" panose="03000509000000000000" pitchFamily="65" charset="-120"/>
                <a:cs typeface="Times New Roman" panose="02020603050405020304" pitchFamily="18" charset="0"/>
              </a:rPr>
              <a:t>接受評鑑</a:t>
            </a:r>
            <a:r>
              <a:rPr lang="zh-TW" altLang="en-US" sz="2000" b="1" dirty="0">
                <a:solidFill>
                  <a:prstClr val="black"/>
                </a:solidFill>
                <a:ea typeface="標楷體" panose="03000509000000000000" pitchFamily="65" charset="-120"/>
                <a:cs typeface="Times New Roman" panose="02020603050405020304" pitchFamily="18" charset="0"/>
              </a:rPr>
              <a:t>；教學資源中心</a:t>
            </a:r>
            <a:r>
              <a:rPr lang="en-US" altLang="zh-TW" sz="2000" b="1" u="sng" dirty="0">
                <a:solidFill>
                  <a:srgbClr val="FF0000"/>
                </a:solidFill>
                <a:ea typeface="標楷體" panose="03000509000000000000" pitchFamily="65" charset="-120"/>
                <a:cs typeface="Times New Roman" panose="02020603050405020304" pitchFamily="18" charset="0"/>
              </a:rPr>
              <a:t>2</a:t>
            </a:r>
            <a:r>
              <a:rPr lang="zh-TW" altLang="zh-TW" sz="2000" b="1" u="sng" dirty="0">
                <a:solidFill>
                  <a:srgbClr val="FF0000"/>
                </a:solidFill>
                <a:ea typeface="標楷體" panose="03000509000000000000" pitchFamily="65" charset="-120"/>
                <a:cs typeface="Times New Roman" panose="02020603050405020304" pitchFamily="18" charset="0"/>
              </a:rPr>
              <a:t>人</a:t>
            </a:r>
            <a:r>
              <a:rPr lang="zh-TW" altLang="zh-TW" sz="2000" b="1" dirty="0">
                <a:solidFill>
                  <a:prstClr val="black"/>
                </a:solidFill>
                <a:ea typeface="標楷體" panose="03000509000000000000" pitchFamily="65" charset="-120"/>
                <a:cs typeface="Times New Roman" panose="02020603050405020304" pitchFamily="18" charset="0"/>
              </a:rPr>
              <a:t>接受評鑑</a:t>
            </a:r>
            <a:r>
              <a:rPr lang="zh-TW" altLang="en-US" sz="2000" b="1" dirty="0">
                <a:solidFill>
                  <a:prstClr val="black"/>
                </a:solidFill>
                <a:ea typeface="標楷體" panose="03000509000000000000" pitchFamily="65" charset="-120"/>
                <a:cs typeface="Times New Roman" panose="02020603050405020304" pitchFamily="18" charset="0"/>
              </a:rPr>
              <a:t>；體育室</a:t>
            </a:r>
            <a:r>
              <a:rPr lang="en-US" altLang="zh-TW" sz="2000" b="1" u="sng" dirty="0">
                <a:solidFill>
                  <a:srgbClr val="FF0000"/>
                </a:solidFill>
                <a:ea typeface="標楷體" panose="03000509000000000000" pitchFamily="65" charset="-120"/>
                <a:cs typeface="Times New Roman" panose="02020603050405020304" pitchFamily="18" charset="0"/>
              </a:rPr>
              <a:t>2</a:t>
            </a:r>
            <a:r>
              <a:rPr lang="zh-TW" altLang="zh-TW" sz="2000" b="1" u="sng" dirty="0">
                <a:solidFill>
                  <a:srgbClr val="FF0000"/>
                </a:solidFill>
                <a:ea typeface="標楷體" panose="03000509000000000000" pitchFamily="65" charset="-120"/>
                <a:cs typeface="Times New Roman" panose="02020603050405020304" pitchFamily="18" charset="0"/>
              </a:rPr>
              <a:t>人</a:t>
            </a:r>
            <a:r>
              <a:rPr lang="zh-TW" altLang="zh-TW" sz="2000" b="1" dirty="0">
                <a:solidFill>
                  <a:prstClr val="black"/>
                </a:solidFill>
                <a:ea typeface="標楷體" panose="03000509000000000000" pitchFamily="65" charset="-120"/>
                <a:cs typeface="Times New Roman" panose="02020603050405020304" pitchFamily="18" charset="0"/>
              </a:rPr>
              <a:t>接受評鑑</a:t>
            </a:r>
            <a:endParaRPr lang="zh-TW" altLang="en-US" sz="2000" dirty="0">
              <a:solidFill>
                <a:prstClr val="black"/>
              </a:solidFill>
            </a:endParaRPr>
          </a:p>
        </p:txBody>
      </p:sp>
    </p:spTree>
    <p:extLst>
      <p:ext uri="{BB962C8B-B14F-4D97-AF65-F5344CB8AC3E}">
        <p14:creationId xmlns:p14="http://schemas.microsoft.com/office/powerpoint/2010/main" val="115211207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C66928-75CA-4FDC-9A35-4CB9C6767049}"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標題 1"/>
          <p:cNvSpPr>
            <a:spLocks noGrp="1"/>
          </p:cNvSpPr>
          <p:nvPr>
            <p:ph type="title"/>
          </p:nvPr>
        </p:nvSpPr>
        <p:spPr>
          <a:xfrm>
            <a:off x="628650" y="144357"/>
            <a:ext cx="8335838" cy="855745"/>
          </a:xfrm>
        </p:spPr>
        <p:txBody>
          <a:bodyPr>
            <a:noAutofit/>
          </a:bodyPr>
          <a:lstStyle/>
          <a:p>
            <a:pPr algn="ctr"/>
            <a:r>
              <a:rPr lang="en-US" altLang="zh-TW" sz="3000" b="1" dirty="0"/>
              <a:t>113</a:t>
            </a:r>
            <a:r>
              <a:rPr lang="zh-TW" altLang="en-US" sz="3000" b="1" dirty="0"/>
              <a:t>學年度受評助教一覽表</a:t>
            </a:r>
          </a:p>
        </p:txBody>
      </p:sp>
      <p:graphicFrame>
        <p:nvGraphicFramePr>
          <p:cNvPr id="5" name="表格 4">
            <a:extLst>
              <a:ext uri="{FF2B5EF4-FFF2-40B4-BE49-F238E27FC236}">
                <a16:creationId xmlns:a16="http://schemas.microsoft.com/office/drawing/2014/main" id="{B6916674-7E40-4193-9CFE-CE50CF1CA5C0}"/>
              </a:ext>
            </a:extLst>
          </p:cNvPr>
          <p:cNvGraphicFramePr>
            <a:graphicFrameLocks noGrp="1"/>
          </p:cNvGraphicFramePr>
          <p:nvPr>
            <p:extLst>
              <p:ext uri="{D42A27DB-BD31-4B8C-83A1-F6EECF244321}">
                <p14:modId xmlns:p14="http://schemas.microsoft.com/office/powerpoint/2010/main" val="2526611344"/>
              </p:ext>
            </p:extLst>
          </p:nvPr>
        </p:nvGraphicFramePr>
        <p:xfrm>
          <a:off x="467544" y="1844824"/>
          <a:ext cx="5454350" cy="2690946"/>
        </p:xfrm>
        <a:graphic>
          <a:graphicData uri="http://schemas.openxmlformats.org/drawingml/2006/table">
            <a:tbl>
              <a:tblPr/>
              <a:tblGrid>
                <a:gridCol w="2141982">
                  <a:extLst>
                    <a:ext uri="{9D8B030D-6E8A-4147-A177-3AD203B41FA5}">
                      <a16:colId xmlns:a16="http://schemas.microsoft.com/office/drawing/2014/main" val="484844570"/>
                    </a:ext>
                  </a:extLst>
                </a:gridCol>
                <a:gridCol w="1800200">
                  <a:extLst>
                    <a:ext uri="{9D8B030D-6E8A-4147-A177-3AD203B41FA5}">
                      <a16:colId xmlns:a16="http://schemas.microsoft.com/office/drawing/2014/main" val="2167431055"/>
                    </a:ext>
                  </a:extLst>
                </a:gridCol>
                <a:gridCol w="1512168">
                  <a:extLst>
                    <a:ext uri="{9D8B030D-6E8A-4147-A177-3AD203B41FA5}">
                      <a16:colId xmlns:a16="http://schemas.microsoft.com/office/drawing/2014/main" val="80946938"/>
                    </a:ext>
                  </a:extLst>
                </a:gridCol>
              </a:tblGrid>
              <a:tr h="448491">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主聘單位</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姓名</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just">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職級名稱</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843263298"/>
                  </a:ext>
                </a:extLst>
              </a:tr>
              <a:tr h="448491">
                <a:tc>
                  <a:txBody>
                    <a:bodyPr/>
                    <a:lstStyle/>
                    <a:p>
                      <a:pPr algn="just">
                        <a:spcAft>
                          <a:spcPts val="0"/>
                        </a:spcAft>
                      </a:pPr>
                      <a:r>
                        <a:rPr lang="zh-TW" sz="1800">
                          <a:effectLst/>
                          <a:latin typeface="Times New Roman" panose="02020603050405020304" pitchFamily="18" charset="0"/>
                          <a:ea typeface="標楷體" panose="03000509000000000000" pitchFamily="65" charset="-120"/>
                          <a:cs typeface="Times New Roman" panose="02020603050405020304" pitchFamily="18" charset="0"/>
                        </a:rPr>
                        <a:t>森林系</a:t>
                      </a:r>
                      <a:endParaRPr lang="zh-TW" sz="18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zh-TW" sz="1800">
                          <a:effectLst/>
                          <a:latin typeface="Times New Roman" panose="02020603050405020304" pitchFamily="18" charset="0"/>
                          <a:ea typeface="標楷體" panose="03000509000000000000" pitchFamily="65" charset="-120"/>
                          <a:cs typeface="Times New Roman" panose="02020603050405020304" pitchFamily="18" charset="0"/>
                        </a:rPr>
                        <a:t>林恭正</a:t>
                      </a:r>
                      <a:endParaRPr lang="zh-TW" sz="18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sz="1800">
                          <a:effectLst/>
                          <a:latin typeface="Times New Roman" panose="02020603050405020304" pitchFamily="18" charset="0"/>
                          <a:ea typeface="標楷體" panose="03000509000000000000" pitchFamily="65" charset="-120"/>
                          <a:cs typeface="Times New Roman" panose="02020603050405020304" pitchFamily="18" charset="0"/>
                        </a:rPr>
                        <a:t>助教</a:t>
                      </a:r>
                      <a:endParaRPr lang="zh-TW" sz="18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530087"/>
                  </a:ext>
                </a:extLst>
              </a:tr>
              <a:tr h="448491">
                <a:tc>
                  <a:txBody>
                    <a:bodyPr/>
                    <a:lstStyle/>
                    <a:p>
                      <a:pPr algn="just">
                        <a:spcAft>
                          <a:spcPts val="0"/>
                        </a:spcAft>
                      </a:pPr>
                      <a:r>
                        <a:rPr lang="zh-TW" sz="1800">
                          <a:effectLst/>
                          <a:latin typeface="Times New Roman" panose="02020603050405020304" pitchFamily="18" charset="0"/>
                          <a:ea typeface="標楷體" panose="03000509000000000000" pitchFamily="65" charset="-120"/>
                          <a:cs typeface="Times New Roman" panose="02020603050405020304" pitchFamily="18" charset="0"/>
                        </a:rPr>
                        <a:t>水土保持系</a:t>
                      </a:r>
                      <a:endParaRPr lang="zh-TW" sz="18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zh-TW" sz="1800">
                          <a:effectLst/>
                          <a:latin typeface="Times New Roman" panose="02020603050405020304" pitchFamily="18" charset="0"/>
                          <a:ea typeface="標楷體" panose="03000509000000000000" pitchFamily="65" charset="-120"/>
                          <a:cs typeface="Times New Roman" panose="02020603050405020304" pitchFamily="18" charset="0"/>
                        </a:rPr>
                        <a:t>鍾卉宣</a:t>
                      </a:r>
                      <a:endParaRPr lang="zh-TW" sz="18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sz="1800">
                          <a:effectLst/>
                          <a:latin typeface="Times New Roman" panose="02020603050405020304" pitchFamily="18" charset="0"/>
                          <a:ea typeface="標楷體" panose="03000509000000000000" pitchFamily="65" charset="-120"/>
                          <a:cs typeface="Times New Roman" panose="02020603050405020304" pitchFamily="18" charset="0"/>
                        </a:rPr>
                        <a:t>助教</a:t>
                      </a:r>
                      <a:endParaRPr lang="zh-TW" sz="18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126925"/>
                  </a:ext>
                </a:extLst>
              </a:tr>
              <a:tr h="448491">
                <a:tc>
                  <a:txBody>
                    <a:bodyPr/>
                    <a:lstStyle/>
                    <a:p>
                      <a:pPr algn="just">
                        <a:spcAft>
                          <a:spcPts val="0"/>
                        </a:spcAft>
                      </a:pPr>
                      <a:r>
                        <a:rPr lang="zh-TW" sz="1800">
                          <a:effectLst/>
                          <a:latin typeface="Times New Roman" panose="02020603050405020304" pitchFamily="18" charset="0"/>
                          <a:ea typeface="標楷體" panose="03000509000000000000" pitchFamily="65" charset="-120"/>
                          <a:cs typeface="Times New Roman" panose="02020603050405020304" pitchFamily="18" charset="0"/>
                        </a:rPr>
                        <a:t>師資培育中心</a:t>
                      </a:r>
                      <a:endParaRPr lang="zh-TW" sz="18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800">
                          <a:effectLst/>
                          <a:latin typeface="Times New Roman" panose="02020603050405020304" pitchFamily="18" charset="0"/>
                          <a:ea typeface="標楷體" panose="03000509000000000000" pitchFamily="65" charset="-120"/>
                          <a:cs typeface="Times New Roman" panose="02020603050405020304" pitchFamily="18" charset="0"/>
                        </a:rPr>
                        <a:t>劉宏慈</a:t>
                      </a:r>
                      <a:endParaRPr lang="zh-TW" sz="18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sz="1800">
                          <a:effectLst/>
                          <a:latin typeface="Times New Roman" panose="02020603050405020304" pitchFamily="18" charset="0"/>
                          <a:ea typeface="標楷體" panose="03000509000000000000" pitchFamily="65" charset="-120"/>
                          <a:cs typeface="Times New Roman" panose="02020603050405020304" pitchFamily="18" charset="0"/>
                        </a:rPr>
                        <a:t>助教</a:t>
                      </a:r>
                      <a:endParaRPr lang="zh-TW" sz="18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8197795"/>
                  </a:ext>
                </a:extLst>
              </a:tr>
              <a:tr h="448491">
                <a:tc>
                  <a:txBody>
                    <a:bodyPr/>
                    <a:lstStyle/>
                    <a:p>
                      <a:pPr algn="just">
                        <a:spcAft>
                          <a:spcPts val="0"/>
                        </a:spcAft>
                      </a:pPr>
                      <a:r>
                        <a:rPr lang="zh-TW" sz="1800">
                          <a:effectLst/>
                          <a:latin typeface="Times New Roman" panose="02020603050405020304" pitchFamily="18" charset="0"/>
                          <a:ea typeface="標楷體" panose="03000509000000000000" pitchFamily="65" charset="-120"/>
                          <a:cs typeface="Times New Roman" panose="02020603050405020304" pitchFamily="18" charset="0"/>
                        </a:rPr>
                        <a:t>秘書室</a:t>
                      </a:r>
                      <a:endParaRPr lang="zh-TW" sz="18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800">
                          <a:effectLst/>
                          <a:latin typeface="Times New Roman" panose="02020603050405020304" pitchFamily="18" charset="0"/>
                          <a:ea typeface="標楷體" panose="03000509000000000000" pitchFamily="65" charset="-120"/>
                          <a:cs typeface="Times New Roman" panose="02020603050405020304" pitchFamily="18" charset="0"/>
                        </a:rPr>
                        <a:t>陳瑞玲</a:t>
                      </a:r>
                      <a:endParaRPr lang="zh-TW" sz="18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sz="1800">
                          <a:effectLst/>
                          <a:latin typeface="Times New Roman" panose="02020603050405020304" pitchFamily="18" charset="0"/>
                          <a:ea typeface="標楷體" panose="03000509000000000000" pitchFamily="65" charset="-120"/>
                          <a:cs typeface="Times New Roman" panose="02020603050405020304" pitchFamily="18" charset="0"/>
                        </a:rPr>
                        <a:t>助教</a:t>
                      </a:r>
                      <a:endParaRPr lang="zh-TW" sz="18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2259792"/>
                  </a:ext>
                </a:extLst>
              </a:tr>
              <a:tr h="448491">
                <a:tc>
                  <a:txBody>
                    <a:bodyPr/>
                    <a:lstStyle/>
                    <a:p>
                      <a:pPr algn="just">
                        <a:spcAft>
                          <a:spcPts val="0"/>
                        </a:spcAft>
                      </a:pPr>
                      <a:r>
                        <a:rPr lang="zh-TW" sz="1800">
                          <a:effectLst/>
                          <a:latin typeface="Times New Roman" panose="02020603050405020304" pitchFamily="18" charset="0"/>
                          <a:ea typeface="標楷體" panose="03000509000000000000" pitchFamily="65" charset="-120"/>
                          <a:cs typeface="Times New Roman" panose="02020603050405020304" pitchFamily="18" charset="0"/>
                        </a:rPr>
                        <a:t>國際事務處</a:t>
                      </a:r>
                      <a:endParaRPr lang="zh-TW" sz="18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800">
                          <a:effectLst/>
                          <a:latin typeface="Times New Roman" panose="02020603050405020304" pitchFamily="18" charset="0"/>
                          <a:ea typeface="標楷體" panose="03000509000000000000" pitchFamily="65" charset="-120"/>
                          <a:cs typeface="Times New Roman" panose="02020603050405020304" pitchFamily="18" charset="0"/>
                        </a:rPr>
                        <a:t>李秀菊</a:t>
                      </a:r>
                      <a:endParaRPr lang="zh-TW" sz="18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TW" sz="1800" dirty="0">
                          <a:effectLst/>
                          <a:latin typeface="Times New Roman" panose="02020603050405020304" pitchFamily="18" charset="0"/>
                          <a:ea typeface="標楷體" panose="03000509000000000000" pitchFamily="65" charset="-120"/>
                          <a:cs typeface="Times New Roman" panose="02020603050405020304" pitchFamily="18" charset="0"/>
                        </a:rPr>
                        <a:t>助教</a:t>
                      </a:r>
                      <a:endParaRPr lang="zh-TW" sz="18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8632477"/>
                  </a:ext>
                </a:extLst>
              </a:tr>
            </a:tbl>
          </a:graphicData>
        </a:graphic>
      </p:graphicFrame>
      <p:sp>
        <p:nvSpPr>
          <p:cNvPr id="10" name="矩形 9">
            <a:extLst>
              <a:ext uri="{FF2B5EF4-FFF2-40B4-BE49-F238E27FC236}">
                <a16:creationId xmlns:a16="http://schemas.microsoft.com/office/drawing/2014/main" id="{1C5AA0F5-1156-48BD-8BEA-6C816870CEB7}"/>
              </a:ext>
            </a:extLst>
          </p:cNvPr>
          <p:cNvSpPr/>
          <p:nvPr/>
        </p:nvSpPr>
        <p:spPr>
          <a:xfrm>
            <a:off x="6114225" y="2636912"/>
            <a:ext cx="2744849" cy="923330"/>
          </a:xfrm>
          <a:prstGeom prst="rect">
            <a:avLst/>
          </a:prstGeom>
        </p:spPr>
        <p:txBody>
          <a:bodyPr wrap="square">
            <a:spAutoFit/>
          </a:bodyPr>
          <a:lstStyle/>
          <a:p>
            <a:pPr lvl="0"/>
            <a:r>
              <a:rPr lang="en-US" altLang="zh-TW" b="1" dirty="0">
                <a:solidFill>
                  <a:prstClr val="black"/>
                </a:solidFill>
                <a:ea typeface="標楷體" panose="03000509000000000000" pitchFamily="65" charset="-120"/>
                <a:cs typeface="Times New Roman" panose="02020603050405020304" pitchFamily="18" charset="0"/>
              </a:rPr>
              <a:t>113</a:t>
            </a:r>
            <a:r>
              <a:rPr lang="zh-TW" altLang="zh-TW" b="1" dirty="0">
                <a:solidFill>
                  <a:prstClr val="black"/>
                </a:solidFill>
                <a:ea typeface="標楷體" panose="03000509000000000000" pitchFamily="65" charset="-120"/>
                <a:cs typeface="Times New Roman" panose="02020603050405020304" pitchFamily="18" charset="0"/>
              </a:rPr>
              <a:t>學年度</a:t>
            </a:r>
            <a:r>
              <a:rPr lang="zh-TW" altLang="en-US" b="1" dirty="0">
                <a:solidFill>
                  <a:prstClr val="black"/>
                </a:solidFill>
                <a:ea typeface="標楷體" panose="03000509000000000000" pitchFamily="65" charset="-120"/>
                <a:cs typeface="Times New Roman" panose="02020603050405020304" pitchFamily="18" charset="0"/>
              </a:rPr>
              <a:t>新制助教共</a:t>
            </a:r>
            <a:r>
              <a:rPr lang="en-US" altLang="zh-TW" b="1" u="sng" dirty="0">
                <a:solidFill>
                  <a:srgbClr val="FF0000"/>
                </a:solidFill>
                <a:ea typeface="標楷體" panose="03000509000000000000" pitchFamily="65" charset="-120"/>
                <a:cs typeface="Times New Roman" panose="02020603050405020304" pitchFamily="18" charset="0"/>
              </a:rPr>
              <a:t>5</a:t>
            </a:r>
            <a:r>
              <a:rPr lang="zh-TW" altLang="en-US" b="1" u="sng" dirty="0">
                <a:solidFill>
                  <a:srgbClr val="FF0000"/>
                </a:solidFill>
                <a:ea typeface="標楷體" panose="03000509000000000000" pitchFamily="65" charset="-120"/>
                <a:cs typeface="Times New Roman" panose="02020603050405020304" pitchFamily="18" charset="0"/>
              </a:rPr>
              <a:t>人</a:t>
            </a:r>
            <a:r>
              <a:rPr lang="zh-TW" altLang="zh-TW" b="1" dirty="0">
                <a:solidFill>
                  <a:prstClr val="black"/>
                </a:solidFill>
                <a:ea typeface="標楷體" panose="03000509000000000000" pitchFamily="65" charset="-120"/>
                <a:cs typeface="Times New Roman" panose="02020603050405020304" pitchFamily="18" charset="0"/>
              </a:rPr>
              <a:t>接受評鑑</a:t>
            </a:r>
            <a:r>
              <a:rPr lang="zh-TW" altLang="en-US" b="1" dirty="0">
                <a:solidFill>
                  <a:prstClr val="black"/>
                </a:solidFill>
                <a:ea typeface="標楷體" panose="03000509000000000000" pitchFamily="65" charset="-120"/>
                <a:cs typeface="Times New Roman" panose="02020603050405020304" pitchFamily="18" charset="0"/>
              </a:rPr>
              <a:t>：行政單位</a:t>
            </a:r>
            <a:r>
              <a:rPr lang="en-US" altLang="zh-TW" b="1" u="sng" dirty="0">
                <a:solidFill>
                  <a:srgbClr val="FF0000"/>
                </a:solidFill>
                <a:ea typeface="標楷體" panose="03000509000000000000" pitchFamily="65" charset="-120"/>
                <a:cs typeface="Times New Roman" panose="02020603050405020304" pitchFamily="18" charset="0"/>
              </a:rPr>
              <a:t>2</a:t>
            </a:r>
            <a:r>
              <a:rPr lang="zh-TW" altLang="en-US" b="1" u="sng" dirty="0">
                <a:solidFill>
                  <a:srgbClr val="FF0000"/>
                </a:solidFill>
                <a:ea typeface="標楷體" panose="03000509000000000000" pitchFamily="65" charset="-120"/>
                <a:cs typeface="Times New Roman" panose="02020603050405020304" pitchFamily="18" charset="0"/>
              </a:rPr>
              <a:t>人</a:t>
            </a:r>
            <a:r>
              <a:rPr lang="en-US" altLang="zh-TW" b="1" dirty="0">
                <a:solidFill>
                  <a:prstClr val="black"/>
                </a:solidFill>
                <a:ea typeface="標楷體" panose="03000509000000000000" pitchFamily="65" charset="-120"/>
                <a:cs typeface="Times New Roman" panose="02020603050405020304" pitchFamily="18" charset="0"/>
              </a:rPr>
              <a:t>:</a:t>
            </a:r>
            <a:r>
              <a:rPr lang="zh-TW" altLang="en-US" b="1" dirty="0">
                <a:solidFill>
                  <a:prstClr val="black"/>
                </a:solidFill>
                <a:ea typeface="標楷體" panose="03000509000000000000" pitchFamily="65" charset="-120"/>
                <a:cs typeface="Times New Roman" panose="02020603050405020304" pitchFamily="18" charset="0"/>
              </a:rPr>
              <a:t>教學單位</a:t>
            </a:r>
            <a:r>
              <a:rPr lang="en-US" altLang="zh-TW" b="1" dirty="0">
                <a:solidFill>
                  <a:srgbClr val="FF0000"/>
                </a:solidFill>
                <a:ea typeface="標楷體" panose="03000509000000000000" pitchFamily="65" charset="-120"/>
                <a:cs typeface="Times New Roman" panose="02020603050405020304" pitchFamily="18" charset="0"/>
              </a:rPr>
              <a:t>3</a:t>
            </a:r>
            <a:r>
              <a:rPr lang="zh-TW" altLang="en-US" b="1" dirty="0">
                <a:solidFill>
                  <a:srgbClr val="FF0000"/>
                </a:solidFill>
                <a:ea typeface="標楷體" panose="03000509000000000000" pitchFamily="65" charset="-120"/>
                <a:cs typeface="Times New Roman" panose="02020603050405020304" pitchFamily="18" charset="0"/>
              </a:rPr>
              <a:t>人</a:t>
            </a:r>
            <a:endParaRPr lang="zh-TW" altLang="en-US" dirty="0">
              <a:solidFill>
                <a:srgbClr val="FF0000"/>
              </a:solidFill>
            </a:endParaRPr>
          </a:p>
        </p:txBody>
      </p:sp>
      <p:sp>
        <p:nvSpPr>
          <p:cNvPr id="11" name="矩形 10">
            <a:extLst>
              <a:ext uri="{FF2B5EF4-FFF2-40B4-BE49-F238E27FC236}">
                <a16:creationId xmlns:a16="http://schemas.microsoft.com/office/drawing/2014/main" id="{2F57A9CA-BCA8-4B74-9AC5-3B65742B4640}"/>
              </a:ext>
            </a:extLst>
          </p:cNvPr>
          <p:cNvSpPr/>
          <p:nvPr/>
        </p:nvSpPr>
        <p:spPr>
          <a:xfrm>
            <a:off x="252473" y="4780327"/>
            <a:ext cx="8712968" cy="1200329"/>
          </a:xfrm>
          <a:prstGeom prst="rect">
            <a:avLst/>
          </a:prstGeom>
        </p:spPr>
        <p:txBody>
          <a:bodyPr wrap="square">
            <a:spAutoFit/>
          </a:bodyPr>
          <a:lstStyle/>
          <a:p>
            <a:pPr>
              <a:spcAft>
                <a:spcPts val="0"/>
              </a:spcAft>
            </a:pPr>
            <a:r>
              <a:rPr lang="en-US" altLang="zh-TW" sz="2400" b="1" kern="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113</a:t>
            </a:r>
            <a:r>
              <a:rPr lang="zh-TW" altLang="zh-TW" sz="2400" b="1" kern="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學年度合計</a:t>
            </a:r>
            <a:r>
              <a:rPr lang="en-US" altLang="zh-TW" sz="2400" b="1" u="sng" kern="1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82</a:t>
            </a:r>
            <a:r>
              <a:rPr lang="zh-TW" altLang="zh-TW" sz="2400" b="1" kern="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人接受評鑑</a:t>
            </a:r>
            <a:r>
              <a:rPr lang="zh-TW" altLang="en-US" sz="2400" b="1" kern="100" dirty="0">
                <a:solidFill>
                  <a:srgbClr val="FF0000"/>
                </a:solidFill>
                <a:latin typeface="新細明體" panose="02020500000000000000" pitchFamily="18" charset="-120"/>
                <a:ea typeface="新細明體" panose="02020500000000000000" pitchFamily="18" charset="-120"/>
                <a:cs typeface="Times New Roman" panose="02020603050405020304" pitchFamily="18" charset="0"/>
              </a:rPr>
              <a:t>：</a:t>
            </a:r>
            <a:endParaRPr lang="en-US" altLang="zh-TW" sz="2400" b="1" kern="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a:spcAft>
                <a:spcPts val="0"/>
              </a:spcAft>
            </a:pPr>
            <a:r>
              <a:rPr lang="zh-TW" altLang="zh-TW" sz="2400" b="1" kern="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專任教師共</a:t>
            </a:r>
            <a:r>
              <a:rPr lang="en-US" altLang="zh-TW" sz="2400" b="1" u="sng" kern="1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50</a:t>
            </a:r>
            <a:r>
              <a:rPr lang="zh-TW" altLang="zh-TW" sz="2400" b="1" kern="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人</a:t>
            </a:r>
            <a:r>
              <a:rPr lang="zh-TW" altLang="en-US" sz="2400" b="1" kern="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；專案教師</a:t>
            </a:r>
            <a:r>
              <a:rPr lang="en-US" altLang="zh-TW" sz="2400" b="1" u="sng" kern="1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27</a:t>
            </a:r>
            <a:r>
              <a:rPr lang="zh-TW" altLang="zh-TW" sz="2400" b="1" kern="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人</a:t>
            </a:r>
            <a:r>
              <a:rPr lang="zh-TW" altLang="en-US" sz="2400" b="1" kern="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b="1" kern="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b="1" kern="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須評</a:t>
            </a:r>
            <a:r>
              <a:rPr lang="en-US" altLang="zh-TW" sz="2400" b="1" kern="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B-</a:t>
            </a:r>
            <a:r>
              <a:rPr lang="zh-TW" altLang="zh-TW" sz="2400" b="1" kern="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研究項</a:t>
            </a:r>
            <a:r>
              <a:rPr lang="en-US" altLang="zh-TW" sz="2400" b="1" u="sng" kern="1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zh-TW" sz="2400" b="1" kern="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人</a:t>
            </a:r>
            <a:r>
              <a:rPr lang="en-US" altLang="zh-TW" sz="2400" b="1" kern="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kern="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；助教共</a:t>
            </a:r>
            <a:r>
              <a:rPr lang="en-US" altLang="zh-TW" sz="2400" b="1" u="sng" kern="1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400" b="1" kern="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人接受評鑑。</a:t>
            </a:r>
            <a:endParaRPr lang="zh-TW" altLang="zh-TW" sz="2400" kern="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118978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3563888" y="2708920"/>
            <a:ext cx="5311501" cy="1325563"/>
          </a:xfrm>
        </p:spPr>
        <p:txBody>
          <a:bodyPr>
            <a:noAutofit/>
          </a:bodyPr>
          <a:lstStyle/>
          <a:p>
            <a:r>
              <a:rPr lang="zh-TW" altLang="en-US" sz="9600" b="1" dirty="0">
                <a:latin typeface="微軟正黑體" panose="020B0604030504040204" pitchFamily="34" charset="-120"/>
                <a:ea typeface="微軟正黑體" panose="020B0604030504040204" pitchFamily="34" charset="-120"/>
              </a:rPr>
              <a:t>謝  謝  </a:t>
            </a:r>
            <a:br>
              <a:rPr lang="en-US" altLang="zh-TW" sz="9600" b="1" dirty="0">
                <a:latin typeface="微軟正黑體" panose="020B0604030504040204" pitchFamily="34" charset="-120"/>
                <a:ea typeface="微軟正黑體" panose="020B0604030504040204" pitchFamily="34" charset="-120"/>
              </a:rPr>
            </a:br>
            <a:r>
              <a:rPr lang="en-US" altLang="zh-TW" sz="9600" b="1" dirty="0">
                <a:latin typeface="微軟正黑體" panose="020B0604030504040204" pitchFamily="34" charset="-120"/>
                <a:ea typeface="微軟正黑體" panose="020B0604030504040204" pitchFamily="34" charset="-120"/>
              </a:rPr>
              <a:t>    </a:t>
            </a:r>
            <a:r>
              <a:rPr lang="zh-TW" altLang="en-US" sz="9600" b="1" dirty="0">
                <a:latin typeface="微軟正黑體" panose="020B0604030504040204" pitchFamily="34" charset="-120"/>
                <a:ea typeface="微軟正黑體" panose="020B0604030504040204" pitchFamily="34" charset="-120"/>
              </a:rPr>
              <a:t>聆  聽</a:t>
            </a:r>
          </a:p>
        </p:txBody>
      </p:sp>
      <p:sp>
        <p:nvSpPr>
          <p:cNvPr id="4" name="投影片編號版面配置區 3"/>
          <p:cNvSpPr>
            <a:spLocks noGrp="1"/>
          </p:cNvSpPr>
          <p:nvPr>
            <p:ph type="sldNum" sz="quarter" idx="12"/>
          </p:nvPr>
        </p:nvSpPr>
        <p:spPr/>
        <p:txBody>
          <a:bodyPr/>
          <a:lstStyle/>
          <a:p>
            <a:fld id="{17C66928-75CA-4FDC-9A35-4CB9C6767049}" type="slidenum">
              <a:rPr lang="zh-TW" altLang="en-US" smtClean="0">
                <a:solidFill>
                  <a:prstClr val="black">
                    <a:tint val="75000"/>
                  </a:prstClr>
                </a:solidFill>
              </a:rPr>
              <a:pPr/>
              <a:t>99</a:t>
            </a:fld>
            <a:endParaRPr lang="zh-TW" altLang="en-US">
              <a:solidFill>
                <a:prstClr val="black">
                  <a:tint val="75000"/>
                </a:prstClr>
              </a:solidFill>
            </a:endParaRPr>
          </a:p>
        </p:txBody>
      </p:sp>
    </p:spTree>
    <p:extLst>
      <p:ext uri="{BB962C8B-B14F-4D97-AF65-F5344CB8AC3E}">
        <p14:creationId xmlns:p14="http://schemas.microsoft.com/office/powerpoint/2010/main" val="1134643476"/>
      </p:ext>
    </p:extLst>
  </p:cSld>
  <p:clrMapOvr>
    <a:masterClrMapping/>
  </p:clrMapOvr>
</p:sld>
</file>

<file path=ppt/theme/theme1.xml><?xml version="1.0" encoding="utf-8"?>
<a:theme xmlns:a="http://schemas.openxmlformats.org/drawingml/2006/main" name="1_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6597</TotalTime>
  <Words>24571</Words>
  <Application>Microsoft Office PowerPoint</Application>
  <PresentationFormat>如螢幕大小 (4:3)</PresentationFormat>
  <Paragraphs>1650</Paragraphs>
  <Slides>99</Slides>
  <Notes>5</Notes>
  <HiddenSlides>0</HiddenSlides>
  <MMClips>0</MMClips>
  <ScaleCrop>false</ScaleCrop>
  <HeadingPairs>
    <vt:vector size="6" baseType="variant">
      <vt:variant>
        <vt:lpstr>使用字型</vt:lpstr>
      </vt:variant>
      <vt:variant>
        <vt:i4>16</vt:i4>
      </vt:variant>
      <vt:variant>
        <vt:lpstr>佈景主題</vt:lpstr>
      </vt:variant>
      <vt:variant>
        <vt:i4>3</vt:i4>
      </vt:variant>
      <vt:variant>
        <vt:lpstr>投影片標題</vt:lpstr>
      </vt:variant>
      <vt:variant>
        <vt:i4>99</vt:i4>
      </vt:variant>
    </vt:vector>
  </HeadingPairs>
  <TitlesOfParts>
    <vt:vector size="118" baseType="lpstr">
      <vt:lpstr>等线</vt:lpstr>
      <vt:lpstr>微软雅黑</vt:lpstr>
      <vt:lpstr>SimSun</vt:lpstr>
      <vt:lpstr>Yuanti SC</vt:lpstr>
      <vt:lpstr>華康平劇體W7</vt:lpstr>
      <vt:lpstr>華康華綜體W5(P)</vt:lpstr>
      <vt:lpstr>微軟正黑體</vt:lpstr>
      <vt:lpstr>PMingLiU</vt:lpstr>
      <vt:lpstr>PMingLiU</vt:lpstr>
      <vt:lpstr>標楷體</vt:lpstr>
      <vt:lpstr>Arial</vt:lpstr>
      <vt:lpstr>Calibri</vt:lpstr>
      <vt:lpstr>Calibri Light</vt:lpstr>
      <vt:lpstr>Impact</vt:lpstr>
      <vt:lpstr>Times New Roman</vt:lpstr>
      <vt:lpstr>Wingdings</vt:lpstr>
      <vt:lpstr>1_Office 佈景主題</vt:lpstr>
      <vt:lpstr>Office 佈景主題</vt:lpstr>
      <vt:lpstr>3_Office 佈景主題</vt:lpstr>
      <vt:lpstr>PowerPoint 簡報</vt:lpstr>
      <vt:lpstr>PowerPoint 簡報</vt:lpstr>
      <vt:lpstr>PowerPoint 簡報</vt:lpstr>
      <vt:lpstr>113學年度 專任/專案教師及助教 評鑑作業流程  </vt:lpstr>
      <vt:lpstr>(一)評鑑作業流程圖(自評    初評階段)</vt:lpstr>
      <vt:lpstr>(一)評鑑作業流程圖(初評    複評階段)</vt:lpstr>
      <vt:lpstr>(一)評鑑作業流程圖(校評/評鑑結果核備)</vt:lpstr>
      <vt:lpstr>(二) 113學年度教師評鑑作業時程甘特圖</vt:lpstr>
      <vt:lpstr>(三) 「專任教師」評鑑作業參考時程表</vt:lpstr>
      <vt:lpstr>PowerPoint 簡報</vt:lpstr>
      <vt:lpstr>評鑑作業流程圖(專任教師)</vt:lpstr>
      <vt:lpstr>(四) 「編制外專任教學人員(專案教師)」評鑑作業參考時程表</vt:lpstr>
      <vt:lpstr>PowerPoint 簡報</vt:lpstr>
      <vt:lpstr>評鑑作業流程圖(專案教師)</vt:lpstr>
      <vt:lpstr>PowerPoint 簡報</vt:lpstr>
      <vt:lpstr>113學年度 專任教師、專案教師 及助教 評鑑實施計畫</vt:lpstr>
      <vt:lpstr>(一)實施依據</vt:lpstr>
      <vt:lpstr>(二) 教師評鑑相關法規</vt:lpstr>
      <vt:lpstr>(三)評量機制-1</vt:lpstr>
      <vt:lpstr>(三)評量機制-2</vt:lpstr>
      <vt:lpstr>(三)評量機制-3 (專任教師)</vt:lpstr>
      <vt:lpstr>(三)評量機制-4 (編制外專任教學人員)</vt:lpstr>
      <vt:lpstr>(三)評量機制-5 (違反教師相關規定處理方式)</vt:lpstr>
      <vt:lpstr>(三)評量機制-6</vt:lpstr>
      <vt:lpstr>(三)評量機制-7 (評鑑結果運用-專任教師)</vt:lpstr>
      <vt:lpstr>(三)評量機制-8 (評鑑結果運用-專案教師)</vt:lpstr>
      <vt:lpstr>(四) 評鑑工作-1(確認受評教師名單)</vt:lpstr>
      <vt:lpstr>(四) 評鑑工作-2</vt:lpstr>
      <vt:lpstr>(四)評鑑工作-3 (召開工作會議及說明會)</vt:lpstr>
      <vt:lpstr>(四)評鑑工作-4 (評鑑法規修訂)</vt:lpstr>
      <vt:lpstr>(四) 評鑑工作-5 (教師評鑑日程)</vt:lpstr>
      <vt:lpstr>(五)教師評鑑 (資料「登錄、匯入及認證」)注意事項—教師端(1/4) </vt:lpstr>
      <vt:lpstr>(五)教師評鑑 (資料「登錄、匯入及認證」)注意事項—教師端(2/4) </vt:lpstr>
      <vt:lpstr>(五)教師評鑑 (資料「登錄、匯入及認證」)注意事項—教師端(3/4) </vt:lpstr>
      <vt:lpstr>(五)教師評鑑 (資料「登錄、匯入及認證」)注意事項—教師端(4/4)</vt:lpstr>
      <vt:lpstr>(五)教師評鑑 (資料「登錄、匯入及認證」)注意事項—認證端(1/3)</vt:lpstr>
      <vt:lpstr>(五)教師評鑑 (資料「登錄、匯入及認證」)注意事項—認證端(2/3)</vt:lpstr>
      <vt:lpstr>(五)教師評鑑 (資料「登錄、匯入及認證」)注意事項—認證端(3/3)</vt:lpstr>
      <vt:lpstr>113 學年度專任教師評鑑基準項目表及通過門檻 (教學項)</vt:lpstr>
      <vt:lpstr>113 學年度專任教師評鑑基準項目表及通過門檻 (教學項)</vt:lpstr>
      <vt:lpstr>113 學年度專任教師評鑑基準項目表及通過門檻 (教學項)</vt:lpstr>
      <vt:lpstr>113 學年度專任教師評鑑基準項目表及通過門檻 (教學項)</vt:lpstr>
      <vt:lpstr>113學年度專任教師評鑑基準項目表及通過門檻 (研究項)</vt:lpstr>
      <vt:lpstr>113 學年度專任教師評鑑基準項目表及通過門檻 (研究項)</vt:lpstr>
      <vt:lpstr>113 學年度專任教師評鑑基準項目表及通過門檻 (研究項)</vt:lpstr>
      <vt:lpstr>113 學年度專任教師評鑑基準項目表及通過門檻 (輔導與服務項)</vt:lpstr>
      <vt:lpstr>113 學年度專任教師評鑑基準項目表及通過門檻 (輔導與服務項)</vt:lpstr>
      <vt:lpstr>113 學年度專任教師評鑑基準項目匯入單位（同仁）分工一覽表(1/6)</vt:lpstr>
      <vt:lpstr>113 學年度專任教師評鑑基準項目匯入單位（同仁）分工一覽表(2/6)</vt:lpstr>
      <vt:lpstr>113 學年度專任教師評鑑基準項目匯入單位（同仁）分工一覽表(2/6)</vt:lpstr>
      <vt:lpstr>113 學年度專任教師評鑑基準項目匯入單位（同仁）分工一覽表(3/6)</vt:lpstr>
      <vt:lpstr>113 學年度專任教師評鑑基準項目匯入單位（同仁）分工一覽表(4/6)</vt:lpstr>
      <vt:lpstr>113 學年度專任教師評鑑基準項目匯入單位（同仁）分工一覽表(5/6)</vt:lpstr>
      <vt:lpstr>113學年度專任教師評鑑基準項目匯入單位（同仁）分工一覽表(6/6)</vt:lpstr>
      <vt:lpstr>113 學年度專任教師評鑑結果表--範例(封面)</vt:lpstr>
      <vt:lpstr>國立屏東科技大學教師評鑑研究、教學、輔導與服務 成績申請證明書</vt:lpstr>
      <vt:lpstr>113學年度編制外專任教學人員(專案教師)評鑑基準項目(學術單位聘任)-教學項目(1/4)</vt:lpstr>
      <vt:lpstr>113學年度編制外專任教學人員(專案教師)評鑑基準項目(學術單位聘任)-教學項目(2/4)</vt:lpstr>
      <vt:lpstr>113學年度編制外專任教學人員(專案教師)評鑑基準項目(學術單位聘任)-教學項目(3/4)</vt:lpstr>
      <vt:lpstr>113學年度編制外專任教學人員(專案教師)評鑑基準項目(學術單位聘任)-教學項目(4/4)</vt:lpstr>
      <vt:lpstr>113學年度編制外專任教學人員(專案教師)評鑑基準項目(學術單位聘任)-研究項目(1/4)</vt:lpstr>
      <vt:lpstr>113學年度編制外專任教學人員(專案教師)評鑑基準項目(學術單位聘任)-研究項目(2/4)</vt:lpstr>
      <vt:lpstr>113學年度編制外專任教學人員(專案教師)評鑑基準項目(學術單位聘任)-研究項目(3/4)</vt:lpstr>
      <vt:lpstr>113學年度編制外專任教學人員(專案教師)評鑑基準項目(學術單位聘任)-研究項目(4/4)</vt:lpstr>
      <vt:lpstr>113學年度編制外專任教學人員(專案教師)評鑑基準項目(學術單位聘任)-輔導與服務項目(1/3)</vt:lpstr>
      <vt:lpstr>113學年度編制外專任教學人員(專案教師)評鑑基準項目(學術單位聘任)-輔導與服務項目(2/3)</vt:lpstr>
      <vt:lpstr>113學年度編制外專任教學人員(專案教師)評鑑基準項目(學術單位聘任)-輔導與服務項目(3/3)</vt:lpstr>
      <vt:lpstr>113學年度編制外專任教學人員(專案教師)評鑑基準項目(學術單位聘任)匯入單位（同仁）分工一覽表(1/10)</vt:lpstr>
      <vt:lpstr>113學年度編制外專任教學人員(專案教師)評鑑基準項目(學術單位聘任)匯入單位（同仁）分工一覽表(2/10)</vt:lpstr>
      <vt:lpstr>113學年度編制外專任教學人員(專案教師)評鑑基準項目(學術單位聘任)匯入單位（同仁）分工一覽表(3/10)</vt:lpstr>
      <vt:lpstr>113學年度編制外專任教學人員(專案教師)評鑑基準項目(學術單位聘任)匯入單位（同仁）分工一覽表(4/10)</vt:lpstr>
      <vt:lpstr>113學年度編制外專任教學人員(專案教師)評鑑基準項目(學術單位聘任)匯入單位（同仁）分工一覽表(5/10)</vt:lpstr>
      <vt:lpstr>113學年度編制外專任教學人員(專案教師)評鑑基準項目(學術單位聘任)匯入單位（同仁）分工一覽表(6/10)</vt:lpstr>
      <vt:lpstr>113學年度編制外專任教學人員(專案教師)評鑑基準項目(學術單位聘任)匯入單位（同仁）分工一覽表(7/10)</vt:lpstr>
      <vt:lpstr>113學年度編制外專任教學人員(專案教師)評鑑基準項目(學術單位聘任)匯入單位（同仁）分工一覽表(8/10)</vt:lpstr>
      <vt:lpstr>113學年度編制外專任教學人員(專案教師)評鑑基準項目(學術單位聘任)匯入單位（同仁）分工一覽表(9/10)</vt:lpstr>
      <vt:lpstr>113學年度編制外專任教學人員(專案教師)評鑑基準項目(學術單位聘任)匯入單位（同仁）分工一覽表(10/10)</vt:lpstr>
      <vt:lpstr>113學年度編制外專任教學人員(專案教師)評鑑基準項目(行政單位、語言中心及體育室聘任)-教學項目(1/3)</vt:lpstr>
      <vt:lpstr>113學年度編制外專任教學人員(專案教師)評鑑基準項目(行政單位及語言中心聘任)-教學項目(2/3)</vt:lpstr>
      <vt:lpstr>113學年度編制外專任教學人員(專案教師)評鑑基準項目(行政單位及語言中心聘任)-教學項目(3/3)</vt:lpstr>
      <vt:lpstr>113學年度編制外專任教學人員(專案教師)評鑑基準項目(行政單位及語言中心聘任)-輔導與服務項目 (1/2)</vt:lpstr>
      <vt:lpstr>113學年度編制外專任教學人員(專案教師)評鑑基準項目(行政單位及語言中心聘任)-輔導與服務項目 (2/2)</vt:lpstr>
      <vt:lpstr>113 學年度編制外專任教學人員(專案教師)評鑑基準項目(行政單位/語言中心聘任)匯入單位（同仁）分工一覽表(1/6)</vt:lpstr>
      <vt:lpstr>113 學年度編制外專任教學人員(專案教師)評鑑基準項目(行政單位/語言中心聘任)匯入單位（同仁）分工一覽表(2/6)</vt:lpstr>
      <vt:lpstr>113學年度編制外專任教學人員(專案教師)評鑑基準項目(行政單位/語言中心聘任)匯入單位（同仁）分工一覽表(3/6)</vt:lpstr>
      <vt:lpstr>113學年度編制外專任教學人員(專案教師)評鑑基準項目(行政單位/語言中心聘任)匯入單位（同仁）分工一覽表(4/6)</vt:lpstr>
      <vt:lpstr>113學年度編制外專任教學人員(專案教師)評鑑基準項目(行政單位/語言中心聘任)匯入單位（同仁）分工一覽表(5/6)</vt:lpstr>
      <vt:lpstr>113學年度編制外專任教學人員(專案教師)評鑑基準項目(行政單位/語言中心聘任)匯入單位（同仁）分工一覽表(6/6)</vt:lpstr>
      <vt:lpstr>國立屏東科技大學編制外專任教學人員(專案教師)評鑑 研究、教學、輔導與服務成績申請證明書</vt:lpstr>
      <vt:lpstr>(六) 業務承辦人聯絡方式</vt:lpstr>
      <vt:lpstr>113學年度參與評鑑 專任教師/專案教師 及助教一覽表</vt:lpstr>
      <vt:lpstr>農學院受評教師一覽表</vt:lpstr>
      <vt:lpstr>工學院受評教師一覽表</vt:lpstr>
      <vt:lpstr>管理學院受評教師一覽表</vt:lpstr>
      <vt:lpstr>人文暨社會科學院受評教師一覽表</vt:lpstr>
      <vt:lpstr>獸醫/國際/達人學院受評教師一覽表</vt:lpstr>
      <vt:lpstr>語言中心/教學資源中心/體育室受評教師一覽表</vt:lpstr>
      <vt:lpstr>113學年度受評助教一覽表</vt:lpstr>
      <vt:lpstr>謝  謝       聆  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517</cp:revision>
  <cp:lastPrinted>2023-11-08T03:26:24Z</cp:lastPrinted>
  <dcterms:created xsi:type="dcterms:W3CDTF">2020-11-23T07:56:32Z</dcterms:created>
  <dcterms:modified xsi:type="dcterms:W3CDTF">2024-12-03T02:38:04Z</dcterms:modified>
</cp:coreProperties>
</file>